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5" r:id="rId13"/>
    <p:sldId id="384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/>
    <p:restoredTop sz="77226"/>
  </p:normalViewPr>
  <p:slideViewPr>
    <p:cSldViewPr snapToGrid="0">
      <p:cViewPr varScale="1">
        <p:scale>
          <a:sx n="109" d="100"/>
          <a:sy n="109" d="100"/>
        </p:scale>
        <p:origin x="21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3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+ 1</a:t>
            </a:r>
          </a:p>
          <a:p>
            <a:pPr marL="228600" indent="-228600">
              <a:buAutoNum type="arabicPeriod"/>
            </a:pPr>
            <a:r>
              <a:rPr lang="en-US" dirty="0" err="1"/>
              <a:t>c_n</a:t>
            </a:r>
            <a:r>
              <a:rPr lang="en-US" dirty="0"/>
              <a:t> = a_(n+1) + 1</a:t>
            </a:r>
          </a:p>
          <a:p>
            <a:pPr marL="228600" indent="-228600">
              <a:buAutoNum type="arabicPeriod"/>
            </a:pPr>
            <a:r>
              <a:rPr lang="en-US" dirty="0"/>
              <a:t>Tn*2</a:t>
            </a:r>
          </a:p>
          <a:p>
            <a:pPr marL="228600" indent="-228600">
              <a:buAutoNum type="arabicPeriod"/>
            </a:pPr>
            <a:r>
              <a:rPr lang="en-US" dirty="0"/>
              <a:t>2^n – 1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+ 1</a:t>
            </a:r>
          </a:p>
          <a:p>
            <a:pPr marL="228600" indent="-228600">
              <a:buAutoNum type="arabicPeriod"/>
            </a:pPr>
            <a:r>
              <a:rPr lang="en-US" dirty="0" err="1"/>
              <a:t>c_n</a:t>
            </a:r>
            <a:r>
              <a:rPr lang="en-US" dirty="0"/>
              <a:t> = a_(n+1) + 1</a:t>
            </a:r>
          </a:p>
          <a:p>
            <a:pPr marL="228600" indent="-228600">
              <a:buAutoNum type="arabicPeriod"/>
            </a:pPr>
            <a:r>
              <a:rPr lang="en-US" dirty="0"/>
              <a:t>Tn*2</a:t>
            </a:r>
          </a:p>
          <a:p>
            <a:pPr marL="228600" indent="-228600">
              <a:buAutoNum type="arabicPeriod"/>
            </a:pPr>
            <a:r>
              <a:rPr lang="en-US" dirty="0"/>
              <a:t>2^n – 1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b_1 = a_1</a:t>
            </a:r>
          </a:p>
          <a:p>
            <a:pPr marL="228600" indent="-228600">
              <a:buAutoNum type="arabicPeriod"/>
            </a:pPr>
            <a:r>
              <a:rPr lang="en-US" dirty="0"/>
              <a:t>b_2 = a_1 + a_2</a:t>
            </a:r>
          </a:p>
          <a:p>
            <a:pPr marL="228600" indent="-228600">
              <a:buAutoNum type="arabicPeriod"/>
            </a:pPr>
            <a:r>
              <a:rPr lang="en-US" dirty="0"/>
              <a:t>b_3 = a_1 + a_2 + a_3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Recursive: </a:t>
            </a:r>
            <a:r>
              <a:rPr lang="en-US" dirty="0" err="1"/>
              <a:t>b_n</a:t>
            </a:r>
            <a:r>
              <a:rPr lang="en-US" dirty="0"/>
              <a:t> = b_(n-1)+</a:t>
            </a:r>
            <a:r>
              <a:rPr lang="en-US" dirty="0" err="1"/>
              <a:t>a_n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Closed: </a:t>
            </a:r>
            <a:r>
              <a:rPr lang="en-US" dirty="0" err="1"/>
              <a:t>b_n</a:t>
            </a:r>
            <a:r>
              <a:rPr lang="en-US" dirty="0"/>
              <a:t> = a_1 + a_2 + … + </a:t>
            </a:r>
            <a:r>
              <a:rPr lang="en-US" dirty="0" err="1"/>
              <a:t>a_n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b_1 = a_1</a:t>
            </a:r>
          </a:p>
          <a:p>
            <a:pPr marL="228600" indent="-228600">
              <a:buAutoNum type="arabicPeriod"/>
            </a:pPr>
            <a:r>
              <a:rPr lang="en-US" dirty="0"/>
              <a:t>b_2 = a_1 + a_2</a:t>
            </a:r>
          </a:p>
          <a:p>
            <a:pPr marL="228600" indent="-228600">
              <a:buAutoNum type="arabicPeriod"/>
            </a:pPr>
            <a:r>
              <a:rPr lang="en-US" dirty="0"/>
              <a:t>b_3 = a_1 + a_2 + a_3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Recursive: </a:t>
            </a:r>
            <a:r>
              <a:rPr lang="en-US" dirty="0" err="1"/>
              <a:t>b_n</a:t>
            </a:r>
            <a:r>
              <a:rPr lang="en-US" dirty="0"/>
              <a:t> = b_(n-1)+</a:t>
            </a:r>
            <a:r>
              <a:rPr lang="en-US" dirty="0" err="1"/>
              <a:t>a_n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Closed: </a:t>
            </a:r>
            <a:r>
              <a:rPr lang="en-US" dirty="0" err="1"/>
              <a:t>b_n</a:t>
            </a:r>
            <a:r>
              <a:rPr lang="en-US" dirty="0"/>
              <a:t> = a_1 + a_2 + … + </a:t>
            </a:r>
            <a:r>
              <a:rPr lang="en-US" dirty="0" err="1"/>
              <a:t>a_n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sum 1 to 100 k</a:t>
            </a:r>
          </a:p>
          <a:p>
            <a:pPr marL="228600" indent="-228600">
              <a:buAutoNum type="arabicPeriod"/>
            </a:pPr>
            <a:r>
              <a:rPr lang="en-US" dirty="0"/>
              <a:t>sum 0 to 50 2^k</a:t>
            </a:r>
          </a:p>
          <a:p>
            <a:pPr marL="228600" indent="-228600">
              <a:buAutoNum type="arabicPeriod"/>
            </a:pPr>
            <a:r>
              <a:rPr lang="en-US" dirty="0"/>
              <a:t>sum 2 to n 4k-2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sum 1 to 100 k</a:t>
            </a:r>
          </a:p>
          <a:p>
            <a:pPr marL="228600" indent="-228600">
              <a:buAutoNum type="arabicPeriod"/>
            </a:pPr>
            <a:r>
              <a:rPr lang="en-US" dirty="0"/>
              <a:t>sum 0 to 50 2^k</a:t>
            </a:r>
          </a:p>
          <a:p>
            <a:pPr marL="228600" indent="-228600">
              <a:buAutoNum type="arabicPeriod"/>
            </a:pPr>
            <a:r>
              <a:rPr lang="en-US" dirty="0"/>
              <a:t>sum 2 to n 4k-2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4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d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7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d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0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r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refer to an entire sequence we 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CBC450-FD01-B1EB-71A8-9EC46053D0B9}"/>
              </a:ext>
            </a:extLst>
          </p:cNvPr>
          <p:cNvSpPr/>
          <p:nvPr/>
        </p:nvSpPr>
        <p:spPr>
          <a:xfrm>
            <a:off x="3456123" y="4462272"/>
            <a:ext cx="8482958" cy="22494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 the next term in these sequences: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 -3, 3, -3, 3,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5, 2, 10, 3, 15,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2, 4, 8, 16,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4, 9, 16, 25, 36, …</a:t>
            </a:r>
          </a:p>
        </p:txBody>
      </p:sp>
    </p:spTree>
    <p:extLst>
      <p:ext uri="{BB962C8B-B14F-4D97-AF65-F5344CB8AC3E}">
        <p14:creationId xmlns:p14="http://schemas.microsoft.com/office/powerpoint/2010/main" val="39086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using a fixed finite number of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using a fixed finite number of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√5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088849-890A-3671-00FB-A7519185EE60}"/>
              </a:ext>
            </a:extLst>
          </p:cNvPr>
          <p:cNvSpPr/>
          <p:nvPr/>
        </p:nvSpPr>
        <p:spPr>
          <a:xfrm>
            <a:off x="7057292" y="3563816"/>
            <a:ext cx="4881789" cy="1430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0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5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 for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5992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definition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consists of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(an equation relating a term of the sequence to previous terms) and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 list of a few terms of the sequence).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definition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consists of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(an equation relating a term of the sequence to previous terms) and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 list of a few terms of the sequence).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3BCB16-AF30-914A-3E00-7AB9C3D10613}"/>
              </a:ext>
            </a:extLst>
          </p:cNvPr>
          <p:cNvSpPr/>
          <p:nvPr/>
        </p:nvSpPr>
        <p:spPr>
          <a:xfrm>
            <a:off x="8530459" y="3810001"/>
            <a:ext cx="3076435" cy="24701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0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5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 for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74658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4, 9, 16, 25,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square numbers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3, 6, 10, 15, 21,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2, 4, 8, 16, 32,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powers of two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1, 2, 3, 5, 8, 13,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Fibonacci numbers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96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0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One option: Try to relate the sequence to a common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/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 find closed formulas for the following sequences. Assume each first term corresponds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:1, 2, 4, 7, 11, 16, 22, 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:3, 5, 9, 17, 33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:0, 2, 6, 12, 20, 30, 42,…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:0, 1, 3, 7, 15, 31 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9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 sequences naturally arise as the sum of terms of another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7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 sequences naturally arise as the sum of terms of another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/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Sam keeps track of how many push-ups she does each day of her “do lots of push-ups challenge.”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be the sequence that describes the number of push-ups done on the n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day of the challenge. The sequence starts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3, 5, 6, 10, 9, 0, 12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Describe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≥1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that describes the total number of pushups done by Sam after the n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day.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51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pPr lvl="1"/>
            <a:r>
              <a:rPr lang="en-US" sz="2200" dirty="0"/>
              <a:t>Describing</a:t>
            </a:r>
          </a:p>
          <a:p>
            <a:pPr lvl="1"/>
            <a:r>
              <a:rPr lang="en-US" sz="2200" dirty="0"/>
              <a:t>Arithmetic</a:t>
            </a:r>
          </a:p>
          <a:p>
            <a:pPr lvl="1"/>
            <a:r>
              <a:rPr lang="en-US" sz="2200" dirty="0"/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72139B-FF34-76E4-9B70-4142A7CE5BE8}"/>
                  </a:ext>
                </a:extLst>
              </p:cNvPr>
              <p:cNvSpPr/>
              <p:nvPr/>
            </p:nvSpPr>
            <p:spPr>
              <a:xfrm>
                <a:off x="3456123" y="316524"/>
                <a:ext cx="8231785" cy="200464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Rewrite these sums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∑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notation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1+2+3+4+…+100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1+2+4+8+…+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50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6+10+14+…+(4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−2)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72139B-FF34-76E4-9B70-4142A7CE5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316524"/>
                <a:ext cx="8231785" cy="200464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13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FDBBA25F-5AB8-7731-4E96-58B0701734E8}"/>
                  </a:ext>
                </a:extLst>
              </p:cNvPr>
              <p:cNvSpPr/>
              <p:nvPr/>
            </p:nvSpPr>
            <p:spPr>
              <a:xfrm>
                <a:off x="2895600" y="3030415"/>
                <a:ext cx="2947481" cy="2479431"/>
              </a:xfrm>
              <a:prstGeom prst="wedgeRoundRectCallout">
                <a:avLst>
                  <a:gd name="adj1" fmla="val 72593"/>
                  <a:gd name="adj2" fmla="val 15412"/>
                  <a:gd name="adj3" fmla="val 16667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The multiplication version of this is: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FDBBA25F-5AB8-7731-4E96-58B07017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30415"/>
                <a:ext cx="2947481" cy="2479431"/>
              </a:xfrm>
              <a:prstGeom prst="wedgeRoundRectCallout">
                <a:avLst>
                  <a:gd name="adj1" fmla="val 72593"/>
                  <a:gd name="adj2" fmla="val 1541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8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91CAAC5-0B62-0AAB-BF31-A50445E2A559}"/>
                  </a:ext>
                </a:extLst>
              </p:cNvPr>
              <p:cNvSpPr/>
              <p:nvPr/>
            </p:nvSpPr>
            <p:spPr>
              <a:xfrm>
                <a:off x="3456123" y="269631"/>
                <a:ext cx="8150771" cy="149385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the patterns of dots below, draw the next pattern in the sequence. Give a recursive definition and closed formula for the number of dots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pattern.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91CAAC5-0B62-0AAB-BF31-A50445E2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69631"/>
                <a:ext cx="8150771" cy="14938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B281DAC-BC44-867C-19BA-A0BE1FE28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90" y="1818533"/>
            <a:ext cx="5910036" cy="4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5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05A74E-D793-057E-D26A-E03475FD620B}"/>
                  </a:ext>
                </a:extLst>
              </p:cNvPr>
              <p:cNvSpPr/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recursive definitions and closed formulas for the arithmetic sequences below. Assume the first term listed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2, 5, 8, 11, 14, ….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50, 43, 36, 29, …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05A74E-D793-057E-D26A-E03475FD6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8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4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8754066-FC69-B577-2990-468D4A6ED63A}"/>
                  </a:ext>
                </a:extLst>
              </p:cNvPr>
              <p:cNvSpPr/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recursive definitions and closed formulas for the geometric sequences below. Assume the first term listed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3, 6, 12, 24, 48,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27, 9, 3, 1, 1/3, …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8754066-FC69-B577-2990-468D4A6ED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8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Counting and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permutation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(possible) rearrangement of objects. We write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 call it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k-permutation of n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combination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number of ways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objects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We write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read both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 choose k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7C8C3E-D0F7-A02E-490D-51DC0D54A394}"/>
                  </a:ext>
                </a:extLst>
              </p:cNvPr>
              <p:cNvSpPr/>
              <p:nvPr/>
            </p:nvSpPr>
            <p:spPr>
              <a:xfrm>
                <a:off x="3559445" y="4280548"/>
                <a:ext cx="8304953" cy="175337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Consider the identity: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Prove that this identity is true.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7C8C3E-D0F7-A02E-490D-51DC0D54A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45" y="4280548"/>
                <a:ext cx="8304953" cy="17533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</p:txBody>
      </p:sp>
    </p:spTree>
    <p:extLst>
      <p:ext uri="{BB962C8B-B14F-4D97-AF65-F5344CB8AC3E}">
        <p14:creationId xmlns:p14="http://schemas.microsoft.com/office/powerpoint/2010/main" val="35435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1X15 strips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418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1X15 strips can you make?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I asked you to find the number of 1X1000 strips? Would the method you used to calculate the number of 1X15 strips be helpful?</a:t>
            </a:r>
          </a:p>
        </p:txBody>
      </p:sp>
    </p:spTree>
    <p:extLst>
      <p:ext uri="{BB962C8B-B14F-4D97-AF65-F5344CB8AC3E}">
        <p14:creationId xmlns:p14="http://schemas.microsoft.com/office/powerpoint/2010/main" val="14031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number them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refer to an entire sequence we 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532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2544</TotalTime>
  <Words>2099</Words>
  <Application>Microsoft Macintosh PowerPoint</Application>
  <PresentationFormat>Widescreen</PresentationFormat>
  <Paragraphs>249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Sequences</vt:lpstr>
      <vt:lpstr>Plan for Today</vt:lpstr>
      <vt:lpstr>Warm Up: Counting and Proofs</vt:lpstr>
      <vt:lpstr>Motivation</vt:lpstr>
      <vt:lpstr>Motivation</vt:lpstr>
      <vt:lpstr>Motivation</vt:lpstr>
      <vt:lpstr>Motivation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Common Sequences</vt:lpstr>
      <vt:lpstr>Describing Sequences</vt:lpstr>
      <vt:lpstr>Describing Sequences</vt:lpstr>
      <vt:lpstr>Describing Sequences</vt:lpstr>
      <vt:lpstr>Describing Sequences</vt:lpstr>
      <vt:lpstr>Describing Sequences</vt:lpstr>
      <vt:lpstr>Describing Sequences</vt:lpstr>
      <vt:lpstr>Closed Formulas</vt:lpstr>
      <vt:lpstr>Arithmetic Sequences</vt:lpstr>
      <vt:lpstr>Arithmetic Sequences</vt:lpstr>
      <vt:lpstr>Geometric  Sequences</vt:lpstr>
      <vt:lpstr>Geometric 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62</cp:revision>
  <dcterms:created xsi:type="dcterms:W3CDTF">2023-08-03T18:49:17Z</dcterms:created>
  <dcterms:modified xsi:type="dcterms:W3CDTF">2024-03-07T15:28:22Z</dcterms:modified>
</cp:coreProperties>
</file>