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6"/>
  </p:notesMasterIdLst>
  <p:sldIdLst>
    <p:sldId id="256" r:id="rId2"/>
    <p:sldId id="257" r:id="rId3"/>
    <p:sldId id="328" r:id="rId4"/>
    <p:sldId id="431" r:id="rId5"/>
    <p:sldId id="432" r:id="rId6"/>
    <p:sldId id="433" r:id="rId7"/>
    <p:sldId id="434" r:id="rId8"/>
    <p:sldId id="435" r:id="rId9"/>
    <p:sldId id="436" r:id="rId10"/>
    <p:sldId id="443" r:id="rId11"/>
    <p:sldId id="437" r:id="rId12"/>
    <p:sldId id="438" r:id="rId13"/>
    <p:sldId id="439" r:id="rId14"/>
    <p:sldId id="440" r:id="rId15"/>
    <p:sldId id="441" r:id="rId16"/>
    <p:sldId id="442" r:id="rId17"/>
    <p:sldId id="444" r:id="rId18"/>
    <p:sldId id="446" r:id="rId19"/>
    <p:sldId id="447" r:id="rId20"/>
    <p:sldId id="448" r:id="rId21"/>
    <p:sldId id="445" r:id="rId22"/>
    <p:sldId id="457" r:id="rId23"/>
    <p:sldId id="458" r:id="rId24"/>
    <p:sldId id="449" r:id="rId25"/>
    <p:sldId id="451" r:id="rId26"/>
    <p:sldId id="452" r:id="rId27"/>
    <p:sldId id="450" r:id="rId28"/>
    <p:sldId id="453" r:id="rId29"/>
    <p:sldId id="454" r:id="rId30"/>
    <p:sldId id="459" r:id="rId31"/>
    <p:sldId id="460" r:id="rId32"/>
    <p:sldId id="461" r:id="rId33"/>
    <p:sldId id="462" r:id="rId34"/>
    <p:sldId id="46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9"/>
    <p:restoredTop sz="77342"/>
  </p:normalViewPr>
  <p:slideViewPr>
    <p:cSldViewPr snapToGrid="0">
      <p:cViewPr varScale="1">
        <p:scale>
          <a:sx n="76" d="100"/>
          <a:sy n="76" d="100"/>
        </p:scale>
        <p:origin x="1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ab = 2n, and a be an odd number, a = 2k + 1</a:t>
            </a:r>
          </a:p>
          <a:p>
            <a:endParaRPr lang="en-US" dirty="0"/>
          </a:p>
          <a:p>
            <a:r>
              <a:rPr lang="en-US" dirty="0"/>
              <a:t>2n = (2k+1)*b</a:t>
            </a:r>
          </a:p>
          <a:p>
            <a:r>
              <a:rPr lang="en-US" dirty="0"/>
              <a:t>2n = 2kb + b</a:t>
            </a:r>
          </a:p>
          <a:p>
            <a:r>
              <a:rPr lang="en-US" dirty="0"/>
              <a:t>2n – 2kb = b</a:t>
            </a:r>
          </a:p>
          <a:p>
            <a:r>
              <a:rPr lang="en-US" dirty="0"/>
              <a:t>2(n-kb) = b, therefore b is an even integer.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8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06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12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92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40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2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27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Start of proof: Assume, for the sake of contradiction, that there are integers � and � such that � is a prime greater than 5 and .�=6�+3. End of proof: … this is a contradiction, so there are no such integers.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38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96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 proof by contradiction would be reasonable here, because then you get to assume that both � 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� are odd. Deduce that �2 is even, and therefore a multiple of 4 (why? and why is that a contradiction?).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15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Suppose, contrary to stipulation, that each of the pigeon holes contain at most one pigeon. Then at most, there will be � pigeons. But we assumed that there are more than � pigeons, so this is impossible. Thus there must be a pigeonhole with more than one pigeon.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3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64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33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52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2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25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53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36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78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194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038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1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931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69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013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85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2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9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27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5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90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7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1/19/24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1/19/24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516213" cy="3255264"/>
          </a:xfrm>
        </p:spPr>
        <p:txBody>
          <a:bodyPr>
            <a:normAutofit/>
          </a:bodyPr>
          <a:lstStyle/>
          <a:p>
            <a:r>
              <a:rPr lang="en-US" dirty="0"/>
              <a:t>Discrete Structures– Proofs: Contradiction and Counter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Proof: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will show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irrational using proof by contradiction.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rational. This means that we can write it as a fraction,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integers. We will assume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in lowest terms.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  <a:blipFill>
                <a:blip r:embed="rId3"/>
                <a:stretch>
                  <a:fillRect l="-736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11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Proof: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will show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irrational using proof by contradiction.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rational. This means that we can write it as a fraction,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integers. We will assume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in lowest terms.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Now consider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  <a:blipFill>
                <a:blip r:embed="rId3"/>
                <a:stretch>
                  <a:fillRect l="-736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16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Proof: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will show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irrational using proof by contradiction.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rational. This means that we can write it as a fraction,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integers. We will assume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in lowest terms.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Now consider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implies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and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which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  <a:blipFill>
                <a:blip r:embed="rId3"/>
                <a:stretch>
                  <a:fillRect l="-736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30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Proof: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will show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irrational using proof by contradiction.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rational. This means that we can write it as a fraction,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integers. We will assume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in lowest terms.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Now consider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implies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and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which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Therefore, we can rewrite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  <a:blipFill>
                <a:blip r:embed="rId3"/>
                <a:stretch>
                  <a:fillRect l="-736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94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Proof: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will show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irrational using proof by contradiction.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rational. This means that we can write it as a fraction,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integers. We will assume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in lowest terms.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Now consider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implies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and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which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Therefore, we can rewrite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means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which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  <a:blipFill>
                <a:blip r:embed="rId3"/>
                <a:stretch>
                  <a:fillRect l="-736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96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Proof: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will show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irrational using proof by contradiction.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rational. This means that we can write it as a fraction,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integers. We will assume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in lowest terms.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Now consider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implies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and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which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Therefore, we can rewrite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means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which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However,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not in lowest terms, which contradicts our original assumption.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  <a:blipFill>
                <a:blip r:embed="rId3"/>
                <a:stretch>
                  <a:fillRect l="-736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15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Proof: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will show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irrational using proof by contradiction.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rational. This means that we can write it as a fraction,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integers. We will assume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in lowest terms.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Now consider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implies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and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which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Therefore, we can rewrite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means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which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However,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not in lowest terms, which contradicts our original assumption.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Thus,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irrational. //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  <a:blipFill>
                <a:blip r:embed="rId3"/>
                <a:stretch>
                  <a:fillRect l="-736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577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perform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 by contradiction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Show that this assumption leads to a contradiction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 a result, the only conclusion is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</a:t>
                </a:r>
              </a:p>
              <a:p>
                <a:pPr marL="502920" lvl="1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(i.e. if it impossible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to be false, we know it must be 	true)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8B02B74-7869-3B7A-B077-A3E3668E0719}"/>
                  </a:ext>
                </a:extLst>
              </p:cNvPr>
              <p:cNvSpPr/>
              <p:nvPr/>
            </p:nvSpPr>
            <p:spPr>
              <a:xfrm>
                <a:off x="3515518" y="4463512"/>
                <a:ext cx="8180288" cy="13793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Prove the following…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There are no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8B02B74-7869-3B7A-B077-A3E3668E0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518" y="4463512"/>
                <a:ext cx="8180288" cy="1379349"/>
              </a:xfrm>
              <a:prstGeom prst="roundRect">
                <a:avLst/>
              </a:prstGeom>
              <a:blipFill>
                <a:blip r:embed="rId4"/>
                <a:stretch>
                  <a:fillRect l="-310"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244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perform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 by contradiction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Show that this assumption leads to a contradiction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 a result, the only conclusion is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</a:t>
                </a:r>
              </a:p>
              <a:p>
                <a:pPr marL="502920" lvl="1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(i.e. if it impossible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to be false, we know it must be 	true)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8B02B74-7869-3B7A-B077-A3E3668E0719}"/>
                  </a:ext>
                </a:extLst>
              </p:cNvPr>
              <p:cNvSpPr/>
              <p:nvPr/>
            </p:nvSpPr>
            <p:spPr>
              <a:xfrm>
                <a:off x="3515518" y="4463512"/>
                <a:ext cx="8180288" cy="213876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Prove the following…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There are no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a prime greater than 5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8B02B74-7869-3B7A-B077-A3E3668E0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518" y="4463512"/>
                <a:ext cx="8180288" cy="213876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108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perform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 by contradiction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Show that this assumption leads to a contradiction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 a result, the only conclusion is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</a:t>
                </a:r>
              </a:p>
              <a:p>
                <a:pPr marL="502920" lvl="1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(i.e. if it impossible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to be false, we know it must be 	true)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8B02B74-7869-3B7A-B077-A3E3668E0719}"/>
                  </a:ext>
                </a:extLst>
              </p:cNvPr>
              <p:cNvSpPr/>
              <p:nvPr/>
            </p:nvSpPr>
            <p:spPr>
              <a:xfrm>
                <a:off x="3515518" y="4463512"/>
                <a:ext cx="8180288" cy="13793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Prove the following…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2400" dirty="0"/>
                  <a:t> is irrational. 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8B02B74-7869-3B7A-B077-A3E3668E0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518" y="4463512"/>
                <a:ext cx="8180288" cy="1379349"/>
              </a:xfrm>
              <a:prstGeom prst="roundRect">
                <a:avLst/>
              </a:prstGeom>
              <a:blipFill>
                <a:blip r:embed="rId4"/>
                <a:stretch>
                  <a:fillRect l="-310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88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Proof by contradiction</a:t>
            </a:r>
          </a:p>
          <a:p>
            <a:r>
              <a:rPr lang="en-US" sz="2400" dirty="0"/>
              <a:t>Proof by </a:t>
            </a:r>
            <a:r>
              <a:rPr lang="en-US" sz="2400"/>
              <a:t>counter example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perform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 by contradiction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Show that this assumption leads to a contradiction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 a result, the only conclusion is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</a:t>
                </a:r>
              </a:p>
              <a:p>
                <a:pPr marL="502920" lvl="1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(i.e. if it impossible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to be false, we know it must be 	true)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8B02B74-7869-3B7A-B077-A3E3668E0719}"/>
                  </a:ext>
                </a:extLst>
              </p:cNvPr>
              <p:cNvSpPr/>
              <p:nvPr/>
            </p:nvSpPr>
            <p:spPr>
              <a:xfrm>
                <a:off x="3515518" y="4463512"/>
                <a:ext cx="8180288" cy="166606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Prove the following…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 all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is even. 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8B02B74-7869-3B7A-B077-A3E3668E0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518" y="4463512"/>
                <a:ext cx="8180288" cy="1666068"/>
              </a:xfrm>
              <a:prstGeom prst="roundRect">
                <a:avLst/>
              </a:prstGeom>
              <a:blipFill>
                <a:blip r:embed="rId4"/>
                <a:stretch>
                  <a:fillRect l="-155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469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perform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 by contradiction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Show that this assumption leads to a contradiction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 a result, the only conclusion is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</a:t>
                </a:r>
              </a:p>
              <a:p>
                <a:pPr marL="502920" lvl="1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(i.e. if it impossible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to be false, we know it must be 	true)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8B02B74-7869-3B7A-B077-A3E3668E0719}"/>
                  </a:ext>
                </a:extLst>
              </p:cNvPr>
              <p:cNvSpPr/>
              <p:nvPr/>
            </p:nvSpPr>
            <p:spPr>
              <a:xfrm>
                <a:off x="3515518" y="4463512"/>
                <a:ext cx="8180288" cy="213876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Prove the following…</a:t>
                </a:r>
              </a:p>
              <a:p>
                <a:endParaRPr lang="en-US" sz="2400" dirty="0"/>
              </a:p>
              <a:p>
                <a:r>
                  <a:rPr lang="en-US" sz="2400" b="1" i="1" dirty="0"/>
                  <a:t>Pigeonhole principle</a:t>
                </a:r>
                <a:r>
                  <a:rPr lang="en-US" sz="2400" dirty="0"/>
                  <a:t>: If more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en-US" sz="2400" dirty="0"/>
                  <a:t>pigeons fly into </a:t>
                </a:r>
                <a14:m>
                  <m:oMath xmlns:m="http://schemas.openxmlformats.org/officeDocument/2006/math">
                    <m:r>
                      <a:rPr lang="en-US" sz="2400"/>
                      <m:t>𝑛</m:t>
                    </m:r>
                  </m:oMath>
                </a14:m>
                <a:r>
                  <a:rPr lang="en-US" sz="2400" dirty="0"/>
                  <a:t> pigeonholes, than at least one pigeonhole will contain at least two pigeons. 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8B02B74-7869-3B7A-B077-A3E3668E0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518" y="4463512"/>
                <a:ext cx="8180288" cy="2138766"/>
              </a:xfrm>
              <a:prstGeom prst="roundRect">
                <a:avLst/>
              </a:prstGeom>
              <a:blipFill>
                <a:blip r:embed="rId4"/>
                <a:stretch>
                  <a:fillRect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222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Principle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more than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Open Sans" panose="020B0606030504020204" pitchFamily="34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pigeons fly into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Open Sans" panose="020B0606030504020204" pitchFamily="34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pigeonholes, than at least one pigeonhole will contain at least two pigeons.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principle comes up often in proofs. Now that you’ve proven it, you can use it as justification in other proofs.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 t="-1449" r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153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Principle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more than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Open Sans" panose="020B0606030504020204" pitchFamily="34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pigeons fly into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Open Sans" panose="020B0606030504020204" pitchFamily="34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pigeonholes, than at least one pigeonhole will contain at least two pigeons.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principle comes up often in proofs. Now that you’ve proven it, you can use it as justification in other proofs.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is true of all properties, principles, theorems, etc. you’ve proven before. They are fair game for future proofs. (Unless the property/principle/theorem/etc. is what you’re being asked to prove.)  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 t="-1449" r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838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Counter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517" y="728420"/>
            <a:ext cx="8603673" cy="61295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Proof by counter example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is a useful method for showing something is false.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661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Counter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 by counter example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useful method for showing something is false.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You CANNOT show a statement of the form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with only one example.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428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Counter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 by counter example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useful method for showing something is false.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You CANNOT show a statement of the form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with only one example.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But you can prove a statement of the form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false by providing a counter example.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914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Counter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 by counter example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useful method for showing something is false.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You CANNOT show a statement of the form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with only one example.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But you can prove a statement of the form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false by providing a counter example.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perform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 by counter example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Make sure you’re trying to show something is false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Find an exception to the statement 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910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Counter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Proof: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will show that the statement for all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odd 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odd, then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odd. 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=1+3=4.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4 is not odd; we have found an example where the statement is not true.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Thus, the statement is false.  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644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Counter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517" y="728420"/>
            <a:ext cx="8603673" cy="61295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To perform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proof by counter example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:</a:t>
            </a:r>
            <a:endParaRPr lang="en-US" sz="22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</a:rPr>
              <a:t>Make sure you’re trying to show something is false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</a:rPr>
              <a:t>Find an exception to the statement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E0188625-FC6B-FBF4-6BE8-299EDD53035A}"/>
                  </a:ext>
                </a:extLst>
              </p:cNvPr>
              <p:cNvSpPr/>
              <p:nvPr/>
            </p:nvSpPr>
            <p:spPr>
              <a:xfrm>
                <a:off x="3515517" y="2723827"/>
                <a:ext cx="8180288" cy="213876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Prove the following…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 all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,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sz="2400" dirty="0"/>
                  <a:t> is a multiple of 6,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is even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is a multiple of 3. 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E0188625-FC6B-FBF4-6BE8-299EDD5303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517" y="2723827"/>
                <a:ext cx="8180288" cy="213876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4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Direct proof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usually used to prove implications.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prove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we will 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P is true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Deduce that Q must then also be true </a:t>
                </a:r>
              </a:p>
              <a:p>
                <a:pPr marL="960120" lvl="1" indent="-457200">
                  <a:buFont typeface="+mj-lt"/>
                  <a:buAutoNum type="arabicPeriod"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 by contrapositive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prove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we will 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Prove the contrapositive </a:t>
                </a:r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</a:t>
                </a:r>
              </a:p>
              <a:p>
                <a:pPr marL="1417320" lvl="2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</a:t>
                </a:r>
              </a:p>
              <a:p>
                <a:pPr marL="1417320" lvl="2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Deduce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must then also be true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Work with a small group to prove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even number,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712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proofs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8205428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Sometimes you will need to break a proof into </a:t>
                </a:r>
                <a:r>
                  <a:rPr lang="en-US" sz="22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cases</a:t>
                </a: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example, if you were to prove this: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For any integer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number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You might look at a case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and a care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odd. 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8205428" cy="6129580"/>
              </a:xfrm>
              <a:blipFill>
                <a:blip r:embed="rId3"/>
                <a:stretch>
                  <a:fillRect l="-926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767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proofs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8205428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Sometimes you will need to break a proof into </a:t>
                </a:r>
                <a:r>
                  <a:rPr lang="en-US" sz="22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cases</a:t>
                </a: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example, if you were to prove this: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For any integer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number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You might look at a case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and a care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odd. 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8205428" cy="6129580"/>
              </a:xfrm>
              <a:blipFill>
                <a:blip r:embed="rId3"/>
                <a:stretch>
                  <a:fillRect l="-926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8E54B677-6A43-66BD-F769-32DD1FF26CA0}"/>
                  </a:ext>
                </a:extLst>
              </p:cNvPr>
              <p:cNvSpPr/>
              <p:nvPr/>
            </p:nvSpPr>
            <p:spPr>
              <a:xfrm>
                <a:off x="3515518" y="3586254"/>
                <a:ext cx="8180288" cy="1551011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Prove the following…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 any integer </a:t>
                </a:r>
                <a14:m>
                  <m:oMath xmlns:m="http://schemas.openxmlformats.org/officeDocument/2006/math">
                    <m:r>
                      <a:rPr lang="en-US" sz="2400"/>
                      <m:t>𝑛</m:t>
                    </m:r>
                  </m:oMath>
                </a14:m>
                <a:r>
                  <a:rPr lang="en-US" sz="2400" dirty="0"/>
                  <a:t>, the number </a:t>
                </a:r>
                <a14:m>
                  <m:oMath xmlns:m="http://schemas.openxmlformats.org/officeDocument/2006/math">
                    <m:r>
                      <a:rPr lang="en-US" sz="2400"/>
                      <m:t>(</m:t>
                    </m:r>
                    <m:sSup>
                      <m:sSupPr>
                        <m:ctrlPr>
                          <a:rPr lang="en-US" sz="2400"/>
                        </m:ctrlPr>
                      </m:sSupPr>
                      <m:e>
                        <m:r>
                          <a:rPr lang="en-US" sz="2400"/>
                          <m:t>𝑛</m:t>
                        </m:r>
                      </m:e>
                      <m:sup>
                        <m:r>
                          <a:rPr lang="en-US" sz="2400"/>
                          <m:t>3</m:t>
                        </m:r>
                      </m:sup>
                    </m:sSup>
                    <m:r>
                      <a:rPr lang="en-US" sz="2400"/>
                      <m:t>−</m:t>
                    </m:r>
                    <m:r>
                      <a:rPr lang="en-US" sz="2400"/>
                      <m:t>𝑛</m:t>
                    </m:r>
                    <m:r>
                      <a:rPr lang="en-US" sz="2400"/>
                      <m:t>)</m:t>
                    </m:r>
                  </m:oMath>
                </a14:m>
                <a:r>
                  <a:rPr lang="en-US" sz="2400" dirty="0"/>
                  <a:t> is even.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8E54B677-6A43-66BD-F769-32DD1FF26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518" y="3586254"/>
                <a:ext cx="8180288" cy="1551011"/>
              </a:xfrm>
              <a:prstGeom prst="roundRect">
                <a:avLst/>
              </a:prstGeom>
              <a:blipFill>
                <a:blip r:embed="rId4"/>
                <a:stretch>
                  <a:fillRect l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364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proofs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8205428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prove a biconditional, you must prove </a:t>
                </a:r>
                <a:r>
                  <a:rPr lang="en-US" sz="22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both</a:t>
                </a: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implications.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example, if you were to prove this: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For all integers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it is the case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if and 	only 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8205428" cy="6129580"/>
              </a:xfrm>
              <a:blipFill>
                <a:blip r:embed="rId3"/>
                <a:stretch>
                  <a:fillRect l="-926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184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proofs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8205428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prove a biconditional, you must prove </a:t>
                </a:r>
                <a:r>
                  <a:rPr lang="en-US" sz="22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both</a:t>
                </a: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implications.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example, if you were to prove this: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For all integers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it is the case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if and 	only 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You would need to prove that for all integers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(a) 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then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and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(b) 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then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 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8205428" cy="6129580"/>
              </a:xfrm>
              <a:blipFill>
                <a:blip r:embed="rId3"/>
                <a:stretch>
                  <a:fillRect l="-926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183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proofs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8205428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prove a biconditional, you must prove </a:t>
                </a:r>
                <a:r>
                  <a:rPr lang="en-US" sz="22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both</a:t>
                </a: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implications.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example, if you were to prove this: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For all integers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it is the case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if and 	only 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You would need to prove that for all integers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(a) 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then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and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(b) 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then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 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8205428" cy="6129580"/>
              </a:xfrm>
              <a:blipFill>
                <a:blip r:embed="rId3"/>
                <a:stretch>
                  <a:fillRect l="-926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F0B9B3F-4BFD-7BFC-7163-DA9A6ED981E5}"/>
                  </a:ext>
                </a:extLst>
              </p:cNvPr>
              <p:cNvSpPr/>
              <p:nvPr/>
            </p:nvSpPr>
            <p:spPr>
              <a:xfrm>
                <a:off x="3540658" y="4949514"/>
                <a:ext cx="7990942" cy="178995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Prove the following…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 all integers </a:t>
                </a:r>
                <a14:m>
                  <m:oMath xmlns:m="http://schemas.openxmlformats.org/officeDocument/2006/math">
                    <m:r>
                      <a:rPr lang="en-US" sz="2400"/>
                      <m:t>𝑛</m:t>
                    </m:r>
                  </m:oMath>
                </a14:m>
                <a:r>
                  <a:rPr lang="en-US" sz="2400" dirty="0"/>
                  <a:t>, it is the case that </a:t>
                </a:r>
                <a14:m>
                  <m:oMath xmlns:m="http://schemas.openxmlformats.org/officeDocument/2006/math">
                    <m:r>
                      <a:rPr lang="en-US" sz="2400"/>
                      <m:t>𝑛</m:t>
                    </m:r>
                  </m:oMath>
                </a14:m>
                <a:r>
                  <a:rPr lang="en-US" sz="2400" dirty="0"/>
                  <a:t> is even if and 	only if </a:t>
                </a:r>
                <a14:m>
                  <m:oMath xmlns:m="http://schemas.openxmlformats.org/officeDocument/2006/math">
                    <m:r>
                      <a:rPr lang="en-US" sz="2400"/>
                      <m:t>3</m:t>
                    </m:r>
                    <m:r>
                      <a:rPr lang="en-US" sz="2400"/>
                      <m:t>𝑛</m:t>
                    </m:r>
                  </m:oMath>
                </a14:m>
                <a:r>
                  <a:rPr lang="en-US" sz="2400" dirty="0"/>
                  <a:t> is even.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F0B9B3F-4BFD-7BFC-7163-DA9A6ED98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658" y="4949514"/>
                <a:ext cx="7990942" cy="1789953"/>
              </a:xfrm>
              <a:prstGeom prst="roundRect">
                <a:avLst/>
              </a:prstGeom>
              <a:blipFill>
                <a:blip r:embed="rId4"/>
                <a:stretch>
                  <a:fillRect l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03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Consider the implication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this implication is true,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false, what does that tell us about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?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71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Consider the implication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this implication is true,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false, what does that tell us about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?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It tells us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must be false!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8D0FDC8-ADCE-CC6B-CCF0-1F7E1178EA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87594"/>
                  </p:ext>
                </p:extLst>
              </p:nvPr>
            </p:nvGraphicFramePr>
            <p:xfrm>
              <a:off x="8359300" y="2204254"/>
              <a:ext cx="3302001" cy="2727024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00667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38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8D0FDC8-ADCE-CC6B-CCF0-1F7E1178EA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87594"/>
                  </p:ext>
                </p:extLst>
              </p:nvPr>
            </p:nvGraphicFramePr>
            <p:xfrm>
              <a:off x="8359300" y="2204254"/>
              <a:ext cx="3302001" cy="2727024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00667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38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149" t="-1695" r="-1149" b="-2711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rame 3">
            <a:extLst>
              <a:ext uri="{FF2B5EF4-FFF2-40B4-BE49-F238E27FC236}">
                <a16:creationId xmlns:a16="http://schemas.microsoft.com/office/drawing/2014/main" id="{3439F83B-2069-9319-2431-038F9E3C1016}"/>
              </a:ext>
            </a:extLst>
          </p:cNvPr>
          <p:cNvSpPr/>
          <p:nvPr/>
        </p:nvSpPr>
        <p:spPr>
          <a:xfrm>
            <a:off x="8555064" y="4417017"/>
            <a:ext cx="2944678" cy="52694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35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Consider the implication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this implication is true,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false, what does that tell us about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?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It tells us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must be false!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false,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must be true. 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8D0FDC8-ADCE-CC6B-CCF0-1F7E1178EAA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59300" y="2204254"/>
              <a:ext cx="3302001" cy="2727024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00667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38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8D0FDC8-ADCE-CC6B-CCF0-1F7E1178EAA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59300" y="2204254"/>
              <a:ext cx="3302001" cy="2727024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00667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38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149" t="-1695" r="-1149" b="-2711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rame 3">
            <a:extLst>
              <a:ext uri="{FF2B5EF4-FFF2-40B4-BE49-F238E27FC236}">
                <a16:creationId xmlns:a16="http://schemas.microsoft.com/office/drawing/2014/main" id="{3439F83B-2069-9319-2431-038F9E3C1016}"/>
              </a:ext>
            </a:extLst>
          </p:cNvPr>
          <p:cNvSpPr/>
          <p:nvPr/>
        </p:nvSpPr>
        <p:spPr>
          <a:xfrm>
            <a:off x="8555064" y="4417017"/>
            <a:ext cx="2944678" cy="52694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5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Consider the implication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this implication is true,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false, what does that tell us about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?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It tells us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must be false!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false,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must be true.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gives us another option for proof 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 by contradiction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 t="-2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8D0FDC8-ADCE-CC6B-CCF0-1F7E1178EAA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59300" y="2204254"/>
              <a:ext cx="3302001" cy="2727024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00667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38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8D0FDC8-ADCE-CC6B-CCF0-1F7E1178EAA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59300" y="2204254"/>
              <a:ext cx="3302001" cy="2727024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00667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38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149" t="-1695" r="-1149" b="-2711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rame 3">
            <a:extLst>
              <a:ext uri="{FF2B5EF4-FFF2-40B4-BE49-F238E27FC236}">
                <a16:creationId xmlns:a16="http://schemas.microsoft.com/office/drawing/2014/main" id="{3439F83B-2069-9319-2431-038F9E3C1016}"/>
              </a:ext>
            </a:extLst>
          </p:cNvPr>
          <p:cNvSpPr/>
          <p:nvPr/>
        </p:nvSpPr>
        <p:spPr>
          <a:xfrm>
            <a:off x="8555064" y="4417017"/>
            <a:ext cx="2944678" cy="52694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71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perform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 by contradiction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Show that this assumption leads to a contradiction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 a result, the only conclusion is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</a:t>
                </a:r>
              </a:p>
              <a:p>
                <a:pPr marL="502920" lvl="1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(i.e. if it impossible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to be false, we know it must be 	true)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Proof: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will show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irrational using proof by contradiction.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  <a:blipFill>
                <a:blip r:embed="rId3"/>
                <a:stretch>
                  <a:fillRect l="-736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62465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1979</TotalTime>
  <Words>2632</Words>
  <Application>Microsoft Macintosh PowerPoint</Application>
  <PresentationFormat>Widescreen</PresentationFormat>
  <Paragraphs>348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Cambria Math</vt:lpstr>
      <vt:lpstr>Corbel</vt:lpstr>
      <vt:lpstr>Open Sans</vt:lpstr>
      <vt:lpstr>Wingdings 2</vt:lpstr>
      <vt:lpstr>Frame</vt:lpstr>
      <vt:lpstr>Discrete Structures– Proofs: Contradiction and Counter Example</vt:lpstr>
      <vt:lpstr>Plan for Today</vt:lpstr>
      <vt:lpstr>Warm Up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Pigeonhole Principle</vt:lpstr>
      <vt:lpstr>Pigeonhole Principle</vt:lpstr>
      <vt:lpstr>Proof by Counter Example</vt:lpstr>
      <vt:lpstr>Proof by Counter Example</vt:lpstr>
      <vt:lpstr>Proof by Counter Example</vt:lpstr>
      <vt:lpstr>Proof by Counter Example</vt:lpstr>
      <vt:lpstr>Proof by Counter Example</vt:lpstr>
      <vt:lpstr>Proof by Counter Example</vt:lpstr>
      <vt:lpstr>Notes about proofs</vt:lpstr>
      <vt:lpstr>Notes about proofs</vt:lpstr>
      <vt:lpstr>Notes about proofs</vt:lpstr>
      <vt:lpstr>Notes about proofs</vt:lpstr>
      <vt:lpstr>Notes about proofs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42</cp:revision>
  <dcterms:created xsi:type="dcterms:W3CDTF">2023-08-03T18:49:17Z</dcterms:created>
  <dcterms:modified xsi:type="dcterms:W3CDTF">2024-01-19T21:08:21Z</dcterms:modified>
</cp:coreProperties>
</file>