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18"/>
  </p:notesMasterIdLst>
  <p:sldIdLst>
    <p:sldId id="256" r:id="rId2"/>
    <p:sldId id="257" r:id="rId3"/>
    <p:sldId id="409" r:id="rId4"/>
    <p:sldId id="410" r:id="rId5"/>
    <p:sldId id="411" r:id="rId6"/>
    <p:sldId id="421" r:id="rId7"/>
    <p:sldId id="412" r:id="rId8"/>
    <p:sldId id="413" r:id="rId9"/>
    <p:sldId id="424" r:id="rId10"/>
    <p:sldId id="414" r:id="rId11"/>
    <p:sldId id="416" r:id="rId12"/>
    <p:sldId id="417" r:id="rId13"/>
    <p:sldId id="418" r:id="rId14"/>
    <p:sldId id="419" r:id="rId15"/>
    <p:sldId id="422" r:id="rId16"/>
    <p:sldId id="42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87"/>
    <p:restoredTop sz="65673"/>
  </p:normalViewPr>
  <p:slideViewPr>
    <p:cSldViewPr snapToGrid="0">
      <p:cViewPr varScale="1">
        <p:scale>
          <a:sx n="100" d="100"/>
          <a:sy n="100" d="100"/>
        </p:scale>
        <p:origin x="192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4/9/24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 2" pitchFamily="18" charset="2"/>
              <a:buNone/>
            </a:pP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</a:rPr>
              <a:t>A graph has an Euler circuit if and only if the degree of every vertex is even. </a:t>
            </a:r>
          </a:p>
          <a:p>
            <a:pPr marL="0" indent="0">
              <a:buFont typeface="Wingdings 2" pitchFamily="18" charset="2"/>
              <a:buNone/>
            </a:pPr>
            <a:endParaRPr lang="en-US" sz="12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</a:rPr>
              <a:t>A graph has an Euler path if and only if there are at most two vertices with an odd degree.</a:t>
            </a:r>
          </a:p>
          <a:p>
            <a:pPr marL="0" indent="0">
              <a:buFont typeface="Wingdings 2" pitchFamily="18" charset="2"/>
              <a:buNone/>
            </a:pPr>
            <a:endParaRPr lang="en-US" sz="12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EEFF"/>
                </a:highlight>
                <a:latin typeface="Open Sans" panose="020B0606030504020204" pitchFamily="34" charset="0"/>
              </a:rPr>
              <a:t>This is a question about finding Euler paths. Draw a graph with a vertex in each state, and connect vertices if their states share a border. Exactly two vertices will have odd degree: the vertices for Nevada and Utah. Thus you must start your road trip at in one of those states and end it in the other.</a:t>
            </a:r>
            <a:endParaRPr lang="en-US" sz="12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018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 2" pitchFamily="18" charset="2"/>
              <a:buNone/>
            </a:pPr>
            <a:endParaRPr lang="en-US" sz="12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77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 2" pitchFamily="18" charset="2"/>
              <a:buNone/>
            </a:pPr>
            <a:endParaRPr lang="en-US" sz="12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8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 2" pitchFamily="18" charset="2"/>
              <a:buNone/>
            </a:pPr>
            <a:endParaRPr lang="en-US" sz="12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10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985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Start with a connected graph G.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If there is no cycle, then G is already a tree and we are done.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If there is a cycle, let e be any edge in that cycle and consider the new graph G_1=G – e  (i.e., the graph you get by deleting e). 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his tree is still connected since e belonged to a cycle, there were at least two paths between its incident vertices.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Now repeat: if G_1 has no cycles, we are done, otherwise define G_2 to be ,G_1−e_1, where e_1 is an edge in a cycle in G_1. Keep going.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This process must eventually stop, since there are only a finite number of edges to remove. The result will be a tree, and since we never removed any vertex, a </a:t>
            </a:r>
            <a:r>
              <a:rPr lang="en-US" b="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spanning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tree.</a:t>
            </a:r>
            <a:endParaRPr lang="en-US" sz="12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05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 2" pitchFamily="18" charset="2"/>
              <a:buNone/>
            </a:pPr>
            <a:endParaRPr lang="en-US" sz="12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74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 2" pitchFamily="18" charset="2"/>
              <a:buNone/>
            </a:pPr>
            <a:endParaRPr lang="en-US" sz="12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37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 2" pitchFamily="18" charset="2"/>
              <a:buNone/>
            </a:pP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</a:rPr>
              <a:t>No – contains a cycle </a:t>
            </a:r>
          </a:p>
          <a:p>
            <a:pPr marL="0" indent="0">
              <a:buFont typeface="Wingdings 2" pitchFamily="18" charset="2"/>
              <a:buNone/>
            </a:pP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</a:rPr>
              <a:t>Yes  - connected, no cycles </a:t>
            </a:r>
          </a:p>
          <a:p>
            <a:pPr marL="0" indent="0">
              <a:buFont typeface="Wingdings 2" pitchFamily="18" charset="2"/>
              <a:buNone/>
            </a:pP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</a:rPr>
              <a:t>Yes  - connected, no cycles </a:t>
            </a:r>
          </a:p>
          <a:p>
            <a:pPr marL="0" indent="0">
              <a:buFont typeface="Wingdings 2" pitchFamily="18" charset="2"/>
              <a:buNone/>
            </a:pP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</a:rPr>
              <a:t>No  - not a tree, not connected, not enough edges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12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 2" pitchFamily="18" charset="2"/>
              <a:buNone/>
            </a:pPr>
            <a:endParaRPr lang="en-US" sz="12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55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 2" pitchFamily="18" charset="2"/>
              <a:buNone/>
            </a:pPr>
            <a:endParaRPr lang="en-US" sz="12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96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 2" pitchFamily="18" charset="2"/>
              <a:buNone/>
            </a:pPr>
            <a:endParaRPr lang="en-US" sz="12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75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 2" pitchFamily="18" charset="2"/>
              <a:buNone/>
            </a:pPr>
            <a:endParaRPr lang="en-US" sz="12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28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 2" pitchFamily="18" charset="2"/>
              <a:buNone/>
            </a:pPr>
            <a:endParaRPr lang="en-US" sz="12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85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4/9/24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4/9/24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4/9/24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4/9/24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4/9/24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7" y="1298448"/>
            <a:ext cx="7516213" cy="3255264"/>
          </a:xfrm>
        </p:spPr>
        <p:txBody>
          <a:bodyPr>
            <a:normAutofit/>
          </a:bodyPr>
          <a:lstStyle/>
          <a:p>
            <a:r>
              <a:rPr lang="en-US" dirty="0"/>
              <a:t>Discrete Structures– Graphs</a:t>
            </a:r>
            <a:r>
              <a:rPr lang="en-US"/>
              <a:t>: Trees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Rooted Trees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A23143-23FE-2814-A561-D6223D8E1CEC}"/>
              </a:ext>
            </a:extLst>
          </p:cNvPr>
          <p:cNvSpPr txBox="1">
            <a:spLocks/>
          </p:cNvSpPr>
          <p:nvPr/>
        </p:nvSpPr>
        <p:spPr>
          <a:xfrm>
            <a:off x="3456123" y="247973"/>
            <a:ext cx="7895049" cy="62148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We can identify one vertex in a tree as the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root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. Then, every other vertex on the tree can be characterized by its position relative to the root. </a:t>
            </a: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 </a:t>
            </a: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3" name="Picture 2" descr="A black and white drawing of a tree&#10;&#10;Description automatically generated">
            <a:extLst>
              <a:ext uri="{FF2B5EF4-FFF2-40B4-BE49-F238E27FC236}">
                <a16:creationId xmlns:a16="http://schemas.microsoft.com/office/drawing/2014/main" id="{BD2B49CA-E415-EC9D-3823-B672980F06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583" r="3445"/>
          <a:stretch/>
        </p:blipFill>
        <p:spPr>
          <a:xfrm>
            <a:off x="4445000" y="4437888"/>
            <a:ext cx="2361294" cy="2420112"/>
          </a:xfrm>
          <a:prstGeom prst="rect">
            <a:avLst/>
          </a:prstGeom>
        </p:spPr>
      </p:pic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0A991690-B282-9D43-1227-056217E13920}"/>
              </a:ext>
            </a:extLst>
          </p:cNvPr>
          <p:cNvSpPr/>
          <p:nvPr/>
        </p:nvSpPr>
        <p:spPr>
          <a:xfrm>
            <a:off x="7062016" y="4597400"/>
            <a:ext cx="1270000" cy="508000"/>
          </a:xfrm>
          <a:prstGeom prst="wedgeRoundRectCallout">
            <a:avLst>
              <a:gd name="adj1" fmla="val -159833"/>
              <a:gd name="adj2" fmla="val 17500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Root</a:t>
            </a:r>
            <a:endParaRPr lang="en-US" dirty="0"/>
          </a:p>
        </p:txBody>
      </p:sp>
      <p:sp>
        <p:nvSpPr>
          <p:cNvPr id="5" name="Donut 4">
            <a:extLst>
              <a:ext uri="{FF2B5EF4-FFF2-40B4-BE49-F238E27FC236}">
                <a16:creationId xmlns:a16="http://schemas.microsoft.com/office/drawing/2014/main" id="{4F762C57-4A07-503B-2727-8C1781AF02D8}"/>
              </a:ext>
            </a:extLst>
          </p:cNvPr>
          <p:cNvSpPr/>
          <p:nvPr/>
        </p:nvSpPr>
        <p:spPr>
          <a:xfrm>
            <a:off x="5410199" y="4836020"/>
            <a:ext cx="406401" cy="282080"/>
          </a:xfrm>
          <a:prstGeom prst="donut">
            <a:avLst>
              <a:gd name="adj" fmla="val 1296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666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Rooted Trees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A23143-23FE-2814-A561-D6223D8E1CEC}"/>
              </a:ext>
            </a:extLst>
          </p:cNvPr>
          <p:cNvSpPr txBox="1">
            <a:spLocks/>
          </p:cNvSpPr>
          <p:nvPr/>
        </p:nvSpPr>
        <p:spPr>
          <a:xfrm>
            <a:off x="3456123" y="247973"/>
            <a:ext cx="7895049" cy="62148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We can identify one vertex in a tree as the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root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. Then, every other vertex on the tree can be characterized by its position relative to the root. </a:t>
            </a: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If two vertices are adjacent, we say the one closer to the root is the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parent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, and the other is the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child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.</a:t>
            </a: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The root of a tree is a parent, but not a child of any vertex. All non-root vertices have exactly one parent.  </a:t>
            </a: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 </a:t>
            </a: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3" name="Picture 2" descr="A black and white drawing of a tree&#10;&#10;Description automatically generated">
            <a:extLst>
              <a:ext uri="{FF2B5EF4-FFF2-40B4-BE49-F238E27FC236}">
                <a16:creationId xmlns:a16="http://schemas.microsoft.com/office/drawing/2014/main" id="{BD2B49CA-E415-EC9D-3823-B672980F06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583" r="3445"/>
          <a:stretch/>
        </p:blipFill>
        <p:spPr>
          <a:xfrm>
            <a:off x="4445000" y="4437888"/>
            <a:ext cx="2361294" cy="2420112"/>
          </a:xfrm>
          <a:prstGeom prst="rect">
            <a:avLst/>
          </a:prstGeom>
        </p:spPr>
      </p:pic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0A991690-B282-9D43-1227-056217E13920}"/>
              </a:ext>
            </a:extLst>
          </p:cNvPr>
          <p:cNvSpPr/>
          <p:nvPr/>
        </p:nvSpPr>
        <p:spPr>
          <a:xfrm>
            <a:off x="7544616" y="5041900"/>
            <a:ext cx="1270000" cy="508000"/>
          </a:xfrm>
          <a:prstGeom prst="wedgeRoundRectCallout">
            <a:avLst>
              <a:gd name="adj1" fmla="val -159833"/>
              <a:gd name="adj2" fmla="val 17500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parent</a:t>
            </a:r>
            <a:endParaRPr lang="en-US" dirty="0"/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A9D81D92-37AA-8B52-3C03-377A3EB2EA33}"/>
              </a:ext>
            </a:extLst>
          </p:cNvPr>
          <p:cNvSpPr/>
          <p:nvPr/>
        </p:nvSpPr>
        <p:spPr>
          <a:xfrm>
            <a:off x="7795171" y="5647944"/>
            <a:ext cx="1270000" cy="508000"/>
          </a:xfrm>
          <a:prstGeom prst="wedgeRoundRectCallout">
            <a:avLst>
              <a:gd name="adj1" fmla="val -157833"/>
              <a:gd name="adj2" fmla="val -7500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child</a:t>
            </a:r>
            <a:endParaRPr lang="en-US" dirty="0"/>
          </a:p>
        </p:txBody>
      </p:sp>
      <p:sp>
        <p:nvSpPr>
          <p:cNvPr id="6" name="Donut 5">
            <a:extLst>
              <a:ext uri="{FF2B5EF4-FFF2-40B4-BE49-F238E27FC236}">
                <a16:creationId xmlns:a16="http://schemas.microsoft.com/office/drawing/2014/main" id="{E98195ED-8DD6-A383-5914-5317D65E0FE0}"/>
              </a:ext>
            </a:extLst>
          </p:cNvPr>
          <p:cNvSpPr/>
          <p:nvPr/>
        </p:nvSpPr>
        <p:spPr>
          <a:xfrm>
            <a:off x="5854699" y="5280520"/>
            <a:ext cx="406401" cy="282080"/>
          </a:xfrm>
          <a:prstGeom prst="donut">
            <a:avLst>
              <a:gd name="adj" fmla="val 1296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Donut 7">
            <a:extLst>
              <a:ext uri="{FF2B5EF4-FFF2-40B4-BE49-F238E27FC236}">
                <a16:creationId xmlns:a16="http://schemas.microsoft.com/office/drawing/2014/main" id="{D94ADDC9-57FE-B62F-953B-E15969B9C84E}"/>
              </a:ext>
            </a:extLst>
          </p:cNvPr>
          <p:cNvSpPr/>
          <p:nvPr/>
        </p:nvSpPr>
        <p:spPr>
          <a:xfrm>
            <a:off x="6146799" y="5737720"/>
            <a:ext cx="406401" cy="282080"/>
          </a:xfrm>
          <a:prstGeom prst="donut">
            <a:avLst>
              <a:gd name="adj" fmla="val 1296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33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Rooted Trees</a:t>
            </a:r>
          </a:p>
        </p:txBody>
      </p:sp>
      <p:pic>
        <p:nvPicPr>
          <p:cNvPr id="3" name="Picture 2" descr="A black and white drawing of a tree&#10;&#10;Description automatically generated">
            <a:extLst>
              <a:ext uri="{FF2B5EF4-FFF2-40B4-BE49-F238E27FC236}">
                <a16:creationId xmlns:a16="http://schemas.microsoft.com/office/drawing/2014/main" id="{BD2B49CA-E415-EC9D-3823-B672980F06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583" r="3445"/>
          <a:stretch/>
        </p:blipFill>
        <p:spPr>
          <a:xfrm>
            <a:off x="4445000" y="4437888"/>
            <a:ext cx="2361294" cy="24201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2A23143-23FE-2814-A561-D6223D8E1C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56123" y="247973"/>
                <a:ext cx="7895049" cy="621482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We can identify one vertex in a tree as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root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Then, every other vertex on the tree can be characterized by its position relative to the root.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two vertices are adjacent, we say the one closer to the root is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parent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and the other is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child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 general, we say a vertex,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is 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descendent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of a vertex,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provided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 vertex on the path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to the root. Then, we would call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ancestor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2A23143-23FE-2814-A561-D6223D8E1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123" y="247973"/>
                <a:ext cx="7895049" cy="6214820"/>
              </a:xfrm>
              <a:prstGeom prst="rect">
                <a:avLst/>
              </a:prstGeom>
              <a:blipFill>
                <a:blip r:embed="rId4"/>
                <a:stretch>
                  <a:fillRect l="-1286" r="-1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0A991690-B282-9D43-1227-056217E13920}"/>
              </a:ext>
            </a:extLst>
          </p:cNvPr>
          <p:cNvSpPr/>
          <p:nvPr/>
        </p:nvSpPr>
        <p:spPr>
          <a:xfrm>
            <a:off x="7544616" y="5041900"/>
            <a:ext cx="1561284" cy="508000"/>
          </a:xfrm>
          <a:prstGeom prst="wedgeRoundRectCallout">
            <a:avLst>
              <a:gd name="adj1" fmla="val -140311"/>
              <a:gd name="adj2" fmla="val 27500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ancestor</a:t>
            </a:r>
            <a:endParaRPr lang="en-US" dirty="0"/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A9D81D92-37AA-8B52-3C03-377A3EB2EA33}"/>
              </a:ext>
            </a:extLst>
          </p:cNvPr>
          <p:cNvSpPr/>
          <p:nvPr/>
        </p:nvSpPr>
        <p:spPr>
          <a:xfrm>
            <a:off x="7909470" y="6014737"/>
            <a:ext cx="1755229" cy="508000"/>
          </a:xfrm>
          <a:prstGeom prst="wedgeRoundRectCallout">
            <a:avLst>
              <a:gd name="adj1" fmla="val -160004"/>
              <a:gd name="adj2" fmla="val 2500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descendent</a:t>
            </a:r>
            <a:endParaRPr lang="en-US" dirty="0"/>
          </a:p>
        </p:txBody>
      </p:sp>
      <p:sp>
        <p:nvSpPr>
          <p:cNvPr id="6" name="Donut 5">
            <a:extLst>
              <a:ext uri="{FF2B5EF4-FFF2-40B4-BE49-F238E27FC236}">
                <a16:creationId xmlns:a16="http://schemas.microsoft.com/office/drawing/2014/main" id="{F2B8D2D3-6EA7-41C1-4A13-EC8850939670}"/>
              </a:ext>
            </a:extLst>
          </p:cNvPr>
          <p:cNvSpPr/>
          <p:nvPr/>
        </p:nvSpPr>
        <p:spPr>
          <a:xfrm>
            <a:off x="5880099" y="5267820"/>
            <a:ext cx="406401" cy="282080"/>
          </a:xfrm>
          <a:prstGeom prst="donut">
            <a:avLst>
              <a:gd name="adj" fmla="val 1296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Donut 7">
            <a:extLst>
              <a:ext uri="{FF2B5EF4-FFF2-40B4-BE49-F238E27FC236}">
                <a16:creationId xmlns:a16="http://schemas.microsoft.com/office/drawing/2014/main" id="{6D5C0D5D-6850-5DEB-BD9B-3A19F658F181}"/>
              </a:ext>
            </a:extLst>
          </p:cNvPr>
          <p:cNvSpPr/>
          <p:nvPr/>
        </p:nvSpPr>
        <p:spPr>
          <a:xfrm>
            <a:off x="5727699" y="6118720"/>
            <a:ext cx="406401" cy="282080"/>
          </a:xfrm>
          <a:prstGeom prst="donut">
            <a:avLst>
              <a:gd name="adj" fmla="val 1296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327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Rooted Trees</a:t>
            </a:r>
          </a:p>
        </p:txBody>
      </p:sp>
      <p:pic>
        <p:nvPicPr>
          <p:cNvPr id="3" name="Picture 2" descr="A black and white drawing of a tree&#10;&#10;Description automatically generated">
            <a:extLst>
              <a:ext uri="{FF2B5EF4-FFF2-40B4-BE49-F238E27FC236}">
                <a16:creationId xmlns:a16="http://schemas.microsoft.com/office/drawing/2014/main" id="{BD2B49CA-E415-EC9D-3823-B672980F06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583" r="3445"/>
          <a:stretch/>
        </p:blipFill>
        <p:spPr>
          <a:xfrm>
            <a:off x="7289800" y="4437888"/>
            <a:ext cx="2361294" cy="24201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2A23143-23FE-2814-A561-D6223D8E1C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56123" y="247973"/>
                <a:ext cx="7895049" cy="621482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We can identify one vertex in a tree as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root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Then, every other vertex on the tree can be characterized by its position relative to the root.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two vertices are adjacent, we say the one closer to the root is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parent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and the other is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child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 general, we say a vertex,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is 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descendent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of a vertex,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provided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 vertex on the path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to the root. Then, we would call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ancestor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Vertices with the same </a:t>
                </a: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parent are called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siblings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2A23143-23FE-2814-A561-D6223D8E1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123" y="247973"/>
                <a:ext cx="7895049" cy="6214820"/>
              </a:xfrm>
              <a:prstGeom prst="rect">
                <a:avLst/>
              </a:prstGeom>
              <a:blipFill>
                <a:blip r:embed="rId4"/>
                <a:stretch>
                  <a:fillRect l="-1286" r="-1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A9D81D92-37AA-8B52-3C03-377A3EB2EA33}"/>
              </a:ext>
            </a:extLst>
          </p:cNvPr>
          <p:cNvSpPr/>
          <p:nvPr/>
        </p:nvSpPr>
        <p:spPr>
          <a:xfrm>
            <a:off x="9895707" y="6177576"/>
            <a:ext cx="1755229" cy="508000"/>
          </a:xfrm>
          <a:prstGeom prst="wedgeRoundRectCallout">
            <a:avLst>
              <a:gd name="adj1" fmla="val -106461"/>
              <a:gd name="adj2" fmla="val -82500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siblings</a:t>
            </a:r>
            <a:endParaRPr lang="en-US" dirty="0"/>
          </a:p>
        </p:txBody>
      </p:sp>
      <p:sp>
        <p:nvSpPr>
          <p:cNvPr id="6" name="Donut 5">
            <a:extLst>
              <a:ext uri="{FF2B5EF4-FFF2-40B4-BE49-F238E27FC236}">
                <a16:creationId xmlns:a16="http://schemas.microsoft.com/office/drawing/2014/main" id="{4E50B3CC-1DE0-5E86-D300-56CEB965D403}"/>
              </a:ext>
            </a:extLst>
          </p:cNvPr>
          <p:cNvSpPr/>
          <p:nvPr/>
        </p:nvSpPr>
        <p:spPr>
          <a:xfrm>
            <a:off x="8445047" y="5725020"/>
            <a:ext cx="876753" cy="282080"/>
          </a:xfrm>
          <a:prstGeom prst="donu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747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Rooted Trees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2A23143-23FE-2814-A561-D6223D8E1C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56123" y="247973"/>
                <a:ext cx="7895049" cy="621482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We can identify one vertex in a tree as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root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Then, every other vertex on the tree can be characterized by its position relative to the root.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two vertices are adjacent, we say the one closer to the root is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parent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and the other is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child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 general, we say a vertex,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is 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descendent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of a vertex,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provided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 vertex on the path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to the root. Then, we would call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ancestor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Vertices with the same </a:t>
                </a: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parent are called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siblings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2A23143-23FE-2814-A561-D6223D8E1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123" y="247973"/>
                <a:ext cx="7895049" cy="6214820"/>
              </a:xfrm>
              <a:prstGeom prst="rect">
                <a:avLst/>
              </a:prstGeom>
              <a:blipFill>
                <a:blip r:embed="rId3"/>
                <a:stretch>
                  <a:fillRect l="-1286" r="-1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diagram of a diagram of a connection&#10;&#10;Description automatically generated with medium confidence">
            <a:extLst>
              <a:ext uri="{FF2B5EF4-FFF2-40B4-BE49-F238E27FC236}">
                <a16:creationId xmlns:a16="http://schemas.microsoft.com/office/drawing/2014/main" id="{625D2282-3D15-9677-05FF-D5B4AD57F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4100" y="4751223"/>
            <a:ext cx="2844800" cy="19475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68BA3B0B-CC7D-AFA3-7C1A-D29743F7E84C}"/>
                  </a:ext>
                </a:extLst>
              </p:cNvPr>
              <p:cNvSpPr/>
              <p:nvPr/>
            </p:nvSpPr>
            <p:spPr>
              <a:xfrm>
                <a:off x="10164452" y="4687898"/>
                <a:ext cx="1774629" cy="2010919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b="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b="0" dirty="0"/>
                  <a:t> be the root. Label the other vertices.</a:t>
                </a:r>
              </a:p>
            </p:txBody>
          </p:sp>
        </mc:Choice>
        <mc:Fallback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68BA3B0B-CC7D-AFA3-7C1A-D29743F7E8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4452" y="4687898"/>
                <a:ext cx="1774629" cy="2010919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445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2A23143-23FE-2814-A561-D6223D8E1C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56123" y="247973"/>
                <a:ext cx="7895049" cy="621482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Given a graph,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spanning tree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 subgraph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which is a tree and includes all the vertices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2A23143-23FE-2814-A561-D6223D8E1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123" y="247973"/>
                <a:ext cx="7895049" cy="6214820"/>
              </a:xfrm>
              <a:prstGeom prst="rect">
                <a:avLst/>
              </a:prstGeom>
              <a:blipFill>
                <a:blip r:embed="rId3"/>
                <a:stretch>
                  <a:fillRect l="-1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black and white drawing of a cube with Great Pyramid of Giza in the background&#10;&#10;Description automatically generated">
            <a:extLst>
              <a:ext uri="{FF2B5EF4-FFF2-40B4-BE49-F238E27FC236}">
                <a16:creationId xmlns:a16="http://schemas.microsoft.com/office/drawing/2014/main" id="{BEB5AF97-254F-B9F0-A515-874F7E180B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799" y="1651000"/>
            <a:ext cx="4739705" cy="2603500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6A5C284-5EEB-1378-53BC-7A5B92260CAA}"/>
              </a:ext>
            </a:extLst>
          </p:cNvPr>
          <p:cNvSpPr/>
          <p:nvPr/>
        </p:nvSpPr>
        <p:spPr>
          <a:xfrm>
            <a:off x="3958691" y="4410291"/>
            <a:ext cx="7392481" cy="159341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0" dirty="0"/>
              <a:t>Find two different spanning trees of this graph. </a:t>
            </a:r>
          </a:p>
        </p:txBody>
      </p:sp>
    </p:spTree>
    <p:extLst>
      <p:ext uri="{BB962C8B-B14F-4D97-AF65-F5344CB8AC3E}">
        <p14:creationId xmlns:p14="http://schemas.microsoft.com/office/powerpoint/2010/main" val="487053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2A23143-23FE-2814-A561-D6223D8E1C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56123" y="247973"/>
                <a:ext cx="7895049" cy="621482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Given a graph,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spanning tree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 subgraph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which is a tree and includes all the vertices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Every connected graph has a spanning tree.  </a:t>
                </a: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2A23143-23FE-2814-A561-D6223D8E1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123" y="247973"/>
                <a:ext cx="7895049" cy="6214820"/>
              </a:xfrm>
              <a:prstGeom prst="rect">
                <a:avLst/>
              </a:prstGeom>
              <a:blipFill>
                <a:blip r:embed="rId3"/>
                <a:stretch>
                  <a:fillRect l="-1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C7EBAAB-5EBC-4710-8F46-492E2C29E071}"/>
              </a:ext>
            </a:extLst>
          </p:cNvPr>
          <p:cNvSpPr/>
          <p:nvPr/>
        </p:nvSpPr>
        <p:spPr>
          <a:xfrm>
            <a:off x="5918201" y="2576919"/>
            <a:ext cx="2476500" cy="108541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0" dirty="0"/>
              <a:t>Prove this claim. </a:t>
            </a:r>
          </a:p>
        </p:txBody>
      </p:sp>
    </p:spTree>
    <p:extLst>
      <p:ext uri="{BB962C8B-B14F-4D97-AF65-F5344CB8AC3E}">
        <p14:creationId xmlns:p14="http://schemas.microsoft.com/office/powerpoint/2010/main" val="223504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Trees</a:t>
            </a:r>
          </a:p>
          <a:p>
            <a:pPr lvl="1"/>
            <a:r>
              <a:rPr lang="en-US" sz="2000" dirty="0"/>
              <a:t>Definition </a:t>
            </a:r>
          </a:p>
          <a:p>
            <a:pPr lvl="1"/>
            <a:r>
              <a:rPr lang="en-US" sz="2000" dirty="0"/>
              <a:t>Properties</a:t>
            </a:r>
          </a:p>
          <a:p>
            <a:pPr lvl="1"/>
            <a:r>
              <a:rPr lang="en-US" sz="2000" dirty="0"/>
              <a:t>Rooted</a:t>
            </a:r>
          </a:p>
          <a:p>
            <a:pPr lvl="1"/>
            <a:r>
              <a:rPr lang="en-US" sz="2000" dirty="0"/>
              <a:t>Spanning</a:t>
            </a:r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Up: Euler Paths &amp; Circuits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A23143-23FE-2814-A561-D6223D8E1CEC}"/>
              </a:ext>
            </a:extLst>
          </p:cNvPr>
          <p:cNvSpPr txBox="1">
            <a:spLocks/>
          </p:cNvSpPr>
          <p:nvPr/>
        </p:nvSpPr>
        <p:spPr>
          <a:xfrm>
            <a:off x="3456123" y="247973"/>
            <a:ext cx="7895049" cy="62148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An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Euler path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, in a graph or multigraph, is a path through the graph which uses every edge exactly once. </a:t>
            </a: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An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Euler circuit 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is a Euler path which stops and starts at the same vertex. </a:t>
            </a: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 </a:t>
            </a: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002C300-5F77-4225-AA26-38EA6F5E178D}"/>
              </a:ext>
            </a:extLst>
          </p:cNvPr>
          <p:cNvSpPr/>
          <p:nvPr/>
        </p:nvSpPr>
        <p:spPr>
          <a:xfrm>
            <a:off x="2487168" y="2657856"/>
            <a:ext cx="5279136" cy="409651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0" dirty="0"/>
              <a:t>You and your friends want to tour the southwest by car. You will visit the nine states highlighted, with the following rather odd rule: you must cross each border between neighboring states exactly once (so, for example, you must cross the Colorado-Utah border exactly once). Can you do it? If so, does it matter where you start your road trip?</a:t>
            </a:r>
          </a:p>
        </p:txBody>
      </p:sp>
      <p:pic>
        <p:nvPicPr>
          <p:cNvPr id="6" name="Picture 5" descr="A map of the united states&#10;&#10;Description automatically generated">
            <a:extLst>
              <a:ext uri="{FF2B5EF4-FFF2-40B4-BE49-F238E27FC236}">
                <a16:creationId xmlns:a16="http://schemas.microsoft.com/office/drawing/2014/main" id="{3FED3CD1-91EC-3853-6C97-2CA0EB61D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968" y="3387204"/>
            <a:ext cx="4772032" cy="303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Definition: Tree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A23143-23FE-2814-A561-D6223D8E1CEC}"/>
              </a:ext>
            </a:extLst>
          </p:cNvPr>
          <p:cNvSpPr txBox="1">
            <a:spLocks/>
          </p:cNvSpPr>
          <p:nvPr/>
        </p:nvSpPr>
        <p:spPr>
          <a:xfrm>
            <a:off x="3456123" y="247973"/>
            <a:ext cx="7895049" cy="62148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A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tree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 is a connected graph containing no cycles. </a:t>
            </a: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A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forest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 is a graph containing no cycles. </a:t>
            </a: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	Note: this means a connected forest is a tree. </a:t>
            </a: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 </a:t>
            </a: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5" name="Picture 4" descr="A black and white drawing of a tree&#10;&#10;Description automatically generated">
            <a:extLst>
              <a:ext uri="{FF2B5EF4-FFF2-40B4-BE49-F238E27FC236}">
                <a16:creationId xmlns:a16="http://schemas.microsoft.com/office/drawing/2014/main" id="{507174B3-0997-445A-4F18-46FE12E86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123" y="2834640"/>
            <a:ext cx="8441581" cy="24201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199BD7-F648-985C-13CC-C72B844D8249}"/>
              </a:ext>
            </a:extLst>
          </p:cNvPr>
          <p:cNvSpPr txBox="1"/>
          <p:nvPr/>
        </p:nvSpPr>
        <p:spPr>
          <a:xfrm>
            <a:off x="5663294" y="6425361"/>
            <a:ext cx="6687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ptwiddle.github.io</a:t>
            </a:r>
            <a:r>
              <a:rPr lang="en-US" dirty="0"/>
              <a:t>/Graph-Theory-Notes/</a:t>
            </a:r>
            <a:r>
              <a:rPr lang="en-US" dirty="0" err="1"/>
              <a:t>s_intro_trees.html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555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2A23143-23FE-2814-A561-D6223D8E1C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56123" y="247973"/>
                <a:ext cx="7895049" cy="621482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i="1" u="sng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Proposition:</a:t>
                </a:r>
                <a:r>
                  <a:rPr lang="en-US" sz="24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 graph,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is a tree if and only if between every pair of distinct vertices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there is a unique path.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i="1" u="sng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Corollary: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 graph,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is a forest if and only if between any pair of vertices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there is as most one path. </a:t>
                </a: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2A23143-23FE-2814-A561-D6223D8E1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123" y="247973"/>
                <a:ext cx="7895049" cy="6214820"/>
              </a:xfrm>
              <a:prstGeom prst="rect">
                <a:avLst/>
              </a:prstGeom>
              <a:blipFill>
                <a:blip r:embed="rId3"/>
                <a:stretch>
                  <a:fillRect l="-1286" r="-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984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2A23143-23FE-2814-A561-D6223D8E1C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56123" y="247973"/>
                <a:ext cx="7895049" cy="621482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i="1" u="sng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Proposition:</a:t>
                </a:r>
                <a:r>
                  <a:rPr lang="en-US" sz="24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 graph,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is a tree if and only if between every pair of distinct vertices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there is a unique path.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i="1" u="sng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Corollary: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 graph,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is a forest if and only if between any pair of vertices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there is as most one path. </a:t>
                </a: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2A23143-23FE-2814-A561-D6223D8E1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123" y="247973"/>
                <a:ext cx="7895049" cy="6214820"/>
              </a:xfrm>
              <a:prstGeom prst="rect">
                <a:avLst/>
              </a:prstGeom>
              <a:blipFill>
                <a:blip r:embed="rId3"/>
                <a:stretch>
                  <a:fillRect l="-1286" r="-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C18D7D04-BA70-BF55-2314-CDC0CBEB501D}"/>
                  </a:ext>
                </a:extLst>
              </p:cNvPr>
              <p:cNvSpPr/>
              <p:nvPr/>
            </p:nvSpPr>
            <p:spPr>
              <a:xfrm>
                <a:off x="3606800" y="3543301"/>
                <a:ext cx="8000094" cy="2654299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b="0" dirty="0"/>
                  <a:t>Which of the following are trees?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d>
                  </m:oMath>
                </a14:m>
                <a:endParaRPr lang="en-US" sz="24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b="0" dirty="0"/>
              </a:p>
            </p:txBody>
          </p:sp>
        </mc:Choice>
        <mc:Fallback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C18D7D04-BA70-BF55-2314-CDC0CBEB50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800" y="3543301"/>
                <a:ext cx="8000094" cy="265429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6289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Properties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A23143-23FE-2814-A561-D6223D8E1CEC}"/>
              </a:ext>
            </a:extLst>
          </p:cNvPr>
          <p:cNvSpPr txBox="1">
            <a:spLocks/>
          </p:cNvSpPr>
          <p:nvPr/>
        </p:nvSpPr>
        <p:spPr>
          <a:xfrm>
            <a:off x="3456123" y="247973"/>
            <a:ext cx="7895049" cy="62148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In a tree, vertices of degree one are called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leaves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. </a:t>
            </a: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 </a:t>
            </a: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3" name="Picture 2" descr="A black and white drawing of a tree&#10;&#10;Description automatically generated">
            <a:extLst>
              <a:ext uri="{FF2B5EF4-FFF2-40B4-BE49-F238E27FC236}">
                <a16:creationId xmlns:a16="http://schemas.microsoft.com/office/drawing/2014/main" id="{9EE7D621-B785-FABA-20CB-CB6CE079C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123" y="1652016"/>
            <a:ext cx="8441581" cy="2420112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C51C338-569B-2F60-10B0-B37FE196807D}"/>
              </a:ext>
            </a:extLst>
          </p:cNvPr>
          <p:cNvSpPr/>
          <p:nvPr/>
        </p:nvSpPr>
        <p:spPr>
          <a:xfrm>
            <a:off x="4828031" y="4388549"/>
            <a:ext cx="5343209" cy="87891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0" dirty="0"/>
              <a:t>Which vertices in these trees are leaves?</a:t>
            </a:r>
          </a:p>
        </p:txBody>
      </p:sp>
    </p:spTree>
    <p:extLst>
      <p:ext uri="{BB962C8B-B14F-4D97-AF65-F5344CB8AC3E}">
        <p14:creationId xmlns:p14="http://schemas.microsoft.com/office/powerpoint/2010/main" val="3206786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2A23143-23FE-2814-A561-D6223D8E1C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56123" y="247973"/>
                <a:ext cx="7895049" cy="621482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i="1" u="sng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Proposition: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Any tree with at least two vertices has at least two vertices of degree one. 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i="1" u="sng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Proposition: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be a tree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vertices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edges.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2A23143-23FE-2814-A561-D6223D8E1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123" y="247973"/>
                <a:ext cx="7895049" cy="6214820"/>
              </a:xfrm>
              <a:prstGeom prst="rect">
                <a:avLst/>
              </a:prstGeom>
              <a:blipFill>
                <a:blip r:embed="rId3"/>
                <a:stretch>
                  <a:fillRect l="-1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2207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2A23143-23FE-2814-A561-D6223D8E1C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56123" y="247973"/>
                <a:ext cx="7895049" cy="621482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i="1" u="sng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Proposition: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Any tree with at least two vertices has at least two vertices of degree one. 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i="1" u="sng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Proposition: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be a tree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vertices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edges.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2A23143-23FE-2814-A561-D6223D8E1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123" y="247973"/>
                <a:ext cx="7895049" cy="6214820"/>
              </a:xfrm>
              <a:prstGeom prst="rect">
                <a:avLst/>
              </a:prstGeom>
              <a:blipFill>
                <a:blip r:embed="rId3"/>
                <a:stretch>
                  <a:fillRect l="-1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707C78B9-41ED-C589-7DE4-71DCEED00368}"/>
                  </a:ext>
                </a:extLst>
              </p:cNvPr>
              <p:cNvSpPr/>
              <p:nvPr/>
            </p:nvSpPr>
            <p:spPr>
              <a:xfrm>
                <a:off x="3606800" y="3543301"/>
                <a:ext cx="8000094" cy="2654299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b="0" dirty="0"/>
                  <a:t>Which of the following violate the second proposition?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d>
                  </m:oMath>
                </a14:m>
                <a:endParaRPr lang="en-US" sz="24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b="0" dirty="0"/>
              </a:p>
            </p:txBody>
          </p:sp>
        </mc:Choice>
        <mc:Fallback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707C78B9-41ED-C589-7DE4-71DCEED003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800" y="3543301"/>
                <a:ext cx="8000094" cy="265429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004842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3117</TotalTime>
  <Words>1387</Words>
  <Application>Microsoft Macintosh PowerPoint</Application>
  <PresentationFormat>Widescreen</PresentationFormat>
  <Paragraphs>147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 Math</vt:lpstr>
      <vt:lpstr>Corbel</vt:lpstr>
      <vt:lpstr>Open Sans</vt:lpstr>
      <vt:lpstr>Wingdings 2</vt:lpstr>
      <vt:lpstr>Frame</vt:lpstr>
      <vt:lpstr>Discrete Structures– Graphs: Trees</vt:lpstr>
      <vt:lpstr>Plan for Today</vt:lpstr>
      <vt:lpstr>Warm Up: Euler Paths &amp; Circuits</vt:lpstr>
      <vt:lpstr>Definition: Tree</vt:lpstr>
      <vt:lpstr>Tree Properties</vt:lpstr>
      <vt:lpstr>Tree Properties</vt:lpstr>
      <vt:lpstr>Tree Properties</vt:lpstr>
      <vt:lpstr>Tree Properties</vt:lpstr>
      <vt:lpstr>Tree Properties</vt:lpstr>
      <vt:lpstr>Rooted Trees</vt:lpstr>
      <vt:lpstr>Rooted Trees</vt:lpstr>
      <vt:lpstr>Rooted Trees</vt:lpstr>
      <vt:lpstr>Rooted Trees</vt:lpstr>
      <vt:lpstr>Rooted Trees</vt:lpstr>
      <vt:lpstr>Spanning Trees</vt:lpstr>
      <vt:lpstr>Spanning Trees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 E.</cp:lastModifiedBy>
  <cp:revision>85</cp:revision>
  <dcterms:created xsi:type="dcterms:W3CDTF">2023-08-03T18:49:17Z</dcterms:created>
  <dcterms:modified xsi:type="dcterms:W3CDTF">2024-04-09T14:11:39Z</dcterms:modified>
</cp:coreProperties>
</file>