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68"/>
  </p:notesMasterIdLst>
  <p:sldIdLst>
    <p:sldId id="256" r:id="rId2"/>
    <p:sldId id="257" r:id="rId3"/>
    <p:sldId id="420" r:id="rId4"/>
    <p:sldId id="419" r:id="rId5"/>
    <p:sldId id="421" r:id="rId6"/>
    <p:sldId id="422" r:id="rId7"/>
    <p:sldId id="423" r:id="rId8"/>
    <p:sldId id="425" r:id="rId9"/>
    <p:sldId id="427" r:id="rId10"/>
    <p:sldId id="430" r:id="rId11"/>
    <p:sldId id="426" r:id="rId12"/>
    <p:sldId id="428" r:id="rId13"/>
    <p:sldId id="429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73" r:id="rId37"/>
    <p:sldId id="474" r:id="rId38"/>
    <p:sldId id="475" r:id="rId39"/>
    <p:sldId id="476" r:id="rId40"/>
    <p:sldId id="424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470" r:id="rId59"/>
    <p:sldId id="471" r:id="rId60"/>
    <p:sldId id="472" r:id="rId61"/>
    <p:sldId id="480" r:id="rId62"/>
    <p:sldId id="477" r:id="rId63"/>
    <p:sldId id="478" r:id="rId64"/>
    <p:sldId id="479" r:id="rId65"/>
    <p:sldId id="481" r:id="rId66"/>
    <p:sldId id="48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867"/>
    <a:srgbClr val="EB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8"/>
    <p:restoredTop sz="65662"/>
  </p:normalViewPr>
  <p:slideViewPr>
    <p:cSldViewPr snapToGrid="0">
      <p:cViewPr varScale="1">
        <p:scale>
          <a:sx n="110" d="100"/>
          <a:sy n="110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8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2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1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9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1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5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4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0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2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6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86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0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7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25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9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97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5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541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66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90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34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2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99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722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08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752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0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88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0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35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08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18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685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77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7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42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60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02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85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87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50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91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90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892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63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06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004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Complexity : O(V+E)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8420-770F-48D9-3BDB-D17B22EC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29E5-59C7-4D59-DE93-5B0E87219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FFFBF-2FD7-0C64-924C-D33328C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8DBD-0769-64D1-8891-25C5228F8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Graphs: BFS and DFS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6444344" y="1901371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5555B8-3A95-CDA7-9954-CC3A66B0528A}"/>
              </a:ext>
            </a:extLst>
          </p:cNvPr>
          <p:cNvSpPr/>
          <p:nvPr/>
        </p:nvSpPr>
        <p:spPr>
          <a:xfrm>
            <a:off x="5080108" y="1913727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22467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5194279" y="3128288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AC4DB5-4178-A5D3-0E9D-7F799EAF4D17}"/>
              </a:ext>
            </a:extLst>
          </p:cNvPr>
          <p:cNvSpPr/>
          <p:nvPr/>
        </p:nvSpPr>
        <p:spPr>
          <a:xfrm>
            <a:off x="4039796" y="3383684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</a:p>
        </p:txBody>
      </p:sp>
    </p:spTree>
    <p:extLst>
      <p:ext uri="{BB962C8B-B14F-4D97-AF65-F5344CB8AC3E}">
        <p14:creationId xmlns:p14="http://schemas.microsoft.com/office/powerpoint/2010/main" val="79706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5194279" y="3128288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6463832" y="192673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53D287-91E6-0407-8A52-D2FA777352E1}"/>
              </a:ext>
            </a:extLst>
          </p:cNvPr>
          <p:cNvSpPr/>
          <p:nvPr/>
        </p:nvSpPr>
        <p:spPr>
          <a:xfrm>
            <a:off x="5080108" y="1913727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161365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7725472" y="311364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361543-88A7-C35B-2271-299C0FC31EA0}"/>
              </a:ext>
            </a:extLst>
          </p:cNvPr>
          <p:cNvSpPr/>
          <p:nvPr/>
        </p:nvSpPr>
        <p:spPr>
          <a:xfrm>
            <a:off x="9114084" y="3369039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</a:p>
        </p:txBody>
      </p:sp>
    </p:spTree>
    <p:extLst>
      <p:ext uri="{BB962C8B-B14F-4D97-AF65-F5344CB8AC3E}">
        <p14:creationId xmlns:p14="http://schemas.microsoft.com/office/powerpoint/2010/main" val="307797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7725472" y="311364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6452257" y="1892554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5724C6-50A5-2651-0517-6C16A31B0CD2}"/>
              </a:ext>
            </a:extLst>
          </p:cNvPr>
          <p:cNvSpPr/>
          <p:nvPr/>
        </p:nvSpPr>
        <p:spPr>
          <a:xfrm>
            <a:off x="5080108" y="1913727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156746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5178374" y="3140819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5724C6-50A5-2651-0517-6C16A31B0CD2}"/>
              </a:ext>
            </a:extLst>
          </p:cNvPr>
          <p:cNvSpPr/>
          <p:nvPr/>
        </p:nvSpPr>
        <p:spPr>
          <a:xfrm>
            <a:off x="3839296" y="3211549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4032323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5791834" y="4367059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5724C6-50A5-2651-0517-6C16A31B0CD2}"/>
              </a:ext>
            </a:extLst>
          </p:cNvPr>
          <p:cNvSpPr/>
          <p:nvPr/>
        </p:nvSpPr>
        <p:spPr>
          <a:xfrm>
            <a:off x="4555790" y="4623869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627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5791834" y="4367059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Trees</a:t>
            </a:r>
          </a:p>
          <a:p>
            <a:pPr lvl="1"/>
            <a:r>
              <a:rPr lang="en-US" sz="2000" dirty="0"/>
              <a:t>Breadth first search (BFS)</a:t>
            </a:r>
          </a:p>
          <a:p>
            <a:pPr lvl="1"/>
            <a:r>
              <a:rPr lang="en-US" sz="2000" dirty="0"/>
              <a:t>Depth first search (DFS)</a:t>
            </a:r>
          </a:p>
          <a:p>
            <a:r>
              <a:rPr lang="en-US" sz="2200" dirty="0"/>
              <a:t>Algorithm Analysis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5173415" y="3144006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8D064C-ADA6-DA18-260C-57DF40035F0B}"/>
              </a:ext>
            </a:extLst>
          </p:cNvPr>
          <p:cNvSpPr/>
          <p:nvPr/>
        </p:nvSpPr>
        <p:spPr>
          <a:xfrm>
            <a:off x="3839296" y="3211549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141538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7704252" y="3140818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8D064C-ADA6-DA18-260C-57DF40035F0B}"/>
              </a:ext>
            </a:extLst>
          </p:cNvPr>
          <p:cNvSpPr/>
          <p:nvPr/>
        </p:nvSpPr>
        <p:spPr>
          <a:xfrm>
            <a:off x="8976963" y="3199973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46150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7107656" y="435966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8D064C-ADA6-DA18-260C-57DF40035F0B}"/>
              </a:ext>
            </a:extLst>
          </p:cNvPr>
          <p:cNvSpPr/>
          <p:nvPr/>
        </p:nvSpPr>
        <p:spPr>
          <a:xfrm>
            <a:off x="6562883" y="3938999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161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7107656" y="435966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2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7715827" y="3132746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E885E4-131B-DFFE-1AF3-049B2200071B}"/>
              </a:ext>
            </a:extLst>
          </p:cNvPr>
          <p:cNvSpPr/>
          <p:nvPr/>
        </p:nvSpPr>
        <p:spPr>
          <a:xfrm>
            <a:off x="8976963" y="3199973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161672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8323820" y="4331968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E885E4-131B-DFFE-1AF3-049B2200071B}"/>
              </a:ext>
            </a:extLst>
          </p:cNvPr>
          <p:cNvSpPr/>
          <p:nvPr/>
        </p:nvSpPr>
        <p:spPr>
          <a:xfrm>
            <a:off x="9648339" y="4587364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</a:p>
        </p:txBody>
      </p:sp>
    </p:spTree>
    <p:extLst>
      <p:ext uri="{BB962C8B-B14F-4D97-AF65-F5344CB8AC3E}">
        <p14:creationId xmlns:p14="http://schemas.microsoft.com/office/powerpoint/2010/main" val="171396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8323820" y="4331968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1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7723539" y="3138757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2413BE-DCB2-13C5-9BA6-3CCD63B700D1}"/>
              </a:ext>
            </a:extLst>
          </p:cNvPr>
          <p:cNvSpPr/>
          <p:nvPr/>
        </p:nvSpPr>
        <p:spPr>
          <a:xfrm>
            <a:off x="8976963" y="3199973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1309458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5818485" y="435668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2413BE-DCB2-13C5-9BA6-3CCD63B700D1}"/>
              </a:ext>
            </a:extLst>
          </p:cNvPr>
          <p:cNvSpPr/>
          <p:nvPr/>
        </p:nvSpPr>
        <p:spPr>
          <a:xfrm>
            <a:off x="4452772" y="4427413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321328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7073941" y="4348612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2413BE-DCB2-13C5-9BA6-3CCD63B700D1}"/>
              </a:ext>
            </a:extLst>
          </p:cNvPr>
          <p:cNvSpPr/>
          <p:nvPr/>
        </p:nvSpPr>
        <p:spPr>
          <a:xfrm>
            <a:off x="6417495" y="3583326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206426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Rooted Trees</a:t>
            </a:r>
          </a:p>
        </p:txBody>
      </p:sp>
      <p:pic>
        <p:nvPicPr>
          <p:cNvPr id="3" name="Picture 2" descr="A black and white drawing of a tree&#10;&#10;Description automatically generated">
            <a:extLst>
              <a:ext uri="{FF2B5EF4-FFF2-40B4-BE49-F238E27FC236}">
                <a16:creationId xmlns:a16="http://schemas.microsoft.com/office/drawing/2014/main" id="{BD2B49CA-E415-EC9D-3823-B672980F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83" r="3445"/>
          <a:stretch/>
        </p:blipFill>
        <p:spPr>
          <a:xfrm>
            <a:off x="7289800" y="4437888"/>
            <a:ext cx="2361294" cy="242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identify one vertex in a tree as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root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Then, every other vertex on the tree can be characterized by its position relative to the root.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two vertices are adjacent, we say the one closer to the root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parent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the other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child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general, we say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descendent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vertex on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the root. Then, we would 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ancestor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 with the same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parent are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siblings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4"/>
                <a:stretch>
                  <a:fillRect l="-1286" r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9D81D92-37AA-8B52-3C03-377A3EB2EA33}"/>
              </a:ext>
            </a:extLst>
          </p:cNvPr>
          <p:cNvSpPr/>
          <p:nvPr/>
        </p:nvSpPr>
        <p:spPr>
          <a:xfrm>
            <a:off x="9895707" y="6177576"/>
            <a:ext cx="1755229" cy="508000"/>
          </a:xfrm>
          <a:prstGeom prst="wedgeRoundRectCallout">
            <a:avLst>
              <a:gd name="adj1" fmla="val -74674"/>
              <a:gd name="adj2" fmla="val -2148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descendent</a:t>
            </a:r>
            <a:endParaRPr lang="en-US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E50B3CC-1DE0-5E86-D300-56CEB965D403}"/>
              </a:ext>
            </a:extLst>
          </p:cNvPr>
          <p:cNvSpPr/>
          <p:nvPr/>
        </p:nvSpPr>
        <p:spPr>
          <a:xfrm>
            <a:off x="8445047" y="5725020"/>
            <a:ext cx="876753" cy="282080"/>
          </a:xfrm>
          <a:prstGeom prst="don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2DC7849-AB54-E8A6-C12C-C31D5D9E118C}"/>
              </a:ext>
            </a:extLst>
          </p:cNvPr>
          <p:cNvSpPr/>
          <p:nvPr/>
        </p:nvSpPr>
        <p:spPr>
          <a:xfrm>
            <a:off x="9992679" y="5030021"/>
            <a:ext cx="1561284" cy="508000"/>
          </a:xfrm>
          <a:prstGeom prst="wedgeRoundRectCallout">
            <a:avLst>
              <a:gd name="adj1" fmla="val -108545"/>
              <a:gd name="adj2" fmla="val 2139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ancestor</a:t>
            </a:r>
            <a:endParaRPr lang="en-US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37F991-24B3-574E-666B-C5AEEDBE6D91}"/>
              </a:ext>
            </a:extLst>
          </p:cNvPr>
          <p:cNvSpPr/>
          <p:nvPr/>
        </p:nvSpPr>
        <p:spPr>
          <a:xfrm>
            <a:off x="9992679" y="5592551"/>
            <a:ext cx="1755229" cy="508000"/>
          </a:xfrm>
          <a:prstGeom prst="wedgeRoundRectCallout">
            <a:avLst>
              <a:gd name="adj1" fmla="val -92015"/>
              <a:gd name="adj2" fmla="val -360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siblings</a:t>
            </a:r>
            <a:endParaRPr lang="en-US" dirty="0"/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2C795A4A-AF7C-86F3-BF7B-E27C9FC9F49C}"/>
              </a:ext>
            </a:extLst>
          </p:cNvPr>
          <p:cNvSpPr/>
          <p:nvPr/>
        </p:nvSpPr>
        <p:spPr>
          <a:xfrm>
            <a:off x="8727783" y="5284021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3689D9B5-F041-E153-16A2-33084C5DD7D1}"/>
              </a:ext>
            </a:extLst>
          </p:cNvPr>
          <p:cNvSpPr/>
          <p:nvPr/>
        </p:nvSpPr>
        <p:spPr>
          <a:xfrm>
            <a:off x="9118599" y="6149496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E54C62C-64AF-9653-3207-434403CFC6AD}"/>
              </a:ext>
            </a:extLst>
          </p:cNvPr>
          <p:cNvSpPr/>
          <p:nvPr/>
        </p:nvSpPr>
        <p:spPr>
          <a:xfrm>
            <a:off x="6654800" y="4751170"/>
            <a:ext cx="1270000" cy="508000"/>
          </a:xfrm>
          <a:prstGeom prst="wedgeRoundRectCallout">
            <a:avLst>
              <a:gd name="adj1" fmla="val 32981"/>
              <a:gd name="adj2" fmla="val 16394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parent</a:t>
            </a:r>
            <a:endParaRPr lang="en-US" dirty="0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3130248-3725-F268-9D9D-F103E3852D94}"/>
              </a:ext>
            </a:extLst>
          </p:cNvPr>
          <p:cNvSpPr/>
          <p:nvPr/>
        </p:nvSpPr>
        <p:spPr>
          <a:xfrm>
            <a:off x="7050201" y="6352707"/>
            <a:ext cx="1270000" cy="508000"/>
          </a:xfrm>
          <a:prstGeom prst="wedgeRoundRectCallout">
            <a:avLst>
              <a:gd name="adj1" fmla="val -15054"/>
              <a:gd name="adj2" fmla="val -7461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child</a:t>
            </a:r>
            <a:endParaRPr lang="en-US" dirty="0"/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A774B6F5-C1CA-B2A0-8038-87AE27AB0D1D}"/>
              </a:ext>
            </a:extLst>
          </p:cNvPr>
          <p:cNvSpPr/>
          <p:nvPr/>
        </p:nvSpPr>
        <p:spPr>
          <a:xfrm>
            <a:off x="7516011" y="5725020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EEF32077-2709-E6BF-2F2F-E75E58FA88B2}"/>
              </a:ext>
            </a:extLst>
          </p:cNvPr>
          <p:cNvSpPr/>
          <p:nvPr/>
        </p:nvSpPr>
        <p:spPr>
          <a:xfrm>
            <a:off x="7363023" y="6086494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84EEF38B-17FE-314F-7715-F997BE4D378D}"/>
              </a:ext>
            </a:extLst>
          </p:cNvPr>
          <p:cNvSpPr/>
          <p:nvPr/>
        </p:nvSpPr>
        <p:spPr>
          <a:xfrm>
            <a:off x="8255578" y="4833134"/>
            <a:ext cx="406401" cy="282080"/>
          </a:xfrm>
          <a:prstGeom prst="donut">
            <a:avLst>
              <a:gd name="adj" fmla="val 1296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97525A3F-941F-1FE8-DFAE-61544A971166}"/>
              </a:ext>
            </a:extLst>
          </p:cNvPr>
          <p:cNvSpPr/>
          <p:nvPr/>
        </p:nvSpPr>
        <p:spPr>
          <a:xfrm>
            <a:off x="9105042" y="4686637"/>
            <a:ext cx="887637" cy="508000"/>
          </a:xfrm>
          <a:prstGeom prst="wedgeRoundRectCallout">
            <a:avLst>
              <a:gd name="adj1" fmla="val -101801"/>
              <a:gd name="adj2" fmla="val -3856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6767266" y="5625406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2413BE-DCB2-13C5-9BA6-3CCD63B700D1}"/>
              </a:ext>
            </a:extLst>
          </p:cNvPr>
          <p:cNvSpPr/>
          <p:nvPr/>
        </p:nvSpPr>
        <p:spPr>
          <a:xfrm>
            <a:off x="5573042" y="5840927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15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6767266" y="5625406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38FB699-9743-9C90-CBEC-F92E21E9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3942" y="5934261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2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7082837" y="4351836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38FB699-9743-9C90-CBEC-F92E21E9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3942" y="5934261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79EBA9-96EB-4E4B-6892-4E621E6F5A05}"/>
              </a:ext>
            </a:extLst>
          </p:cNvPr>
          <p:cNvSpPr/>
          <p:nvPr/>
        </p:nvSpPr>
        <p:spPr>
          <a:xfrm>
            <a:off x="6417495" y="3583326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2197904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8324701" y="4355118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38FB699-9743-9C90-CBEC-F92E21E9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3942" y="5934261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79EBA9-96EB-4E4B-6892-4E621E6F5A05}"/>
              </a:ext>
            </a:extLst>
          </p:cNvPr>
          <p:cNvSpPr/>
          <p:nvPr/>
        </p:nvSpPr>
        <p:spPr>
          <a:xfrm>
            <a:off x="9302932" y="3761473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1423103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6774547" y="5637569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38FB699-9743-9C90-CBEC-F92E21E9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3942" y="5934261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79EBA9-96EB-4E4B-6892-4E621E6F5A05}"/>
              </a:ext>
            </a:extLst>
          </p:cNvPr>
          <p:cNvSpPr/>
          <p:nvPr/>
        </p:nvSpPr>
        <p:spPr>
          <a:xfrm>
            <a:off x="7977409" y="5708299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555045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CAA07D2-6CAA-F956-5B58-29C89CD66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857" y="342442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F51A18B-7F71-FD27-82A3-9E902EA0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4556" y="3423696"/>
            <a:ext cx="575129" cy="57512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A8A7B662-C883-6030-3623-8E36CA3E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2137" y="4676423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14B54D-9556-5542-BBC3-26D46DC91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2275" y="4676422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9D01CF2-3E9B-6090-2449-A78CF4844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841" y="4664847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38FB699-9743-9C90-CBEC-F92E21E9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3942" y="5934261"/>
            <a:ext cx="575129" cy="575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79EBA9-96EB-4E4B-6892-4E621E6F5A05}"/>
              </a:ext>
            </a:extLst>
          </p:cNvPr>
          <p:cNvSpPr/>
          <p:nvPr/>
        </p:nvSpPr>
        <p:spPr>
          <a:xfrm>
            <a:off x="8104556" y="5990992"/>
            <a:ext cx="9525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Done!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9786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Algorithm: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BFS(G, v)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queue Q	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 v as visited and add to Q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Q is non-empty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remove the head u of Q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mark and enqueue all unvisited neighbors of u 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04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5B0841D7-3780-B6C5-9071-46C6B04E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57" y="1986168"/>
            <a:ext cx="4454646" cy="406827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C7B685-0F21-8F12-0F71-06B79CE989DE}"/>
              </a:ext>
            </a:extLst>
          </p:cNvPr>
          <p:cNvSpPr/>
          <p:nvPr/>
        </p:nvSpPr>
        <p:spPr>
          <a:xfrm>
            <a:off x="3588152" y="2463069"/>
            <a:ext cx="3854369" cy="31144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Draw this graph on the board and do a BFS. Count how many steps the BFS takes. </a:t>
            </a:r>
          </a:p>
        </p:txBody>
      </p:sp>
    </p:spTree>
    <p:extLst>
      <p:ext uri="{BB962C8B-B14F-4D97-AF65-F5344CB8AC3E}">
        <p14:creationId xmlns:p14="http://schemas.microsoft.com/office/powerpoint/2010/main" val="1087408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C7B685-0F21-8F12-0F71-06B79CE989DE}"/>
              </a:ext>
            </a:extLst>
          </p:cNvPr>
          <p:cNvSpPr/>
          <p:nvPr/>
        </p:nvSpPr>
        <p:spPr>
          <a:xfrm>
            <a:off x="3588152" y="2463069"/>
            <a:ext cx="3854369" cy="31144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Draw this graph on the board and do a BFS. Count how many steps the BFS takes. </a:t>
            </a:r>
          </a:p>
        </p:txBody>
      </p:sp>
      <p:pic>
        <p:nvPicPr>
          <p:cNvPr id="52226" name="Picture 2" descr="graph forest">
            <a:extLst>
              <a:ext uri="{FF2B5EF4-FFF2-40B4-BE49-F238E27FC236}">
                <a16:creationId xmlns:a16="http://schemas.microsoft.com/office/drawing/2014/main" id="{0811241A-8CA7-3BC1-0FB0-995B51F07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0"/>
          <a:stretch/>
        </p:blipFill>
        <p:spPr bwMode="auto">
          <a:xfrm>
            <a:off x="8588416" y="717629"/>
            <a:ext cx="39855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06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C7B685-0F21-8F12-0F71-06B79CE989DE}"/>
              </a:ext>
            </a:extLst>
          </p:cNvPr>
          <p:cNvSpPr/>
          <p:nvPr/>
        </p:nvSpPr>
        <p:spPr>
          <a:xfrm>
            <a:off x="3588152" y="2463069"/>
            <a:ext cx="3854369" cy="31144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Draw this graph on the board and do a BFS. Count how many steps the BFS takes. </a:t>
            </a:r>
          </a:p>
        </p:txBody>
      </p:sp>
      <p:pic>
        <p:nvPicPr>
          <p:cNvPr id="53250" name="Picture 2" descr="subtree example">
            <a:extLst>
              <a:ext uri="{FF2B5EF4-FFF2-40B4-BE49-F238E27FC236}">
                <a16:creationId xmlns:a16="http://schemas.microsoft.com/office/drawing/2014/main" id="{D3D1716C-7B97-C086-8379-F2CC55401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52" y="59130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8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triangle with black dots and letters&#10;&#10;Description automatically generated">
            <a:extLst>
              <a:ext uri="{FF2B5EF4-FFF2-40B4-BE49-F238E27FC236}">
                <a16:creationId xmlns:a16="http://schemas.microsoft.com/office/drawing/2014/main" id="{7E3889D6-854B-2BA1-7C09-1B71CC36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92" y="4897149"/>
            <a:ext cx="4602996" cy="1565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can identify one vertex in a tree as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root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Then, every other vertex on the tree can be characterized by its position relative to the root.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two vertices are adjacent, we say the one closer to the root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parent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the other is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child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general, we say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is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descendent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a vertex,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provided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vertex on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the root. Then, we would 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ancestor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Vertices with the same 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parent are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siblings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2A23143-23FE-2814-A561-D6223D8E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3" y="247973"/>
                <a:ext cx="7895049" cy="6214820"/>
              </a:xfrm>
              <a:prstGeom prst="rect">
                <a:avLst/>
              </a:prstGeom>
              <a:blipFill>
                <a:blip r:embed="rId4"/>
                <a:stretch>
                  <a:fillRect l="-1286" r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8BA3B0B-CC7D-AFA3-7C1A-D29743F7E84C}"/>
                  </a:ext>
                </a:extLst>
              </p:cNvPr>
              <p:cNvSpPr/>
              <p:nvPr/>
            </p:nvSpPr>
            <p:spPr>
              <a:xfrm>
                <a:off x="10662834" y="4719560"/>
                <a:ext cx="1575652" cy="202220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b="0" dirty="0"/>
                  <a:t> be the root. Label the other vertices.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8BA3B0B-CC7D-AFA3-7C1A-D29743F7E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834" y="4719560"/>
                <a:ext cx="1575652" cy="202220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445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13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6462030" y="1922095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1CEEE-18B2-4ACE-C0A0-739909D2F4F7}"/>
              </a:ext>
            </a:extLst>
          </p:cNvPr>
          <p:cNvSpPr/>
          <p:nvPr/>
        </p:nvSpPr>
        <p:spPr>
          <a:xfrm>
            <a:off x="5307547" y="2177491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</a:p>
        </p:txBody>
      </p:sp>
    </p:spTree>
    <p:extLst>
      <p:ext uri="{BB962C8B-B14F-4D97-AF65-F5344CB8AC3E}">
        <p14:creationId xmlns:p14="http://schemas.microsoft.com/office/powerpoint/2010/main" val="1516206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6462030" y="1922095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6462030" y="1922095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7D030F-FF29-4D6F-CE14-4A10227ECF49}"/>
              </a:ext>
            </a:extLst>
          </p:cNvPr>
          <p:cNvSpPr/>
          <p:nvPr/>
        </p:nvSpPr>
        <p:spPr>
          <a:xfrm>
            <a:off x="5107383" y="1992825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2007765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5169852" y="3149734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7D030F-FF29-4D6F-CE14-4A10227ECF49}"/>
              </a:ext>
            </a:extLst>
          </p:cNvPr>
          <p:cNvSpPr/>
          <p:nvPr/>
        </p:nvSpPr>
        <p:spPr>
          <a:xfrm>
            <a:off x="4015369" y="3405131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</a:p>
        </p:txBody>
      </p:sp>
    </p:spTree>
    <p:extLst>
      <p:ext uri="{BB962C8B-B14F-4D97-AF65-F5344CB8AC3E}">
        <p14:creationId xmlns:p14="http://schemas.microsoft.com/office/powerpoint/2010/main" val="1939893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5169852" y="3149734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3829231" y="3220464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</p:spTree>
    <p:extLst>
      <p:ext uri="{BB962C8B-B14F-4D97-AF65-F5344CB8AC3E}">
        <p14:creationId xmlns:p14="http://schemas.microsoft.com/office/powerpoint/2010/main" val="299635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5771737" y="4368258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4592608" y="4596269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4422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5771737" y="4368258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4463588" y="4438988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5164990" y="3147831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3826800" y="3218561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95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6473081" y="197303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5086431" y="2003704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Trees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Often, we want to visit each vertex in a tree, or find a specific vertex. Because we are computer scientists, we want to do this as efficiently as possible.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29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7688423" y="3142077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8994709" y="3395134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2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7688423" y="3142077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8985444" y="3212807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48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7065221" y="435668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6573728" y="3985929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13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7065221" y="435668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6415134" y="3584058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1975AA6-D737-65E9-096D-D764BCE9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635" y="4642568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74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6774547" y="5625772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5597843" y="5881168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1975AA6-D737-65E9-096D-D764BCE9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635" y="4642568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ACB745F-20B5-A8FF-3AEF-42C1CC025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113" y="5939641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1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6774547" y="5625772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5448009" y="5680689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1975AA6-D737-65E9-096D-D764BCE9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635" y="4642568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ACB745F-20B5-A8FF-3AEF-42C1CC025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113" y="5939641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06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7086099" y="4351822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6461837" y="3666198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1975AA6-D737-65E9-096D-D764BCE9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635" y="4642568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ACB745F-20B5-A8FF-3AEF-42C1CC025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113" y="5939641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02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7739242" y="3124153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8811536" y="2634530"/>
            <a:ext cx="1404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children?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1975AA6-D737-65E9-096D-D764BCE9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635" y="4642568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ACB745F-20B5-A8FF-3AEF-42C1CC025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113" y="5939641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96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8327486" y="4332334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9601886" y="4587730"/>
            <a:ext cx="1337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1975AA6-D737-65E9-096D-D764BCE9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635" y="4642568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ACB745F-20B5-A8FF-3AEF-42C1CC025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113" y="5939641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050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AE69178C-6320-D1EF-FF6D-635A5E5B7947}"/>
              </a:ext>
            </a:extLst>
          </p:cNvPr>
          <p:cNvSpPr/>
          <p:nvPr/>
        </p:nvSpPr>
        <p:spPr>
          <a:xfrm>
            <a:off x="8327486" y="4332334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9613623" y="4434119"/>
            <a:ext cx="1337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unvisited children?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1975AA6-D737-65E9-096D-D764BCE9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635" y="4642568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ACB745F-20B5-A8FF-3AEF-42C1CC025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113" y="5939641"/>
            <a:ext cx="575129" cy="575129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804B0F96-B433-4A1A-CB90-909F3305B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853" y="4642568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4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Trees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Often, we want to visit each vertex in a tree, or find a specific vertex. Because we are computer scientists, we want to do this as efficiently as possible.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There are two common algorithms for obtaining these goals: breadth first search (BFS), and depth first search (DFS). 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76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A graph theory tree.">
            <a:extLst>
              <a:ext uri="{FF2B5EF4-FFF2-40B4-BE49-F238E27FC236}">
                <a16:creationId xmlns:a16="http://schemas.microsoft.com/office/drawing/2014/main" id="{61536D36-CFA5-2F4C-2898-49399EC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7605519-55B7-E053-0622-F70EC0A47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4BCFEF-C2A5-31D6-C921-6353BE14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30" y="3424428"/>
            <a:ext cx="575129" cy="57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F256CF-ECBD-D05A-9450-9EE85CE1CB7D}"/>
              </a:ext>
            </a:extLst>
          </p:cNvPr>
          <p:cNvSpPr/>
          <p:nvPr/>
        </p:nvSpPr>
        <p:spPr>
          <a:xfrm>
            <a:off x="9613623" y="4434119"/>
            <a:ext cx="1337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Done!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13EE508-48AB-5D7C-2E99-448ADFC8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517" y="4642569"/>
            <a:ext cx="575129" cy="575129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93DDF03-B48B-46B5-F6B0-7B43F6BB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764" y="3424428"/>
            <a:ext cx="575129" cy="575129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1975AA6-D737-65E9-096D-D764BCE9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635" y="4642568"/>
            <a:ext cx="575129" cy="575129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ACB745F-20B5-A8FF-3AEF-42C1CC025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113" y="5939641"/>
            <a:ext cx="575129" cy="575129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804B0F96-B433-4A1A-CB90-909F3305B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853" y="4642568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4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Algorithm: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DFS(G, u)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 u as visited 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v in G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v is not visited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DFS(G, v)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354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5B0841D7-3780-B6C5-9071-46C6B04E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57" y="1986168"/>
            <a:ext cx="4454646" cy="406827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C7B685-0F21-8F12-0F71-06B79CE989DE}"/>
              </a:ext>
            </a:extLst>
          </p:cNvPr>
          <p:cNvSpPr/>
          <p:nvPr/>
        </p:nvSpPr>
        <p:spPr>
          <a:xfrm>
            <a:off x="3588152" y="2463069"/>
            <a:ext cx="3854369" cy="31144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Draw this graph on the board and do a DFS. Count how many steps the BFS takes. </a:t>
            </a:r>
          </a:p>
        </p:txBody>
      </p:sp>
    </p:spTree>
    <p:extLst>
      <p:ext uri="{BB962C8B-B14F-4D97-AF65-F5344CB8AC3E}">
        <p14:creationId xmlns:p14="http://schemas.microsoft.com/office/powerpoint/2010/main" val="3367692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C7B685-0F21-8F12-0F71-06B79CE989DE}"/>
              </a:ext>
            </a:extLst>
          </p:cNvPr>
          <p:cNvSpPr/>
          <p:nvPr/>
        </p:nvSpPr>
        <p:spPr>
          <a:xfrm>
            <a:off x="3588152" y="2463069"/>
            <a:ext cx="3854369" cy="31144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Draw this graph on the board and do a DFS. Count how many steps the BFS takes. </a:t>
            </a:r>
          </a:p>
        </p:txBody>
      </p:sp>
      <p:pic>
        <p:nvPicPr>
          <p:cNvPr id="52226" name="Picture 2" descr="graph forest">
            <a:extLst>
              <a:ext uri="{FF2B5EF4-FFF2-40B4-BE49-F238E27FC236}">
                <a16:creationId xmlns:a16="http://schemas.microsoft.com/office/drawing/2014/main" id="{0811241A-8CA7-3BC1-0FB0-995B51F07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0"/>
          <a:stretch/>
        </p:blipFill>
        <p:spPr bwMode="auto">
          <a:xfrm>
            <a:off x="8588416" y="717629"/>
            <a:ext cx="39855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61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subtree example">
            <a:extLst>
              <a:ext uri="{FF2B5EF4-FFF2-40B4-BE49-F238E27FC236}">
                <a16:creationId xmlns:a16="http://schemas.microsoft.com/office/drawing/2014/main" id="{D3D1716C-7B97-C086-8379-F2CC55401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52" y="59130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depth first search (DFS)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travel as far from the root as possible, then backtrack until we can move forward again.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C7B685-0F21-8F12-0F71-06B79CE989DE}"/>
              </a:ext>
            </a:extLst>
          </p:cNvPr>
          <p:cNvSpPr/>
          <p:nvPr/>
        </p:nvSpPr>
        <p:spPr>
          <a:xfrm>
            <a:off x="3588152" y="2463069"/>
            <a:ext cx="3854369" cy="31144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/>
              <a:t>Draw this graph on the board and do a BFS. Count how many steps the DFS takes. </a:t>
            </a:r>
          </a:p>
        </p:txBody>
      </p:sp>
    </p:spTree>
    <p:extLst>
      <p:ext uri="{BB962C8B-B14F-4D97-AF65-F5344CB8AC3E}">
        <p14:creationId xmlns:p14="http://schemas.microsoft.com/office/powerpoint/2010/main" val="19515801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subtree example">
            <a:extLst>
              <a:ext uri="{FF2B5EF4-FFF2-40B4-BE49-F238E27FC236}">
                <a16:creationId xmlns:a16="http://schemas.microsoft.com/office/drawing/2014/main" id="{D3D1716C-7B97-C086-8379-F2CC55401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834" y="1783498"/>
            <a:ext cx="10699950" cy="601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For each graph below, which took more steps, BFS or DFS?</a:t>
            </a:r>
          </a:p>
          <a:p>
            <a:pPr marL="0" indent="0">
              <a:buFont typeface="Wingdings 2" pitchFamily="18" charset="2"/>
              <a:buNone/>
            </a:pP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graph forest">
            <a:extLst>
              <a:ext uri="{FF2B5EF4-FFF2-40B4-BE49-F238E27FC236}">
                <a16:creationId xmlns:a16="http://schemas.microsoft.com/office/drawing/2014/main" id="{6885FCA1-D44F-84B6-BA6A-4D13D4761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0"/>
          <a:stretch/>
        </p:blipFill>
        <p:spPr bwMode="auto">
          <a:xfrm>
            <a:off x="6983814" y="1332086"/>
            <a:ext cx="39855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868DD6E9-ADF8-28D1-F883-F1C886CBD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703" y="3189936"/>
            <a:ext cx="3465111" cy="31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02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subtree example">
            <a:extLst>
              <a:ext uri="{FF2B5EF4-FFF2-40B4-BE49-F238E27FC236}">
                <a16:creationId xmlns:a16="http://schemas.microsoft.com/office/drawing/2014/main" id="{D3D1716C-7B97-C086-8379-F2CC55401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834" y="1783498"/>
            <a:ext cx="10699950" cy="601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DFS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8735877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For each graph below, which took more steps, BFS or DFS?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For each algorithm, what seems to impact number of steps?</a:t>
            </a:r>
          </a:p>
          <a:p>
            <a:pPr marL="0" indent="0">
              <a:buFont typeface="Wingdings 2" pitchFamily="18" charset="2"/>
              <a:buNone/>
            </a:pP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graph forest">
            <a:extLst>
              <a:ext uri="{FF2B5EF4-FFF2-40B4-BE49-F238E27FC236}">
                <a16:creationId xmlns:a16="http://schemas.microsoft.com/office/drawing/2014/main" id="{6885FCA1-D44F-84B6-BA6A-4D13D4761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0"/>
          <a:stretch/>
        </p:blipFill>
        <p:spPr bwMode="auto">
          <a:xfrm>
            <a:off x="6983814" y="1332086"/>
            <a:ext cx="39855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868DD6E9-ADF8-28D1-F883-F1C886CBD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703" y="3189936"/>
            <a:ext cx="3465111" cy="31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0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6444344" y="1901371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60F9A-4C3F-E9F8-79CC-5A2FCDEFBF05}"/>
              </a:ext>
            </a:extLst>
          </p:cNvPr>
          <p:cNvSpPr/>
          <p:nvPr/>
        </p:nvSpPr>
        <p:spPr>
          <a:xfrm>
            <a:off x="5289861" y="2168342"/>
            <a:ext cx="115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visited?</a:t>
            </a:r>
          </a:p>
        </p:txBody>
      </p:sp>
    </p:spTree>
    <p:extLst>
      <p:ext uri="{BB962C8B-B14F-4D97-AF65-F5344CB8AC3E}">
        <p14:creationId xmlns:p14="http://schemas.microsoft.com/office/powerpoint/2010/main" val="136643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BDC3-A2C5-E06B-A6A0-5C6F1DB2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2D04-2621-6F97-66B9-D05FF06D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23143-23FE-2814-A561-D6223D8E1CEC}"/>
              </a:ext>
            </a:extLst>
          </p:cNvPr>
          <p:cNvSpPr txBox="1">
            <a:spLocks/>
          </p:cNvSpPr>
          <p:nvPr/>
        </p:nvSpPr>
        <p:spPr>
          <a:xfrm>
            <a:off x="3456123" y="247973"/>
            <a:ext cx="7895049" cy="641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breadth first search (BFS)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we visit all vertices in the same generation before any vertices of the next generation.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026" name="Picture 2" descr="A graph theory tree.">
            <a:extLst>
              <a:ext uri="{FF2B5EF4-FFF2-40B4-BE49-F238E27FC236}">
                <a16:creationId xmlns:a16="http://schemas.microsoft.com/office/drawing/2014/main" id="{B61739D0-17C9-84BC-8EC9-DE3B7036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13" y="1857829"/>
            <a:ext cx="4216099" cy="4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DB9D491E-AA87-430B-9D0F-EE59564CAAE0}"/>
              </a:ext>
            </a:extLst>
          </p:cNvPr>
          <p:cNvSpPr/>
          <p:nvPr/>
        </p:nvSpPr>
        <p:spPr>
          <a:xfrm>
            <a:off x="6444344" y="1901371"/>
            <a:ext cx="1306286" cy="972458"/>
          </a:xfrm>
          <a:prstGeom prst="donut">
            <a:avLst>
              <a:gd name="adj" fmla="val 106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AA95211-13F3-3114-385D-F14460679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2561" y="2171698"/>
            <a:ext cx="575129" cy="5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139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3138</TotalTime>
  <Words>2403</Words>
  <Application>Microsoft Macintosh PowerPoint</Application>
  <PresentationFormat>Widescreen</PresentationFormat>
  <Paragraphs>407</Paragraphs>
  <Slides>66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Corbel</vt:lpstr>
      <vt:lpstr>Open Sans</vt:lpstr>
      <vt:lpstr>Wingdings 2</vt:lpstr>
      <vt:lpstr>Frame</vt:lpstr>
      <vt:lpstr>Discrete Structures– Graphs: BFS and DFS</vt:lpstr>
      <vt:lpstr>Plan for Today</vt:lpstr>
      <vt:lpstr>Warm Up: Rooted Trees</vt:lpstr>
      <vt:lpstr>Warm Up: Rooted Trees</vt:lpstr>
      <vt:lpstr>Navigating Trees</vt:lpstr>
      <vt:lpstr>Navigating Trees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 vs. DFS</vt:lpstr>
      <vt:lpstr>BFS vs.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86</cp:revision>
  <dcterms:created xsi:type="dcterms:W3CDTF">2023-08-03T18:49:17Z</dcterms:created>
  <dcterms:modified xsi:type="dcterms:W3CDTF">2024-04-09T14:49:12Z</dcterms:modified>
</cp:coreProperties>
</file>