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9"/>
  </p:notesMasterIdLst>
  <p:sldIdLst>
    <p:sldId id="256" r:id="rId2"/>
    <p:sldId id="257" r:id="rId3"/>
    <p:sldId id="359" r:id="rId4"/>
    <p:sldId id="360" r:id="rId5"/>
    <p:sldId id="361" r:id="rId6"/>
    <p:sldId id="362" r:id="rId7"/>
    <p:sldId id="363" r:id="rId8"/>
    <p:sldId id="364" r:id="rId9"/>
    <p:sldId id="365" r:id="rId10"/>
    <p:sldId id="366" r:id="rId11"/>
    <p:sldId id="367" r:id="rId12"/>
    <p:sldId id="368" r:id="rId13"/>
    <p:sldId id="369" r:id="rId14"/>
    <p:sldId id="370" r:id="rId15"/>
    <p:sldId id="376" r:id="rId16"/>
    <p:sldId id="371" r:id="rId17"/>
    <p:sldId id="372" r:id="rId18"/>
    <p:sldId id="373" r:id="rId19"/>
    <p:sldId id="374" r:id="rId20"/>
    <p:sldId id="375" r:id="rId21"/>
    <p:sldId id="377" r:id="rId22"/>
    <p:sldId id="378" r:id="rId23"/>
    <p:sldId id="379" r:id="rId24"/>
    <p:sldId id="380" r:id="rId25"/>
    <p:sldId id="381" r:id="rId26"/>
    <p:sldId id="382" r:id="rId27"/>
    <p:sldId id="3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37"/>
    <p:restoredTop sz="77282"/>
  </p:normalViewPr>
  <p:slideViewPr>
    <p:cSldViewPr snapToGrid="0">
      <p:cViewPr varScale="1">
        <p:scale>
          <a:sx n="96" d="100"/>
          <a:sy n="96" d="100"/>
        </p:scale>
        <p:origin x="168"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3</a:t>
            </a:fld>
            <a:endParaRPr lang="en-US"/>
          </a:p>
        </p:txBody>
      </p:sp>
    </p:spTree>
    <p:extLst>
      <p:ext uri="{BB962C8B-B14F-4D97-AF65-F5344CB8AC3E}">
        <p14:creationId xmlns:p14="http://schemas.microsoft.com/office/powerpoint/2010/main" val="13752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6 + 6 + 6 +6 = 24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328904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6 + 6 + 6 +6 = 24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342206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6 events (each letter)</a:t>
            </a:r>
          </a:p>
          <a:p>
            <a:pPr marL="228600" indent="-228600">
              <a:buAutoNum type="arabicPeriod"/>
            </a:pPr>
            <a:r>
              <a:rPr lang="en-US" dirty="0"/>
              <a:t>first 3 can happen 26 ways</a:t>
            </a:r>
          </a:p>
          <a:p>
            <a:pPr marL="228600" indent="-228600">
              <a:buAutoNum type="arabicPeriod"/>
            </a:pPr>
            <a:r>
              <a:rPr lang="en-US" dirty="0"/>
              <a:t>last 3 can happen 10 ways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4142082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6 events (each letter)</a:t>
            </a:r>
          </a:p>
          <a:p>
            <a:pPr marL="228600" indent="-228600">
              <a:buAutoNum type="arabicPeriod"/>
            </a:pPr>
            <a:r>
              <a:rPr lang="en-US" dirty="0"/>
              <a:t>first 3 can happen 26 ways</a:t>
            </a:r>
          </a:p>
          <a:p>
            <a:pPr marL="228600" indent="-228600">
              <a:buAutoNum type="arabicPeriod"/>
            </a:pPr>
            <a:r>
              <a:rPr lang="en-US" dirty="0"/>
              <a:t>last 3 can happen 10 ways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1405395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630712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277787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203375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291609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20</a:t>
            </a:fld>
            <a:endParaRPr lang="en-US"/>
          </a:p>
        </p:txBody>
      </p:sp>
    </p:spTree>
    <p:extLst>
      <p:ext uri="{BB962C8B-B14F-4D97-AF65-F5344CB8AC3E}">
        <p14:creationId xmlns:p14="http://schemas.microsoft.com/office/powerpoint/2010/main" val="202788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21</a:t>
            </a:fld>
            <a:endParaRPr lang="en-US"/>
          </a:p>
        </p:txBody>
      </p:sp>
    </p:spTree>
    <p:extLst>
      <p:ext uri="{BB962C8B-B14F-4D97-AF65-F5344CB8AC3E}">
        <p14:creationId xmlns:p14="http://schemas.microsoft.com/office/powerpoint/2010/main" val="192345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2902173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not 95, because that double counts </a:t>
            </a:r>
          </a:p>
          <a:p>
            <a:pPr marL="228600" indent="-228600">
              <a:buAutoNum type="arabicPeriod"/>
            </a:pPr>
            <a:r>
              <a:rPr lang="en-US" dirty="0"/>
              <a:t>have to subtract the doubles from the singles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22</a:t>
            </a:fld>
            <a:endParaRPr lang="en-US"/>
          </a:p>
        </p:txBody>
      </p:sp>
    </p:spTree>
    <p:extLst>
      <p:ext uri="{BB962C8B-B14F-4D97-AF65-F5344CB8AC3E}">
        <p14:creationId xmlns:p14="http://schemas.microsoft.com/office/powerpoint/2010/main" val="2798032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not 95, because that double counts </a:t>
            </a:r>
          </a:p>
          <a:p>
            <a:pPr marL="228600" indent="-228600">
              <a:buAutoNum type="arabicPeriod"/>
            </a:pPr>
            <a:r>
              <a:rPr lang="en-US" dirty="0"/>
              <a:t>have to subtract the doubles from the singles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23</a:t>
            </a:fld>
            <a:endParaRPr lang="en-US"/>
          </a:p>
        </p:txBody>
      </p:sp>
    </p:spTree>
    <p:extLst>
      <p:ext uri="{BB962C8B-B14F-4D97-AF65-F5344CB8AC3E}">
        <p14:creationId xmlns:p14="http://schemas.microsoft.com/office/powerpoint/2010/main" val="81846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not 95, because that double counts </a:t>
            </a:r>
          </a:p>
          <a:p>
            <a:pPr marL="228600" indent="-228600">
              <a:buAutoNum type="arabicPeriod"/>
            </a:pPr>
            <a:r>
              <a:rPr lang="en-US" dirty="0"/>
              <a:t>have to subtract the doubles from the singles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24</a:t>
            </a:fld>
            <a:endParaRPr lang="en-US"/>
          </a:p>
        </p:txBody>
      </p:sp>
    </p:spTree>
    <p:extLst>
      <p:ext uri="{BB962C8B-B14F-4D97-AF65-F5344CB8AC3E}">
        <p14:creationId xmlns:p14="http://schemas.microsoft.com/office/powerpoint/2010/main" val="4207044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not 95, because that double counts </a:t>
            </a:r>
          </a:p>
          <a:p>
            <a:pPr marL="228600" indent="-228600">
              <a:buAutoNum type="arabicPeriod"/>
            </a:pPr>
            <a:r>
              <a:rPr lang="en-US" dirty="0"/>
              <a:t>have to subtract the doubles from the singles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25</a:t>
            </a:fld>
            <a:endParaRPr lang="en-US"/>
          </a:p>
        </p:txBody>
      </p:sp>
    </p:spTree>
    <p:extLst>
      <p:ext uri="{BB962C8B-B14F-4D97-AF65-F5344CB8AC3E}">
        <p14:creationId xmlns:p14="http://schemas.microsoft.com/office/powerpoint/2010/main" val="19338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not 95, because that double counts </a:t>
            </a:r>
          </a:p>
          <a:p>
            <a:pPr marL="228600" indent="-228600">
              <a:buAutoNum type="arabicPeriod"/>
            </a:pPr>
            <a:r>
              <a:rPr lang="en-US" dirty="0"/>
              <a:t>have to subtract the doubles from the singles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26</a:t>
            </a:fld>
            <a:endParaRPr lang="en-US"/>
          </a:p>
        </p:txBody>
      </p:sp>
    </p:spTree>
    <p:extLst>
      <p:ext uri="{BB962C8B-B14F-4D97-AF65-F5344CB8AC3E}">
        <p14:creationId xmlns:p14="http://schemas.microsoft.com/office/powerpoint/2010/main" val="800364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8^5</a:t>
            </a:r>
          </a:p>
          <a:p>
            <a:pPr marL="228600" indent="-228600">
              <a:buAutoNum type="arabicPeriod"/>
            </a:pPr>
            <a:r>
              <a:rPr lang="en-US" dirty="0"/>
              <a:t>8*7*6*5*4</a:t>
            </a:r>
          </a:p>
          <a:p>
            <a:pPr marL="228600" indent="-228600">
              <a:buAutoNum type="arabicPeriod"/>
            </a:pPr>
            <a:r>
              <a:rPr lang="en-US" dirty="0"/>
              <a:t>8*8</a:t>
            </a:r>
          </a:p>
          <a:p>
            <a:pPr marL="228600" indent="-228600">
              <a:buAutoNum type="arabicPeriod"/>
            </a:pPr>
            <a:r>
              <a:rPr lang="en-US" dirty="0"/>
              <a:t>64+64-0</a:t>
            </a:r>
          </a:p>
          <a:p>
            <a:pPr marL="228600" indent="-228600">
              <a:buAutoNum type="arabicPeriod"/>
            </a:pPr>
            <a:r>
              <a:rPr lang="en-US" dirty="0"/>
              <a:t>(8*7*6*5*4)-3*(4*4)</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27</a:t>
            </a:fld>
            <a:endParaRPr lang="en-US"/>
          </a:p>
        </p:txBody>
      </p:sp>
    </p:spTree>
    <p:extLst>
      <p:ext uri="{BB962C8B-B14F-4D97-AF65-F5344CB8AC3E}">
        <p14:creationId xmlns:p14="http://schemas.microsoft.com/office/powerpoint/2010/main" val="33994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229632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disjoin = A and B cannot happen at the same time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2036015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disjoin = A and B cannot happen at the same time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321251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disjoin = A and B cannot happen at the same time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239791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How many start with A? 26 </a:t>
            </a:r>
          </a:p>
          <a:p>
            <a:pPr marL="228600" indent="-228600">
              <a:buAutoNum type="arabicPeriod"/>
            </a:pPr>
            <a:r>
              <a:rPr lang="en-US" dirty="0"/>
              <a:t>How many start with B? 26</a:t>
            </a:r>
          </a:p>
          <a:p>
            <a:pPr marL="228600" indent="-228600">
              <a:buAutoNum type="arabicPeriod"/>
            </a:pPr>
            <a:r>
              <a:rPr lang="en-US" dirty="0"/>
              <a:t>52 total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264076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5*26</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3072628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6 + 6 + 6 +6 = 24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266267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2/27/24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2/27/24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Counting Pt. 1</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Additive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ED37E823-A51E-E009-1E45-CFE48016C27F}"/>
              </a:ext>
            </a:extLst>
          </p:cNvPr>
          <p:cNvSpPr/>
          <p:nvPr/>
        </p:nvSpPr>
        <p:spPr>
          <a:xfrm>
            <a:off x="3702768" y="2568324"/>
            <a:ext cx="7831770" cy="98066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How many two letter, alphabetical, lower-case strings start with one of the 5 vowels? </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22107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Additive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ED37E823-A51E-E009-1E45-CFE48016C27F}"/>
              </a:ext>
            </a:extLst>
          </p:cNvPr>
          <p:cNvSpPr/>
          <p:nvPr/>
        </p:nvSpPr>
        <p:spPr>
          <a:xfrm>
            <a:off x="3649759" y="2144254"/>
            <a:ext cx="7932641" cy="1473589"/>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Suppose you are going out for ice cream. There are 6 ice cream flavors and 4 toppings. How many choices do you have if you must choose an ice cream and a topping?</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236728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Multiplicative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271188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Multiplicative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How many two letter, alphabetical, lower-case strings start with one of the 5 vowels?</a:t>
            </a:r>
          </a:p>
          <a:p>
            <a:pPr marL="0" indent="0">
              <a:buNone/>
            </a:pPr>
            <a:r>
              <a:rPr lang="en-US" sz="2400" dirty="0">
                <a:solidFill>
                  <a:schemeClr val="tx1"/>
                </a:solidFill>
                <a:latin typeface="Open Sans" panose="020B0606030504020204" pitchFamily="34" charset="0"/>
              </a:rPr>
              <a:t>5 * 26 = 130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127668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Multiplicative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7C2B0D1B-5911-0B57-976B-CC01586F286C}"/>
              </a:ext>
            </a:extLst>
          </p:cNvPr>
          <p:cNvSpPr/>
          <p:nvPr/>
        </p:nvSpPr>
        <p:spPr>
          <a:xfrm>
            <a:off x="3652332" y="2541820"/>
            <a:ext cx="7932641" cy="10362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How many license plates can you make out of three letters followed by 3 numerical digits? </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19796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Multiplicative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7C2B0D1B-5911-0B57-976B-CC01586F286C}"/>
              </a:ext>
            </a:extLst>
          </p:cNvPr>
          <p:cNvSpPr/>
          <p:nvPr/>
        </p:nvSpPr>
        <p:spPr>
          <a:xfrm>
            <a:off x="3652332" y="2541821"/>
            <a:ext cx="7932641" cy="1447084"/>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How many passwords can you make out of four letters followed by four numerical digits followed by two punctuation (. , ? ; : ! )? </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295403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Sets &amp;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We will represent events as sets of possible outcomes.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Let A = {set of 9 shirts}, B = {set of 5 pants}</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make an outfit we need 1 shirt and one pant, how many outfits can we make? </a:t>
            </a:r>
          </a:p>
          <a:p>
            <a:pPr marL="0" indent="0">
              <a:buNone/>
            </a:pPr>
            <a:r>
              <a:rPr lang="en-US" sz="2400" dirty="0">
                <a:solidFill>
                  <a:schemeClr val="tx1"/>
                </a:solidFill>
                <a:latin typeface="Open Sans" panose="020B0606030504020204" pitchFamily="34" charset="0"/>
              </a:rPr>
              <a:t>	9*5</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19769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Sets &amp; Counting</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We will represent events as sets of possible outcomes.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Let A = {set of 9 shirts}, B = {set of 5 pants}</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make an outfit we need 1 shirt and one pant, how many outfits can we make? </a:t>
                </a:r>
              </a:p>
              <a:p>
                <a:pPr marL="0" indent="0">
                  <a:buNone/>
                </a:pPr>
                <a:r>
                  <a:rPr lang="en-US" sz="2400" dirty="0">
                    <a:solidFill>
                      <a:schemeClr val="tx1"/>
                    </a:solidFill>
                    <a:latin typeface="Open Sans" panose="020B0606030504020204" pitchFamily="34" charset="0"/>
                  </a:rPr>
                  <a:t>	9*5</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Notice, this question is asking for pairs of shirts and pants, i.e. the Cartesian product of A and B. </a:t>
                </a:r>
              </a:p>
              <a:p>
                <a:pPr marL="0" indent="0">
                  <a:buNone/>
                </a:pPr>
                <a:r>
                  <a:rPr lang="en-US" sz="2400" dirty="0">
                    <a:solidFill>
                      <a:schemeClr val="tx1"/>
                    </a:solidFill>
                    <a:latin typeface="Open Sans" panose="020B0606030504020204" pitchFamily="34" charset="0"/>
                  </a:rPr>
                  <a:t>	From before, we know </a:t>
                </a:r>
                <a14:m>
                  <m:oMath xmlns:m="http://schemas.openxmlformats.org/officeDocument/2006/math">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e>
                    </m:d>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rPr>
                      <m:t>|</m:t>
                    </m:r>
                  </m:oMath>
                </a14:m>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768626"/>
                <a:ext cx="8325060" cy="6089374"/>
              </a:xfrm>
              <a:blipFill>
                <a:blip r:embed="rId3"/>
                <a:stretch>
                  <a:fillRect l="-1220" t="-1458"/>
                </a:stretch>
              </a:blipFill>
            </p:spPr>
            <p:txBody>
              <a:bodyPr/>
              <a:lstStyle/>
              <a:p>
                <a:r>
                  <a:rPr lang="en-US">
                    <a:noFill/>
                  </a:rPr>
                  <a:t> </a:t>
                </a:r>
              </a:p>
            </p:txBody>
          </p:sp>
        </mc:Fallback>
      </mc:AlternateContent>
    </p:spTree>
    <p:extLst>
      <p:ext uri="{BB962C8B-B14F-4D97-AF65-F5344CB8AC3E}">
        <p14:creationId xmlns:p14="http://schemas.microsoft.com/office/powerpoint/2010/main" val="356736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Sets &amp;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We will represent events as sets of possible outcomes.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Let A = {set of 9 shirts}, B = {set of 5 pants}</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Let’s say you’re staying in and want to wear a shirt or pants (only one). How many outfits can you make?</a:t>
            </a:r>
          </a:p>
          <a:p>
            <a:pPr marL="0" indent="0">
              <a:buNone/>
            </a:pPr>
            <a:r>
              <a:rPr lang="en-US" sz="2400" dirty="0">
                <a:solidFill>
                  <a:schemeClr val="tx1"/>
                </a:solidFill>
                <a:latin typeface="Open Sans" panose="020B0606030504020204" pitchFamily="34" charset="0"/>
              </a:rPr>
              <a:t>	9 + 5</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418696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Sets &amp; Counting</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We will represent events as sets of possible outcomes.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Let A = {set of 9 shirts}, B = {set of 5 pants}</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Let’s say you’re staying in and want to wear a shirt or pants (only one). How many outfits can you make?</a:t>
                </a:r>
              </a:p>
              <a:p>
                <a:pPr marL="0" indent="0">
                  <a:buNone/>
                </a:pPr>
                <a:r>
                  <a:rPr lang="en-US" sz="2400" dirty="0">
                    <a:solidFill>
                      <a:schemeClr val="tx1"/>
                    </a:solidFill>
                    <a:latin typeface="Open Sans" panose="020B0606030504020204" pitchFamily="34" charset="0"/>
                  </a:rPr>
                  <a:t>	9 + 5</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Notice, the question is asking </a:t>
                </a:r>
                <a14:m>
                  <m:oMath xmlns:m="http://schemas.openxmlformats.org/officeDocument/2006/math">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Since there is no overlap, </a:t>
                </a:r>
                <a14:m>
                  <m:oMath xmlns:m="http://schemas.openxmlformats.org/officeDocument/2006/math">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e>
                    </m:d>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rPr>
                      <m:t>|</m:t>
                    </m:r>
                  </m:oMath>
                </a14:m>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768626"/>
                <a:ext cx="8325060" cy="6089374"/>
              </a:xfrm>
              <a:blipFill>
                <a:blip r:embed="rId3"/>
                <a:stretch>
                  <a:fillRect l="-1220" t="-1458"/>
                </a:stretch>
              </a:blipFill>
            </p:spPr>
            <p:txBody>
              <a:bodyPr/>
              <a:lstStyle/>
              <a:p>
                <a:r>
                  <a:rPr lang="en-US">
                    <a:noFill/>
                  </a:rPr>
                  <a:t> </a:t>
                </a:r>
              </a:p>
            </p:txBody>
          </p:sp>
        </mc:Fallback>
      </mc:AlternateContent>
    </p:spTree>
    <p:extLst>
      <p:ext uri="{BB962C8B-B14F-4D97-AF65-F5344CB8AC3E}">
        <p14:creationId xmlns:p14="http://schemas.microsoft.com/office/powerpoint/2010/main" val="426259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Counting</a:t>
            </a:r>
          </a:p>
          <a:p>
            <a:pPr lvl="1"/>
            <a:r>
              <a:rPr lang="en-US" sz="2200" dirty="0"/>
              <a:t>Additive and Multiplicative Principles </a:t>
            </a:r>
          </a:p>
          <a:p>
            <a:pPr lvl="1"/>
            <a:r>
              <a:rPr lang="en-US" sz="2200" dirty="0"/>
              <a:t>Sets</a:t>
            </a:r>
          </a:p>
          <a:p>
            <a:pPr lvl="1"/>
            <a:r>
              <a:rPr lang="en-US" sz="2200" dirty="0"/>
              <a:t>Inclusion/Exclusion Principles</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Sets &amp;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We will represent events as sets of possible outcomes.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17EC6D20-4A8C-50F0-3739-6E705FBA5EE3}"/>
              </a:ext>
            </a:extLst>
          </p:cNvPr>
          <p:cNvSpPr/>
          <p:nvPr/>
        </p:nvSpPr>
        <p:spPr>
          <a:xfrm>
            <a:off x="3742525" y="1338470"/>
            <a:ext cx="7773615" cy="52876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Conceptualize the following as set problems. </a:t>
            </a:r>
          </a:p>
          <a:p>
            <a:endParaRPr lang="en-US" sz="2400" dirty="0"/>
          </a:p>
          <a:p>
            <a:pPr marL="342900" indent="-342900">
              <a:buFont typeface="Arial" panose="020B0604020202020204" pitchFamily="34" charset="0"/>
              <a:buChar char="•"/>
            </a:pPr>
            <a:r>
              <a:rPr lang="en-US" sz="2400" dirty="0"/>
              <a:t>How many two letter, alphabetical, lower-case strings start with one of the 5 vowels? </a:t>
            </a:r>
          </a:p>
          <a:p>
            <a:pPr marL="342900" indent="-342900">
              <a:buFont typeface="Arial" panose="020B0604020202020204" pitchFamily="34" charset="0"/>
              <a:buChar char="•"/>
            </a:pPr>
            <a:r>
              <a:rPr lang="en-US" sz="2400" dirty="0"/>
              <a:t>Suppose you are going out for ice cream. There are 6 ice cream flavors and 4 toppings. How many choices do you have if you must choose an ice cream and a topping?</a:t>
            </a:r>
          </a:p>
          <a:p>
            <a:pPr marL="342900" indent="-342900">
              <a:buFont typeface="Arial" panose="020B0604020202020204" pitchFamily="34" charset="0"/>
              <a:buChar char="•"/>
            </a:pPr>
            <a:r>
              <a:rPr lang="en-US" sz="2400" dirty="0"/>
              <a:t>How many license plates can you make out of three letters followed by 3 numerical digits?</a:t>
            </a:r>
          </a:p>
          <a:p>
            <a:pPr marL="342900" indent="-342900">
              <a:buFont typeface="Arial" panose="020B0604020202020204" pitchFamily="34" charset="0"/>
              <a:buChar char="•"/>
            </a:pPr>
            <a:r>
              <a:rPr lang="en-US" sz="2400" dirty="0"/>
              <a:t>How many passwords can you make out of four letters followed by four numerical digits followed by two punctuation (. , ? ; : ! )? </a:t>
            </a:r>
          </a:p>
          <a:p>
            <a:pPr marL="342900" indent="-342900">
              <a:buFont typeface="Arial" panose="020B0604020202020204" pitchFamily="34" charset="0"/>
              <a:buChar char="•"/>
            </a:pPr>
            <a:endParaRPr lang="en-US" sz="2400" dirty="0"/>
          </a:p>
          <a:p>
            <a:pPr marL="457200" indent="-457200">
              <a:buFont typeface="+mj-lt"/>
              <a:buAutoNum type="arabicPeriod" startAt="2"/>
            </a:pPr>
            <a:endParaRPr lang="en-US" sz="2400" dirty="0"/>
          </a:p>
        </p:txBody>
      </p:sp>
    </p:spTree>
    <p:extLst>
      <p:ext uri="{BB962C8B-B14F-4D97-AF65-F5344CB8AC3E}">
        <p14:creationId xmlns:p14="http://schemas.microsoft.com/office/powerpoint/2010/main" val="243579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Inclusion/</a:t>
            </a:r>
            <a:br>
              <a:rPr lang="en-US" dirty="0"/>
            </a:br>
            <a:r>
              <a:rPr lang="en-US" dirty="0"/>
              <a:t>Exclusion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A recent buzz marketing campaign for Village Inn surveyed patrons on their pie preferences. People were asked whether they enjoyed (A) Apple, (B) Blueberry or (C) Cherry pie (respondents answered yes or no to each type of pie, and could say yes to more than one type). The following table shows the results of the survey.</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pic>
        <p:nvPicPr>
          <p:cNvPr id="5" name="Picture 4">
            <a:extLst>
              <a:ext uri="{FF2B5EF4-FFF2-40B4-BE49-F238E27FC236}">
                <a16:creationId xmlns:a16="http://schemas.microsoft.com/office/drawing/2014/main" id="{F6C193C2-A148-C543-BE94-817E901D36BE}"/>
              </a:ext>
            </a:extLst>
          </p:cNvPr>
          <p:cNvPicPr>
            <a:picLocks noChangeAspect="1"/>
          </p:cNvPicPr>
          <p:nvPr/>
        </p:nvPicPr>
        <p:blipFill>
          <a:blip r:embed="rId3"/>
          <a:stretch>
            <a:fillRect/>
          </a:stretch>
        </p:blipFill>
        <p:spPr>
          <a:xfrm>
            <a:off x="4300606" y="3166994"/>
            <a:ext cx="6108700" cy="1054100"/>
          </a:xfrm>
          <a:prstGeom prst="rect">
            <a:avLst/>
          </a:prstGeom>
        </p:spPr>
      </p:pic>
      <p:sp>
        <p:nvSpPr>
          <p:cNvPr id="7" name="Rounded Rectangle 6">
            <a:extLst>
              <a:ext uri="{FF2B5EF4-FFF2-40B4-BE49-F238E27FC236}">
                <a16:creationId xmlns:a16="http://schemas.microsoft.com/office/drawing/2014/main" id="{8127EE7D-7DF9-6E40-ED5D-27D6CD5B3370}"/>
              </a:ext>
            </a:extLst>
          </p:cNvPr>
          <p:cNvSpPr/>
          <p:nvPr/>
        </p:nvSpPr>
        <p:spPr>
          <a:xfrm>
            <a:off x="3935896" y="4715013"/>
            <a:ext cx="7566992" cy="549689"/>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Represent these results with a Venn Diagram</a:t>
            </a:r>
          </a:p>
        </p:txBody>
      </p:sp>
    </p:spTree>
    <p:extLst>
      <p:ext uri="{BB962C8B-B14F-4D97-AF65-F5344CB8AC3E}">
        <p14:creationId xmlns:p14="http://schemas.microsoft.com/office/powerpoint/2010/main" val="3487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Inclusion/</a:t>
            </a:r>
            <a:br>
              <a:rPr lang="en-US" dirty="0"/>
            </a:br>
            <a:r>
              <a:rPr lang="en-US" dirty="0"/>
              <a:t>Exclusion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A recent buzz marketing campaign for Village Inn surveyed patrons on their pie preferences. People were asked whether they enjoyed (A) Apple, (B) Blueberry or (C) Cherry pie (respondents answered yes or no to each type of pie, and could say yes to more than one type). The following table shows the results of the survey.</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How many people enjoy at least one of the kinds of pie?</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pic>
        <p:nvPicPr>
          <p:cNvPr id="5" name="Picture 4">
            <a:extLst>
              <a:ext uri="{FF2B5EF4-FFF2-40B4-BE49-F238E27FC236}">
                <a16:creationId xmlns:a16="http://schemas.microsoft.com/office/drawing/2014/main" id="{F6C193C2-A148-C543-BE94-817E901D36BE}"/>
              </a:ext>
            </a:extLst>
          </p:cNvPr>
          <p:cNvPicPr>
            <a:picLocks noChangeAspect="1"/>
          </p:cNvPicPr>
          <p:nvPr/>
        </p:nvPicPr>
        <p:blipFill>
          <a:blip r:embed="rId3"/>
          <a:stretch>
            <a:fillRect/>
          </a:stretch>
        </p:blipFill>
        <p:spPr>
          <a:xfrm>
            <a:off x="4300606" y="3166994"/>
            <a:ext cx="6108700" cy="1054100"/>
          </a:xfrm>
          <a:prstGeom prst="rect">
            <a:avLst/>
          </a:prstGeom>
        </p:spPr>
      </p:pic>
    </p:spTree>
    <p:extLst>
      <p:ext uri="{BB962C8B-B14F-4D97-AF65-F5344CB8AC3E}">
        <p14:creationId xmlns:p14="http://schemas.microsoft.com/office/powerpoint/2010/main" val="372599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Inclusion/</a:t>
            </a:r>
            <a:br>
              <a:rPr lang="en-US" dirty="0"/>
            </a:br>
            <a:r>
              <a:rPr lang="en-US" dirty="0"/>
              <a:t>Exclusion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b="0" i="0" dirty="0">
                <a:solidFill>
                  <a:srgbClr val="000000"/>
                </a:solidFill>
                <a:effectLst/>
                <a:latin typeface="Open Sans" panose="020B0606030504020204" pitchFamily="34" charset="0"/>
              </a:rPr>
              <a:t>An examination in three subjects, Algebra, Biology, and Chemistry, was taken by 41 students. The following table shows how many students failed in each single subject and in their various combinations:</a:t>
            </a: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How many students failed at least one subject?</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pic>
        <p:nvPicPr>
          <p:cNvPr id="4" name="Picture 3" descr="A black text on a white background&#10;&#10;Description automatically generated">
            <a:extLst>
              <a:ext uri="{FF2B5EF4-FFF2-40B4-BE49-F238E27FC236}">
                <a16:creationId xmlns:a16="http://schemas.microsoft.com/office/drawing/2014/main" id="{A4BBAB9D-4426-DE4A-A1CB-C4CA21017ABE}"/>
              </a:ext>
            </a:extLst>
          </p:cNvPr>
          <p:cNvPicPr>
            <a:picLocks noChangeAspect="1"/>
          </p:cNvPicPr>
          <p:nvPr/>
        </p:nvPicPr>
        <p:blipFill>
          <a:blip r:embed="rId3"/>
          <a:stretch>
            <a:fillRect/>
          </a:stretch>
        </p:blipFill>
        <p:spPr>
          <a:xfrm>
            <a:off x="5052943" y="2367566"/>
            <a:ext cx="4762845" cy="1061434"/>
          </a:xfrm>
          <a:prstGeom prst="rect">
            <a:avLst/>
          </a:prstGeom>
        </p:spPr>
      </p:pic>
      <p:sp>
        <p:nvSpPr>
          <p:cNvPr id="7" name="Rounded Rectangle 6">
            <a:extLst>
              <a:ext uri="{FF2B5EF4-FFF2-40B4-BE49-F238E27FC236}">
                <a16:creationId xmlns:a16="http://schemas.microsoft.com/office/drawing/2014/main" id="{7A1AADC6-A0F5-8CDA-8760-A787B7296FB4}"/>
              </a:ext>
            </a:extLst>
          </p:cNvPr>
          <p:cNvSpPr/>
          <p:nvPr/>
        </p:nvSpPr>
        <p:spPr>
          <a:xfrm>
            <a:off x="3835157" y="3959639"/>
            <a:ext cx="7566992" cy="549689"/>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Represent these results with a Venn Diagram</a:t>
            </a:r>
          </a:p>
        </p:txBody>
      </p:sp>
    </p:spTree>
    <p:extLst>
      <p:ext uri="{BB962C8B-B14F-4D97-AF65-F5344CB8AC3E}">
        <p14:creationId xmlns:p14="http://schemas.microsoft.com/office/powerpoint/2010/main" val="756517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Inclusion/</a:t>
            </a:r>
            <a:br>
              <a:rPr lang="en-US" dirty="0"/>
            </a:br>
            <a:r>
              <a:rPr lang="en-US" dirty="0"/>
              <a:t>Exclusion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CEDD67CE-08CA-F0D6-4075-213F56ACD6E4}"/>
                  </a:ext>
                </a:extLst>
              </p:cNvPr>
              <p:cNvSpPr/>
              <p:nvPr/>
            </p:nvSpPr>
            <p:spPr>
              <a:xfrm>
                <a:off x="3715886" y="848992"/>
                <a:ext cx="7588217" cy="23058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What do you notice about calculating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from the last two examples? </a:t>
                </a:r>
              </a:p>
              <a:p>
                <a:endParaRPr lang="en-US" sz="2400" dirty="0"/>
              </a:p>
              <a:p>
                <a:r>
                  <a:rPr lang="en-US" sz="2400" dirty="0"/>
                  <a:t>How does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related to the cardinality of each individual set and the cardinality of their intersections?</a:t>
                </a:r>
              </a:p>
            </p:txBody>
          </p:sp>
        </mc:Choice>
        <mc:Fallback>
          <p:sp>
            <p:nvSpPr>
              <p:cNvPr id="3" name="Rounded Rectangle 2">
                <a:extLst>
                  <a:ext uri="{FF2B5EF4-FFF2-40B4-BE49-F238E27FC236}">
                    <a16:creationId xmlns:a16="http://schemas.microsoft.com/office/drawing/2014/main" id="{CEDD67CE-08CA-F0D6-4075-213F56ACD6E4}"/>
                  </a:ext>
                </a:extLst>
              </p:cNvPr>
              <p:cNvSpPr>
                <a:spLocks noRot="1" noChangeAspect="1" noMove="1" noResize="1" noEditPoints="1" noAdjustHandles="1" noChangeArrowheads="1" noChangeShapeType="1" noTextEdit="1"/>
              </p:cNvSpPr>
              <p:nvPr/>
            </p:nvSpPr>
            <p:spPr>
              <a:xfrm>
                <a:off x="3715886" y="848992"/>
                <a:ext cx="7588217" cy="2305878"/>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781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Inclusion/</a:t>
            </a:r>
            <a:br>
              <a:rPr lang="en-US" dirty="0"/>
            </a:br>
            <a:r>
              <a:rPr lang="en-US" dirty="0"/>
              <a:t>Exclusion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mc:Choice xmlns:a14="http://schemas.microsoft.com/office/drawing/2010/main" Requires="a14">
          <p:sp>
            <p:nvSpPr>
              <p:cNvPr id="7" name="Rounded Rectangle 6">
                <a:extLst>
                  <a:ext uri="{FF2B5EF4-FFF2-40B4-BE49-F238E27FC236}">
                    <a16:creationId xmlns:a16="http://schemas.microsoft.com/office/drawing/2014/main" id="{7A1AADC6-A0F5-8CDA-8760-A787B7296FB4}"/>
                  </a:ext>
                </a:extLst>
              </p:cNvPr>
              <p:cNvSpPr/>
              <p:nvPr/>
            </p:nvSpPr>
            <p:spPr>
              <a:xfrm>
                <a:off x="3715886" y="848992"/>
                <a:ext cx="7588217" cy="23058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What do you notice about calculating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from the last two examples? </a:t>
                </a:r>
              </a:p>
              <a:p>
                <a:endParaRPr lang="en-US" sz="2400" dirty="0"/>
              </a:p>
              <a:p>
                <a:r>
                  <a:rPr lang="en-US" sz="2400" dirty="0"/>
                  <a:t>How does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related to the cardinality of each individual set and the cardinality of their intersections?</a:t>
                </a:r>
              </a:p>
            </p:txBody>
          </p:sp>
        </mc:Choice>
        <mc:Fallback>
          <p:sp>
            <p:nvSpPr>
              <p:cNvPr id="7" name="Rounded Rectangle 6">
                <a:extLst>
                  <a:ext uri="{FF2B5EF4-FFF2-40B4-BE49-F238E27FC236}">
                    <a16:creationId xmlns:a16="http://schemas.microsoft.com/office/drawing/2014/main" id="{7A1AADC6-A0F5-8CDA-8760-A787B7296FB4}"/>
                  </a:ext>
                </a:extLst>
              </p:cNvPr>
              <p:cNvSpPr>
                <a:spLocks noRot="1" noChangeAspect="1" noMove="1" noResize="1" noEditPoints="1" noAdjustHandles="1" noChangeArrowheads="1" noChangeShapeType="1" noTextEdit="1"/>
              </p:cNvSpPr>
              <p:nvPr/>
            </p:nvSpPr>
            <p:spPr>
              <a:xfrm>
                <a:off x="3715886" y="848992"/>
                <a:ext cx="7588217" cy="2305878"/>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381D68F-E3F2-AE3F-1E4D-4898C8E2B836}"/>
                  </a:ext>
                </a:extLst>
              </p:cNvPr>
              <p:cNvSpPr txBox="1">
                <a:spLocks/>
              </p:cNvSpPr>
              <p:nvPr/>
            </p:nvSpPr>
            <p:spPr>
              <a:xfrm>
                <a:off x="3608523" y="3429000"/>
                <a:ext cx="8325060" cy="3581400"/>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dirty="0">
                    <a:solidFill>
                      <a:srgbClr val="000000"/>
                    </a:solidFill>
                    <a:latin typeface="Open Sans" panose="020B0606030504020204" pitchFamily="34" charset="0"/>
                  </a:rPr>
                  <a:t>For finite sets, </a:t>
                </a:r>
                <a14:m>
                  <m:oMath xmlns:m="http://schemas.openxmlformats.org/officeDocument/2006/math">
                    <m:r>
                      <a:rPr lang="en-US" sz="2400" b="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𝐵</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𝐶</m:t>
                    </m:r>
                  </m:oMath>
                </a14:m>
                <a:endParaRPr lang="en-US" sz="2400" dirty="0">
                  <a:solidFill>
                    <a:srgbClr val="000000"/>
                  </a:solidFill>
                  <a:latin typeface="Open Sans" panose="020B0606030504020204" pitchFamily="34" charset="0"/>
                </a:endParaRPr>
              </a:p>
              <a:p>
                <a:pPr marL="0" indent="0">
                  <a:buFont typeface="Wingdings 2" pitchFamily="18" charset="2"/>
                  <a:buNone/>
                </a:pPr>
                <a14:m>
                  <m:oMath xmlns:m="http://schemas.openxmlformats.org/officeDocument/2006/math">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𝐵</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r>
                      <a:rPr lang="en-US" b="0" i="1" smtClean="0">
                        <a:solidFill>
                          <a:srgbClr val="000000"/>
                        </a:solidFill>
                        <a:latin typeface="Cambria Math" panose="02040503050406030204" pitchFamily="18" charset="0"/>
                      </a:rPr>
                      <m:t>|</m:t>
                    </m:r>
                  </m:oMath>
                </a14:m>
                <a:r>
                  <a:rPr lang="en-US" dirty="0">
                    <a:solidFill>
                      <a:srgbClr val="000000"/>
                    </a:solidFill>
                    <a:latin typeface="Open Sans" panose="020B0606030504020204" pitchFamily="34" charset="0"/>
                  </a:rPr>
                  <a:t> </a:t>
                </a:r>
                <a:endParaRPr lang="en-US" dirty="0">
                  <a:solidFill>
                    <a:schemeClr val="tx1"/>
                  </a:solidFill>
                  <a:latin typeface="Open Sans" panose="020B0606030504020204" pitchFamily="34" charset="0"/>
                </a:endParaRPr>
              </a:p>
              <a:p>
                <a:pPr marL="0" indent="0">
                  <a:buFont typeface="Wingdings 2" pitchFamily="18" charset="2"/>
                  <a:buNone/>
                </a:pPr>
                <a:endParaRPr lang="en-US" sz="2400" dirty="0">
                  <a:solidFill>
                    <a:schemeClr val="tx1"/>
                  </a:solidFill>
                  <a:latin typeface="Open Sans" panose="020B0606030504020204" pitchFamily="34" charset="0"/>
                </a:endParaRPr>
              </a:p>
              <a:p>
                <a:pPr marL="0" indent="0">
                  <a:buFont typeface="Wingdings 2" pitchFamily="18" charset="2"/>
                  <a:buNone/>
                </a:pPr>
                <a:endParaRPr lang="en-US" sz="2400" dirty="0">
                  <a:solidFill>
                    <a:schemeClr val="tx1"/>
                  </a:solidFill>
                  <a:latin typeface="Open Sans" panose="020B0606030504020204" pitchFamily="34" charset="0"/>
                </a:endParaRPr>
              </a:p>
            </p:txBody>
          </p:sp>
        </mc:Choice>
        <mc:Fallback>
          <p:sp>
            <p:nvSpPr>
              <p:cNvPr id="4" name="Content Placeholder 2">
                <a:extLst>
                  <a:ext uri="{FF2B5EF4-FFF2-40B4-BE49-F238E27FC236}">
                    <a16:creationId xmlns:a16="http://schemas.microsoft.com/office/drawing/2014/main" id="{6381D68F-E3F2-AE3F-1E4D-4898C8E2B836}"/>
                  </a:ext>
                </a:extLst>
              </p:cNvPr>
              <p:cNvSpPr txBox="1">
                <a:spLocks noRot="1" noChangeAspect="1" noMove="1" noResize="1" noEditPoints="1" noAdjustHandles="1" noChangeArrowheads="1" noChangeShapeType="1" noTextEdit="1"/>
              </p:cNvSpPr>
              <p:nvPr/>
            </p:nvSpPr>
            <p:spPr>
              <a:xfrm>
                <a:off x="3608523" y="3429000"/>
                <a:ext cx="8325060" cy="3581400"/>
              </a:xfrm>
              <a:prstGeom prst="rect">
                <a:avLst/>
              </a:prstGeom>
              <a:blipFill>
                <a:blip r:embed="rId4"/>
                <a:stretch>
                  <a:fillRect l="-1220" t="-2482"/>
                </a:stretch>
              </a:blipFill>
            </p:spPr>
            <p:txBody>
              <a:bodyPr/>
              <a:lstStyle/>
              <a:p>
                <a:r>
                  <a:rPr lang="en-US">
                    <a:noFill/>
                  </a:rPr>
                  <a:t> </a:t>
                </a:r>
              </a:p>
            </p:txBody>
          </p:sp>
        </mc:Fallback>
      </mc:AlternateContent>
      <p:sp>
        <p:nvSpPr>
          <p:cNvPr id="5" name="Rounded Rectangular Callout 4">
            <a:extLst>
              <a:ext uri="{FF2B5EF4-FFF2-40B4-BE49-F238E27FC236}">
                <a16:creationId xmlns:a16="http://schemas.microsoft.com/office/drawing/2014/main" id="{201157C5-8E3D-D41C-9F05-B19C2436DA4F}"/>
              </a:ext>
            </a:extLst>
          </p:cNvPr>
          <p:cNvSpPr/>
          <p:nvPr/>
        </p:nvSpPr>
        <p:spPr>
          <a:xfrm>
            <a:off x="4465983" y="4784035"/>
            <a:ext cx="2027582" cy="1305339"/>
          </a:xfrm>
          <a:prstGeom prst="wedgeRoundRectCallout">
            <a:avLst>
              <a:gd name="adj1" fmla="val 27884"/>
              <a:gd name="adj2" fmla="val -91180"/>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Count all elements in each set</a:t>
            </a:r>
          </a:p>
        </p:txBody>
      </p:sp>
      <p:sp>
        <p:nvSpPr>
          <p:cNvPr id="8" name="Rounded Rectangular Callout 7">
            <a:extLst>
              <a:ext uri="{FF2B5EF4-FFF2-40B4-BE49-F238E27FC236}">
                <a16:creationId xmlns:a16="http://schemas.microsoft.com/office/drawing/2014/main" id="{81C63B9A-0194-91F2-B1B3-1DB7EB7DAACB}"/>
              </a:ext>
            </a:extLst>
          </p:cNvPr>
          <p:cNvSpPr/>
          <p:nvPr/>
        </p:nvSpPr>
        <p:spPr>
          <a:xfrm>
            <a:off x="7017027" y="4784035"/>
            <a:ext cx="2027582" cy="1305339"/>
          </a:xfrm>
          <a:prstGeom prst="wedgeRoundRectCallout">
            <a:avLst>
              <a:gd name="adj1" fmla="val 27884"/>
              <a:gd name="adj2" fmla="val -91180"/>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Remove double counts</a:t>
            </a:r>
          </a:p>
        </p:txBody>
      </p:sp>
      <p:sp>
        <p:nvSpPr>
          <p:cNvPr id="9" name="Rounded Rectangular Callout 8">
            <a:extLst>
              <a:ext uri="{FF2B5EF4-FFF2-40B4-BE49-F238E27FC236}">
                <a16:creationId xmlns:a16="http://schemas.microsoft.com/office/drawing/2014/main" id="{9767606E-7A4B-70B8-998D-B5C5837B6BB5}"/>
              </a:ext>
            </a:extLst>
          </p:cNvPr>
          <p:cNvSpPr/>
          <p:nvPr/>
        </p:nvSpPr>
        <p:spPr>
          <a:xfrm>
            <a:off x="9197009" y="4598504"/>
            <a:ext cx="2584173" cy="1881809"/>
          </a:xfrm>
          <a:prstGeom prst="wedgeRoundRectCallout">
            <a:avLst>
              <a:gd name="adj1" fmla="val 19166"/>
              <a:gd name="adj2" fmla="val -69349"/>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Add back  anything removed in all 3 double count subtractions</a:t>
            </a:r>
          </a:p>
        </p:txBody>
      </p:sp>
    </p:spTree>
    <p:extLst>
      <p:ext uri="{BB962C8B-B14F-4D97-AF65-F5344CB8AC3E}">
        <p14:creationId xmlns:p14="http://schemas.microsoft.com/office/powerpoint/2010/main" val="2435534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Inclusion/</a:t>
            </a:r>
            <a:br>
              <a:rPr lang="en-US" dirty="0"/>
            </a:br>
            <a:r>
              <a:rPr lang="en-US" dirty="0"/>
              <a:t>Exclusion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7" name="Rounded Rectangle 6">
            <a:extLst>
              <a:ext uri="{FF2B5EF4-FFF2-40B4-BE49-F238E27FC236}">
                <a16:creationId xmlns:a16="http://schemas.microsoft.com/office/drawing/2014/main" id="{7A1AADC6-A0F5-8CDA-8760-A787B7296FB4}"/>
              </a:ext>
            </a:extLst>
          </p:cNvPr>
          <p:cNvSpPr/>
          <p:nvPr/>
        </p:nvSpPr>
        <p:spPr>
          <a:xfrm>
            <a:off x="2345635" y="337077"/>
            <a:ext cx="9713843" cy="29030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A group of college students were asked about their TV watching habits. Of those surveyed, 28 students watch </a:t>
            </a:r>
            <a:r>
              <a:rPr lang="en-US" sz="2400" i="1" dirty="0"/>
              <a:t>The Walking Dead</a:t>
            </a:r>
            <a:r>
              <a:rPr lang="en-US" sz="2400" dirty="0"/>
              <a:t>, 19 watch </a:t>
            </a:r>
            <a:r>
              <a:rPr lang="en-US" sz="2400" i="1" dirty="0"/>
              <a:t>The Blacklist</a:t>
            </a:r>
            <a:r>
              <a:rPr lang="en-US" sz="2400" dirty="0"/>
              <a:t>, and 24 watch </a:t>
            </a:r>
            <a:r>
              <a:rPr lang="en-US" sz="2400" i="1" dirty="0"/>
              <a:t>Game of Thrones</a:t>
            </a:r>
            <a:r>
              <a:rPr lang="en-US" sz="2400" dirty="0"/>
              <a:t>. Additionally, 16 watch </a:t>
            </a:r>
            <a:r>
              <a:rPr lang="en-US" sz="2400" i="1" dirty="0"/>
              <a:t>The Walking Dead</a:t>
            </a:r>
            <a:r>
              <a:rPr lang="en-US" sz="2400" dirty="0"/>
              <a:t> and </a:t>
            </a:r>
            <a:r>
              <a:rPr lang="en-US" sz="2400" i="1" dirty="0"/>
              <a:t>The Blacklist</a:t>
            </a:r>
            <a:r>
              <a:rPr lang="en-US" sz="2400" dirty="0"/>
              <a:t>, 14 watch </a:t>
            </a:r>
            <a:r>
              <a:rPr lang="en-US" sz="2400" i="1" dirty="0"/>
              <a:t>The Walking Dead</a:t>
            </a:r>
            <a:r>
              <a:rPr lang="en-US" sz="2400" dirty="0"/>
              <a:t> and </a:t>
            </a:r>
            <a:r>
              <a:rPr lang="en-US" sz="2400" i="1" dirty="0"/>
              <a:t>Game of Thrones</a:t>
            </a:r>
            <a:r>
              <a:rPr lang="en-US" sz="2400" dirty="0"/>
              <a:t>, and 10 watch </a:t>
            </a:r>
            <a:r>
              <a:rPr lang="en-US" sz="2400" i="1" dirty="0"/>
              <a:t>The Blacklist</a:t>
            </a:r>
            <a:r>
              <a:rPr lang="en-US" sz="2400" dirty="0"/>
              <a:t> and </a:t>
            </a:r>
            <a:r>
              <a:rPr lang="en-US" sz="2400" i="1" dirty="0"/>
              <a:t>Game of Thrones</a:t>
            </a:r>
            <a:r>
              <a:rPr lang="en-US" sz="2400" dirty="0"/>
              <a:t>. There are 8 students who watch all three shows. How many students surveyed watched at least one of the shows?</a:t>
            </a:r>
            <a:endParaRPr lang="en-US" sz="3200"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381D68F-E3F2-AE3F-1E4D-4898C8E2B836}"/>
                  </a:ext>
                </a:extLst>
              </p:cNvPr>
              <p:cNvSpPr txBox="1">
                <a:spLocks/>
              </p:cNvSpPr>
              <p:nvPr/>
            </p:nvSpPr>
            <p:spPr>
              <a:xfrm>
                <a:off x="3608523" y="3429000"/>
                <a:ext cx="8325060" cy="3581400"/>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dirty="0">
                    <a:solidFill>
                      <a:srgbClr val="000000"/>
                    </a:solidFill>
                    <a:latin typeface="Open Sans" panose="020B0606030504020204" pitchFamily="34" charset="0"/>
                  </a:rPr>
                  <a:t>For finite sets, </a:t>
                </a:r>
                <a14:m>
                  <m:oMath xmlns:m="http://schemas.openxmlformats.org/officeDocument/2006/math">
                    <m:r>
                      <a:rPr lang="en-US" sz="2400" b="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𝐵</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𝐶</m:t>
                    </m:r>
                  </m:oMath>
                </a14:m>
                <a:endParaRPr lang="en-US" sz="2400" dirty="0">
                  <a:solidFill>
                    <a:srgbClr val="000000"/>
                  </a:solidFill>
                  <a:latin typeface="Open Sans" panose="020B0606030504020204" pitchFamily="34" charset="0"/>
                </a:endParaRPr>
              </a:p>
              <a:p>
                <a:pPr marL="0" indent="0">
                  <a:buFont typeface="Wingdings 2" pitchFamily="18" charset="2"/>
                  <a:buNone/>
                </a:pPr>
                <a14:m>
                  <m:oMath xmlns:m="http://schemas.openxmlformats.org/officeDocument/2006/math">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𝐵</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𝐶</m:t>
                    </m:r>
                    <m:r>
                      <a:rPr lang="en-US" b="0" i="1" smtClean="0">
                        <a:solidFill>
                          <a:srgbClr val="000000"/>
                        </a:solidFill>
                        <a:latin typeface="Cambria Math" panose="02040503050406030204" pitchFamily="18" charset="0"/>
                      </a:rPr>
                      <m:t>|</m:t>
                    </m:r>
                  </m:oMath>
                </a14:m>
                <a:r>
                  <a:rPr lang="en-US" dirty="0">
                    <a:solidFill>
                      <a:srgbClr val="000000"/>
                    </a:solidFill>
                    <a:latin typeface="Open Sans" panose="020B0606030504020204" pitchFamily="34" charset="0"/>
                  </a:rPr>
                  <a:t> </a:t>
                </a:r>
                <a:endParaRPr lang="en-US" dirty="0">
                  <a:solidFill>
                    <a:schemeClr val="tx1"/>
                  </a:solidFill>
                  <a:latin typeface="Open Sans" panose="020B0606030504020204" pitchFamily="34" charset="0"/>
                </a:endParaRPr>
              </a:p>
              <a:p>
                <a:pPr marL="0" indent="0">
                  <a:buFont typeface="Wingdings 2" pitchFamily="18" charset="2"/>
                  <a:buNone/>
                </a:pPr>
                <a:endParaRPr lang="en-US" sz="2400" dirty="0">
                  <a:solidFill>
                    <a:schemeClr val="tx1"/>
                  </a:solidFill>
                  <a:latin typeface="Open Sans" panose="020B0606030504020204" pitchFamily="34" charset="0"/>
                </a:endParaRPr>
              </a:p>
              <a:p>
                <a:pPr marL="0" indent="0">
                  <a:buFont typeface="Wingdings 2" pitchFamily="18" charset="2"/>
                  <a:buNone/>
                </a:pPr>
                <a:endParaRPr lang="en-US" sz="2400" dirty="0">
                  <a:solidFill>
                    <a:schemeClr val="tx1"/>
                  </a:solidFill>
                  <a:latin typeface="Open Sans" panose="020B0606030504020204" pitchFamily="34" charset="0"/>
                </a:endParaRPr>
              </a:p>
            </p:txBody>
          </p:sp>
        </mc:Choice>
        <mc:Fallback>
          <p:sp>
            <p:nvSpPr>
              <p:cNvPr id="4" name="Content Placeholder 2">
                <a:extLst>
                  <a:ext uri="{FF2B5EF4-FFF2-40B4-BE49-F238E27FC236}">
                    <a16:creationId xmlns:a16="http://schemas.microsoft.com/office/drawing/2014/main" id="{6381D68F-E3F2-AE3F-1E4D-4898C8E2B836}"/>
                  </a:ext>
                </a:extLst>
              </p:cNvPr>
              <p:cNvSpPr txBox="1">
                <a:spLocks noRot="1" noChangeAspect="1" noMove="1" noResize="1" noEditPoints="1" noAdjustHandles="1" noChangeArrowheads="1" noChangeShapeType="1" noTextEdit="1"/>
              </p:cNvSpPr>
              <p:nvPr/>
            </p:nvSpPr>
            <p:spPr>
              <a:xfrm>
                <a:off x="3608523" y="3429000"/>
                <a:ext cx="8325060" cy="3581400"/>
              </a:xfrm>
              <a:prstGeom prst="rect">
                <a:avLst/>
              </a:prstGeom>
              <a:blipFill>
                <a:blip r:embed="rId3"/>
                <a:stretch>
                  <a:fillRect l="-1220" t="-2482"/>
                </a:stretch>
              </a:blipFill>
            </p:spPr>
            <p:txBody>
              <a:bodyPr/>
              <a:lstStyle/>
              <a:p>
                <a:r>
                  <a:rPr lang="en-US">
                    <a:noFill/>
                  </a:rPr>
                  <a:t> </a:t>
                </a:r>
              </a:p>
            </p:txBody>
          </p:sp>
        </mc:Fallback>
      </mc:AlternateContent>
      <p:sp>
        <p:nvSpPr>
          <p:cNvPr id="5" name="Rounded Rectangular Callout 4">
            <a:extLst>
              <a:ext uri="{FF2B5EF4-FFF2-40B4-BE49-F238E27FC236}">
                <a16:creationId xmlns:a16="http://schemas.microsoft.com/office/drawing/2014/main" id="{201157C5-8E3D-D41C-9F05-B19C2436DA4F}"/>
              </a:ext>
            </a:extLst>
          </p:cNvPr>
          <p:cNvSpPr/>
          <p:nvPr/>
        </p:nvSpPr>
        <p:spPr>
          <a:xfrm>
            <a:off x="4465983" y="4784035"/>
            <a:ext cx="2027582" cy="1305339"/>
          </a:xfrm>
          <a:prstGeom prst="wedgeRoundRectCallout">
            <a:avLst>
              <a:gd name="adj1" fmla="val 27884"/>
              <a:gd name="adj2" fmla="val -91180"/>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Count all elements in each set</a:t>
            </a:r>
          </a:p>
        </p:txBody>
      </p:sp>
      <p:sp>
        <p:nvSpPr>
          <p:cNvPr id="8" name="Rounded Rectangular Callout 7">
            <a:extLst>
              <a:ext uri="{FF2B5EF4-FFF2-40B4-BE49-F238E27FC236}">
                <a16:creationId xmlns:a16="http://schemas.microsoft.com/office/drawing/2014/main" id="{81C63B9A-0194-91F2-B1B3-1DB7EB7DAACB}"/>
              </a:ext>
            </a:extLst>
          </p:cNvPr>
          <p:cNvSpPr/>
          <p:nvPr/>
        </p:nvSpPr>
        <p:spPr>
          <a:xfrm>
            <a:off x="7017027" y="4784035"/>
            <a:ext cx="2027582" cy="1305339"/>
          </a:xfrm>
          <a:prstGeom prst="wedgeRoundRectCallout">
            <a:avLst>
              <a:gd name="adj1" fmla="val 27884"/>
              <a:gd name="adj2" fmla="val -91180"/>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Remove double counts</a:t>
            </a:r>
          </a:p>
        </p:txBody>
      </p:sp>
      <p:sp>
        <p:nvSpPr>
          <p:cNvPr id="9" name="Rounded Rectangular Callout 8">
            <a:extLst>
              <a:ext uri="{FF2B5EF4-FFF2-40B4-BE49-F238E27FC236}">
                <a16:creationId xmlns:a16="http://schemas.microsoft.com/office/drawing/2014/main" id="{9767606E-7A4B-70B8-998D-B5C5837B6BB5}"/>
              </a:ext>
            </a:extLst>
          </p:cNvPr>
          <p:cNvSpPr/>
          <p:nvPr/>
        </p:nvSpPr>
        <p:spPr>
          <a:xfrm>
            <a:off x="9197009" y="4598504"/>
            <a:ext cx="2584173" cy="1881809"/>
          </a:xfrm>
          <a:prstGeom prst="wedgeRoundRectCallout">
            <a:avLst>
              <a:gd name="adj1" fmla="val 19166"/>
              <a:gd name="adj2" fmla="val -69349"/>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Add back  anything removed in all 3 double count subtractions</a:t>
            </a:r>
          </a:p>
        </p:txBody>
      </p:sp>
    </p:spTree>
    <p:extLst>
      <p:ext uri="{BB962C8B-B14F-4D97-AF65-F5344CB8AC3E}">
        <p14:creationId xmlns:p14="http://schemas.microsoft.com/office/powerpoint/2010/main" val="2835192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Putting it all together</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17EC6D20-4A8C-50F0-3739-6E705FBA5EE3}"/>
              </a:ext>
            </a:extLst>
          </p:cNvPr>
          <p:cNvSpPr/>
          <p:nvPr/>
        </p:nvSpPr>
        <p:spPr>
          <a:xfrm>
            <a:off x="3670851" y="536714"/>
            <a:ext cx="7898296" cy="5989984"/>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Consider all 5 character strings made from letters a – h. </a:t>
            </a:r>
          </a:p>
          <a:p>
            <a:endParaRPr lang="en-US" sz="2400" dirty="0"/>
          </a:p>
          <a:p>
            <a:pPr marL="342900" indent="-342900">
              <a:buFont typeface="Arial" panose="020B0604020202020204" pitchFamily="34" charset="0"/>
              <a:buChar char="•"/>
            </a:pPr>
            <a:r>
              <a:rPr lang="en-US" sz="2400" dirty="0"/>
              <a:t>How many of these strings are there total?</a:t>
            </a:r>
          </a:p>
          <a:p>
            <a:pPr marL="342900" indent="-342900">
              <a:buFont typeface="Arial" panose="020B0604020202020204" pitchFamily="34" charset="0"/>
              <a:buChar char="•"/>
            </a:pPr>
            <a:r>
              <a:rPr lang="en-US" sz="2400" dirty="0"/>
              <a:t>How many of these strings contain no repeated letters?</a:t>
            </a:r>
          </a:p>
          <a:p>
            <a:pPr marL="342900" indent="-342900">
              <a:buFont typeface="Arial" panose="020B0604020202020204" pitchFamily="34" charset="0"/>
              <a:buChar char="•"/>
            </a:pPr>
            <a:r>
              <a:rPr lang="en-US" sz="2400" dirty="0"/>
              <a:t>How many of these strings start with the substring “aha”?</a:t>
            </a:r>
          </a:p>
          <a:p>
            <a:pPr marL="342900" indent="-342900">
              <a:buFont typeface="Arial" panose="020B0604020202020204" pitchFamily="34" charset="0"/>
              <a:buChar char="•"/>
            </a:pPr>
            <a:r>
              <a:rPr lang="en-US" sz="2400" dirty="0"/>
              <a:t>How many of these strings either start with “aha” or end with “bah” or both?</a:t>
            </a:r>
          </a:p>
          <a:p>
            <a:pPr marL="342900" indent="-342900">
              <a:buFont typeface="Arial" panose="020B0604020202020204" pitchFamily="34" charset="0"/>
              <a:buChar char="•"/>
            </a:pPr>
            <a:r>
              <a:rPr lang="en-US" sz="2400" dirty="0"/>
              <a:t>How many of the strings containing no repeats also do not contain the substring “bad”?</a:t>
            </a:r>
          </a:p>
          <a:p>
            <a:pPr marL="342900" indent="-342900">
              <a:buFont typeface="Arial" panose="020B0604020202020204" pitchFamily="34" charset="0"/>
              <a:buChar char="•"/>
            </a:pPr>
            <a:endParaRPr lang="en-US" sz="2400" dirty="0"/>
          </a:p>
          <a:p>
            <a:pPr marL="457200" indent="-457200">
              <a:buFont typeface="+mj-lt"/>
              <a:buAutoNum type="arabicPeriod" startAt="2"/>
            </a:pPr>
            <a:endParaRPr lang="en-US" sz="2400" dirty="0"/>
          </a:p>
        </p:txBody>
      </p:sp>
    </p:spTree>
    <p:extLst>
      <p:ext uri="{BB962C8B-B14F-4D97-AF65-F5344CB8AC3E}">
        <p14:creationId xmlns:p14="http://schemas.microsoft.com/office/powerpoint/2010/main" val="145923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Functions</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function </a:t>
            </a:r>
            <a:r>
              <a:rPr lang="en-US" sz="2400" dirty="0">
                <a:solidFill>
                  <a:schemeClr val="tx1"/>
                </a:solidFill>
                <a:latin typeface="Open Sans" panose="020B0606030504020204" pitchFamily="34" charset="0"/>
              </a:rPr>
              <a:t>is a rule that </a:t>
            </a:r>
            <a:r>
              <a:rPr lang="en-US" sz="2400" dirty="0">
                <a:solidFill>
                  <a:schemeClr val="tx1"/>
                </a:solidFill>
                <a:effectLst>
                  <a:glow rad="228600">
                    <a:schemeClr val="accent3">
                      <a:satMod val="175000"/>
                      <a:alpha val="40000"/>
                    </a:schemeClr>
                  </a:glow>
                </a:effectLst>
                <a:latin typeface="Open Sans" panose="020B0606030504020204" pitchFamily="34" charset="0"/>
              </a:rPr>
              <a:t>assigns each input exactly one output</a:t>
            </a:r>
            <a:r>
              <a:rPr lang="en-US" sz="2400" dirty="0">
                <a:solidFill>
                  <a:schemeClr val="tx1"/>
                </a:solidFill>
                <a:latin typeface="Open Sans" panose="020B0606030504020204" pitchFamily="34" charset="0"/>
              </a:rPr>
              <a:t>. </a:t>
            </a:r>
          </a:p>
          <a:p>
            <a:r>
              <a:rPr lang="en-US" sz="2400" dirty="0">
                <a:solidFill>
                  <a:schemeClr val="tx1"/>
                </a:solidFill>
                <a:latin typeface="Open Sans" panose="020B0606030504020204" pitchFamily="34" charset="0"/>
              </a:rPr>
              <a:t>When a function maps the domain to everything in the codomain (</a:t>
            </a:r>
            <a:r>
              <a:rPr lang="en-US" sz="2400" dirty="0" err="1">
                <a:solidFill>
                  <a:schemeClr val="tx1"/>
                </a:solidFill>
                <a:latin typeface="Open Sans" panose="020B0606030504020204" pitchFamily="34" charset="0"/>
              </a:rPr>
              <a:t>i.e</a:t>
            </a:r>
            <a:r>
              <a:rPr lang="en-US" sz="2400" dirty="0">
                <a:solidFill>
                  <a:schemeClr val="tx1"/>
                </a:solidFill>
                <a:latin typeface="Open Sans" panose="020B0606030504020204" pitchFamily="34" charset="0"/>
              </a:rPr>
              <a:t> the codomain is the range) we say it is </a:t>
            </a:r>
            <a:r>
              <a:rPr lang="en-US" sz="2400" b="1" i="1" dirty="0">
                <a:solidFill>
                  <a:schemeClr val="tx1"/>
                </a:solidFill>
                <a:latin typeface="Open Sans" panose="020B0606030504020204" pitchFamily="34" charset="0"/>
              </a:rPr>
              <a:t>onto</a:t>
            </a:r>
            <a:r>
              <a:rPr lang="en-US" sz="2400" dirty="0">
                <a:solidFill>
                  <a:schemeClr val="tx1"/>
                </a:solidFill>
                <a:latin typeface="Open Sans" panose="020B0606030504020204" pitchFamily="34" charset="0"/>
              </a:rPr>
              <a:t>. </a:t>
            </a:r>
          </a:p>
          <a:p>
            <a:r>
              <a:rPr lang="en-US" sz="2400" dirty="0">
                <a:solidFill>
                  <a:schemeClr val="tx1"/>
                </a:solidFill>
                <a:latin typeface="Open Sans" panose="020B0606030504020204" pitchFamily="34" charset="0"/>
              </a:rPr>
              <a:t>When a function is such that each element of the codomain is the image of at most one element of the domain, we say it is </a:t>
            </a:r>
            <a:r>
              <a:rPr lang="en-US" sz="2400" b="1" i="1" dirty="0">
                <a:solidFill>
                  <a:schemeClr val="tx1"/>
                </a:solidFill>
                <a:latin typeface="Open Sans" panose="020B0606030504020204" pitchFamily="34" charset="0"/>
              </a:rPr>
              <a:t>one-to-one</a:t>
            </a:r>
            <a:r>
              <a:rPr lang="en-US" sz="2400" dirty="0">
                <a:solidFill>
                  <a:schemeClr val="tx1"/>
                </a:solidFill>
                <a:latin typeface="Open Sans" panose="020B0606030504020204" pitchFamily="34" charset="0"/>
              </a:rPr>
              <a:t>.   </a:t>
            </a:r>
          </a:p>
          <a:p>
            <a:r>
              <a:rPr lang="en-US" sz="2400" dirty="0">
                <a:solidFill>
                  <a:schemeClr val="tx1"/>
                </a:solidFill>
                <a:latin typeface="Open Sans" panose="020B0606030504020204" pitchFamily="34" charset="0"/>
              </a:rPr>
              <a:t>An onto </a:t>
            </a:r>
            <a:r>
              <a:rPr lang="en-US" sz="2400" i="1" dirty="0">
                <a:solidFill>
                  <a:schemeClr val="tx1"/>
                </a:solidFill>
                <a:latin typeface="Open Sans" panose="020B0606030504020204" pitchFamily="34" charset="0"/>
              </a:rPr>
              <a:t>and</a:t>
            </a:r>
            <a:r>
              <a:rPr lang="en-US" sz="2400" dirty="0">
                <a:solidFill>
                  <a:schemeClr val="tx1"/>
                </a:solidFill>
                <a:latin typeface="Open Sans" panose="020B0606030504020204" pitchFamily="34" charset="0"/>
              </a:rPr>
              <a:t> one-to-one function is a </a:t>
            </a:r>
            <a:r>
              <a:rPr lang="en-US" sz="2400" b="1" i="1" dirty="0">
                <a:solidFill>
                  <a:schemeClr val="tx1"/>
                </a:solidFill>
                <a:latin typeface="Open Sans" panose="020B0606030504020204" pitchFamily="34" charset="0"/>
              </a:rPr>
              <a:t>bijective </a:t>
            </a:r>
            <a:r>
              <a:rPr lang="en-US" sz="2400" dirty="0">
                <a:solidFill>
                  <a:schemeClr val="tx1"/>
                </a:solidFill>
                <a:latin typeface="Open Sans" panose="020B0606030504020204" pitchFamily="34" charset="0"/>
              </a:rPr>
              <a:t>function.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59B6EE19-1165-173E-D6CC-5EFCC74B016B}"/>
                  </a:ext>
                </a:extLst>
              </p:cNvPr>
              <p:cNvSpPr/>
              <p:nvPr/>
            </p:nvSpPr>
            <p:spPr>
              <a:xfrm>
                <a:off x="1317356" y="4122549"/>
                <a:ext cx="10145510" cy="24874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dirty="0"/>
                  <a:t>Practice</a:t>
                </a:r>
                <a:r>
                  <a:rPr lang="en-US" sz="2400" dirty="0"/>
                  <a:t>: Are the following functions? If yes, are they onto, one-to-one, or bijective?</a:t>
                </a:r>
              </a:p>
              <a:p>
                <a:pPr marL="457200" indent="-457200">
                  <a:buFont typeface="+mj-lt"/>
                  <a:buAutoNum type="arabicPeriod"/>
                </a:pPr>
                <a14:m>
                  <m:oMath xmlns:m="http://schemas.openxmlformats.org/officeDocument/2006/math">
                    <m:r>
                      <m:rPr>
                        <m:nor/>
                      </m:rPr>
                      <a:rPr lang="en-US" sz="2400" dirty="0"/>
                      <m:t> </m:t>
                    </m:r>
                    <m:r>
                      <a:rPr lang="en-US" sz="2400" i="1">
                        <a:latin typeface="Cambria Math" panose="02040503050406030204" pitchFamily="18" charset="0"/>
                      </a:rPr>
                      <m:t>𝑓</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1, 2, 3, 4, 5, 6</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 </m:t>
                        </m:r>
                        <m:r>
                          <a:rPr lang="en-US" sz="2400" i="1">
                            <a:latin typeface="Cambria Math" panose="02040503050406030204" pitchFamily="18" charset="0"/>
                          </a:rPr>
                          <m:t>𝑏</m:t>
                        </m:r>
                        <m:r>
                          <a:rPr lang="en-US" sz="2400" i="1">
                            <a:latin typeface="Cambria Math" panose="02040503050406030204" pitchFamily="18" charset="0"/>
                          </a:rPr>
                          <m:t>, </m:t>
                        </m:r>
                        <m:r>
                          <a:rPr lang="en-US" sz="2400" i="1">
                            <a:latin typeface="Cambria Math" panose="02040503050406030204" pitchFamily="18" charset="0"/>
                          </a:rPr>
                          <m:t>𝑐</m:t>
                        </m:r>
                        <m:r>
                          <a:rPr lang="en-US" sz="2400" i="1">
                            <a:latin typeface="Cambria Math" panose="02040503050406030204" pitchFamily="18" charset="0"/>
                          </a:rPr>
                          <m:t>, </m:t>
                        </m:r>
                        <m:r>
                          <a:rPr lang="en-US" sz="2400" i="1">
                            <a:latin typeface="Cambria Math" panose="02040503050406030204" pitchFamily="18" charset="0"/>
                          </a:rPr>
                          <m:t>𝑑</m:t>
                        </m:r>
                      </m:e>
                    </m:d>
                    <m:r>
                      <m:rPr>
                        <m:nor/>
                      </m:rPr>
                      <a:rPr lang="en-US" sz="2400" dirty="0"/>
                      <m:t>, </m:t>
                    </m:r>
                  </m:oMath>
                </a14:m>
                <a:endParaRPr lang="en-US" sz="2400" dirty="0"/>
              </a:p>
              <a:p>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𝑓</m:t>
                      </m:r>
                      <m:r>
                        <a:rPr lang="en-US" sz="2400" i="1" dirty="0">
                          <a:latin typeface="Cambria Math" panose="02040503050406030204" pitchFamily="18" charset="0"/>
                        </a:rPr>
                        <m:t>=</m:t>
                      </m:r>
                      <m:d>
                        <m:dPr>
                          <m:ctrlPr>
                            <a:rPr lang="en-US" sz="2400" i="1" dirty="0">
                              <a:latin typeface="Cambria Math" panose="02040503050406030204" pitchFamily="18" charset="0"/>
                            </a:rPr>
                          </m:ctrlPr>
                        </m:dPr>
                        <m:e>
                          <m:m>
                            <m:mPr>
                              <m:mcs>
                                <m:mc>
                                  <m:mcPr>
                                    <m:count m:val="6"/>
                                    <m:mcJc m:val="center"/>
                                  </m:mcPr>
                                </m:mc>
                              </m:mcs>
                              <m:ctrlPr>
                                <a:rPr lang="en-US" sz="2400" i="1" dirty="0">
                                  <a:latin typeface="Cambria Math" panose="02040503050406030204" pitchFamily="18" charset="0"/>
                                </a:rPr>
                              </m:ctrlPr>
                            </m:mPr>
                            <m:mr>
                              <m:e>
                                <m:r>
                                  <m:rPr>
                                    <m:brk m:alnAt="7"/>
                                  </m:rPr>
                                  <a:rPr lang="en-US" sz="2400" i="1" dirty="0">
                                    <a:latin typeface="Cambria Math" panose="02040503050406030204" pitchFamily="18" charset="0"/>
                                  </a:rPr>
                                  <m:t>1</m:t>
                                </m:r>
                              </m:e>
                              <m:e>
                                <m:r>
                                  <a:rPr lang="en-US" sz="2400" i="1" dirty="0">
                                    <a:latin typeface="Cambria Math" panose="02040503050406030204" pitchFamily="18" charset="0"/>
                                  </a:rPr>
                                  <m:t>2</m:t>
                                </m:r>
                              </m:e>
                              <m:e>
                                <m:r>
                                  <a:rPr lang="en-US" sz="2400" i="1" dirty="0">
                                    <a:latin typeface="Cambria Math" panose="02040503050406030204" pitchFamily="18" charset="0"/>
                                  </a:rPr>
                                  <m:t>3</m:t>
                                </m:r>
                              </m:e>
                              <m:e>
                                <m:r>
                                  <a:rPr lang="en-US" sz="2400" i="1" dirty="0">
                                    <a:latin typeface="Cambria Math" panose="02040503050406030204" pitchFamily="18" charset="0"/>
                                  </a:rPr>
                                  <m:t>4</m:t>
                                </m:r>
                              </m:e>
                              <m:e>
                                <m:r>
                                  <a:rPr lang="en-US" sz="2400" i="1" dirty="0">
                                    <a:latin typeface="Cambria Math" panose="02040503050406030204" pitchFamily="18" charset="0"/>
                                  </a:rPr>
                                  <m:t>5</m:t>
                                </m:r>
                              </m:e>
                              <m:e>
                                <m:r>
                                  <a:rPr lang="en-US" sz="2400" i="1" dirty="0">
                                    <a:latin typeface="Cambria Math" panose="02040503050406030204" pitchFamily="18" charset="0"/>
                                  </a:rPr>
                                  <m:t>6</m:t>
                                </m:r>
                              </m:e>
                            </m:mr>
                            <m:mr>
                              <m:e>
                                <m:r>
                                  <a:rPr lang="en-US" sz="2400" i="1" dirty="0">
                                    <a:latin typeface="Cambria Math" panose="02040503050406030204" pitchFamily="18" charset="0"/>
                                  </a:rPr>
                                  <m:t>𝑎</m:t>
                                </m:r>
                              </m:e>
                              <m:e>
                                <m:r>
                                  <a:rPr lang="en-US" sz="2400" i="1" dirty="0">
                                    <a:latin typeface="Cambria Math" panose="02040503050406030204" pitchFamily="18" charset="0"/>
                                  </a:rPr>
                                  <m:t>𝑎</m:t>
                                </m:r>
                              </m:e>
                              <m:e>
                                <m:r>
                                  <a:rPr lang="en-US" sz="2400" i="1" dirty="0">
                                    <a:latin typeface="Cambria Math" panose="02040503050406030204" pitchFamily="18" charset="0"/>
                                  </a:rPr>
                                  <m:t>𝑏</m:t>
                                </m:r>
                              </m:e>
                              <m:e>
                                <m:r>
                                  <a:rPr lang="en-US" sz="2400" i="1" dirty="0">
                                    <a:latin typeface="Cambria Math" panose="02040503050406030204" pitchFamily="18" charset="0"/>
                                  </a:rPr>
                                  <m:t>𝑏</m:t>
                                </m:r>
                              </m:e>
                              <m:e>
                                <m:r>
                                  <a:rPr lang="en-US" sz="2400" i="1" dirty="0">
                                    <a:latin typeface="Cambria Math" panose="02040503050406030204" pitchFamily="18" charset="0"/>
                                  </a:rPr>
                                  <m:t>𝑏</m:t>
                                </m:r>
                              </m:e>
                              <m:e>
                                <m:r>
                                  <a:rPr lang="en-US" sz="2400" i="1" dirty="0">
                                    <a:latin typeface="Cambria Math" panose="02040503050406030204" pitchFamily="18" charset="0"/>
                                  </a:rPr>
                                  <m:t>𝑐</m:t>
                                </m:r>
                              </m:e>
                            </m:mr>
                          </m:m>
                        </m:e>
                      </m:d>
                    </m:oMath>
                  </m:oMathPara>
                </a14:m>
                <a:endParaRPr lang="en-US" sz="2400" dirty="0"/>
              </a:p>
              <a:p>
                <a:pPr marL="457200" indent="-457200">
                  <a:buFont typeface="+mj-lt"/>
                  <a:buAutoNum type="arabicPeriod" startAt="2"/>
                </a:pPr>
                <a14:m>
                  <m:oMath xmlns:m="http://schemas.openxmlformats.org/officeDocument/2006/math">
                    <m:r>
                      <m:rPr>
                        <m:sty m:val="p"/>
                      </m:rPr>
                      <a:rPr lang="en-US" sz="2400" b="0" i="0" smtClean="0">
                        <a:latin typeface="Cambria Math" panose="02040503050406030204" pitchFamily="18" charset="0"/>
                      </a:rPr>
                      <m:t>g</m:t>
                    </m:r>
                    <m:r>
                      <a:rPr lang="en-US" sz="2400" b="0" i="1" smtClean="0">
                        <a:latin typeface="Cambria Math" panose="02040503050406030204" pitchFamily="18" charset="0"/>
                      </a:rPr>
                      <m:t>:</m:t>
                    </m:r>
                    <m:r>
                      <a:rPr lang="en-US" sz="2400" b="0" i="1" smtClean="0">
                        <a:latin typeface="Cambria Math" panose="02040503050406030204" pitchFamily="18" charset="0"/>
                      </a:rPr>
                      <m:t>ℤ</m:t>
                    </m:r>
                    <m:r>
                      <a:rPr lang="en-US" sz="2400" b="0" i="1" smtClean="0">
                        <a:latin typeface="Cambria Math" panose="02040503050406030204" pitchFamily="18" charset="0"/>
                      </a:rPr>
                      <m:t>→</m:t>
                    </m:r>
                    <m:r>
                      <a:rPr lang="en-US" sz="2400" b="0" i="1" smtClean="0">
                        <a:latin typeface="Cambria Math" panose="02040503050406030204" pitchFamily="18" charset="0"/>
                      </a:rPr>
                      <m:t>ℤ</m:t>
                    </m:r>
                  </m:oMath>
                </a14:m>
                <a:r>
                  <a:rPr lang="en-US" sz="2400" dirty="0"/>
                  <a:t>, </a:t>
                </a:r>
                <a14:m>
                  <m:oMath xmlns:m="http://schemas.openxmlformats.org/officeDocument/2006/math">
                    <m:r>
                      <m:rPr>
                        <m:sty m:val="p"/>
                      </m:rPr>
                      <a:rPr lang="en-US" sz="2400" b="0" i="0" dirty="0" smtClean="0">
                        <a:latin typeface="Cambria Math" panose="02040503050406030204" pitchFamily="18" charset="0"/>
                      </a:rPr>
                      <m:t>g</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𝑛</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+1</m:t>
                    </m:r>
                  </m:oMath>
                </a14:m>
                <a:endParaRPr lang="en-US" sz="2400" dirty="0"/>
              </a:p>
              <a:p>
                <a:pPr marL="457200" indent="-457200">
                  <a:buFont typeface="+mj-lt"/>
                  <a:buAutoNum type="arabicPeriod" startAt="2"/>
                </a:pPr>
                <a:endParaRPr lang="en-US" sz="2400" dirty="0"/>
              </a:p>
            </p:txBody>
          </p:sp>
        </mc:Choice>
        <mc:Fallback>
          <p:sp>
            <p:nvSpPr>
              <p:cNvPr id="3" name="Rounded Rectangle 2">
                <a:extLst>
                  <a:ext uri="{FF2B5EF4-FFF2-40B4-BE49-F238E27FC236}">
                    <a16:creationId xmlns:a16="http://schemas.microsoft.com/office/drawing/2014/main" id="{59B6EE19-1165-173E-D6CC-5EFCC74B016B}"/>
                  </a:ext>
                </a:extLst>
              </p:cNvPr>
              <p:cNvSpPr>
                <a:spLocks noRot="1" noChangeAspect="1" noMove="1" noResize="1" noEditPoints="1" noAdjustHandles="1" noChangeArrowheads="1" noChangeShapeType="1" noTextEdit="1"/>
              </p:cNvSpPr>
              <p:nvPr/>
            </p:nvSpPr>
            <p:spPr>
              <a:xfrm>
                <a:off x="1317356" y="4122549"/>
                <a:ext cx="10145510" cy="2487478"/>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837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Motivation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42122"/>
            <a:ext cx="8482958" cy="6115878"/>
          </a:xfrm>
        </p:spPr>
        <p:txBody>
          <a:bodyPr anchor="t">
            <a:normAutofit/>
          </a:bodyPr>
          <a:lstStyle/>
          <a:p>
            <a:pPr marL="0" indent="0">
              <a:buNone/>
            </a:pPr>
            <a:r>
              <a:rPr lang="en-US" sz="2400" dirty="0">
                <a:solidFill>
                  <a:schemeClr val="tx1"/>
                </a:solidFill>
                <a:latin typeface="Open Sans" panose="020B0606030504020204" pitchFamily="34" charset="0"/>
              </a:rPr>
              <a:t>A restaurant offers 8 appetizers and 14 entrées. How many choices do you have if:</a:t>
            </a:r>
          </a:p>
          <a:p>
            <a:r>
              <a:rPr lang="en-US" sz="2400" dirty="0">
                <a:solidFill>
                  <a:schemeClr val="tx1"/>
                </a:solidFill>
                <a:latin typeface="Open Sans" panose="020B0606030504020204" pitchFamily="34" charset="0"/>
              </a:rPr>
              <a:t>You will eat one dish, either an appetizer or entrée?</a:t>
            </a:r>
          </a:p>
          <a:p>
            <a:r>
              <a:rPr lang="en-US" sz="2400" dirty="0">
                <a:solidFill>
                  <a:schemeClr val="tx1"/>
                </a:solidFill>
                <a:latin typeface="Open Sans" panose="020B0606030504020204" pitchFamily="34" charset="0"/>
              </a:rPr>
              <a:t>You will each two dishes, one appetizer and one entrée?</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713F53D8-1F66-43F3-D734-354C3A4F6664}"/>
              </a:ext>
            </a:extLst>
          </p:cNvPr>
          <p:cNvSpPr/>
          <p:nvPr/>
        </p:nvSpPr>
        <p:spPr>
          <a:xfrm>
            <a:off x="3631096" y="3326296"/>
            <a:ext cx="7831770" cy="98066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Answer these questions then think about what rules you used to answer them. Write down the rules you have</a:t>
            </a:r>
            <a:r>
              <a:rPr lang="en-US" sz="2400" b="1" dirty="0"/>
              <a:t>. </a:t>
            </a:r>
            <a:endParaRPr lang="en-US" sz="2400" dirty="0"/>
          </a:p>
          <a:p>
            <a:pPr marL="457200" indent="-457200">
              <a:buFont typeface="+mj-lt"/>
              <a:buAutoNum type="arabicPeriod" startAt="2"/>
            </a:pPr>
            <a:endParaRPr lang="en-US" sz="2400" dirty="0"/>
          </a:p>
        </p:txBody>
      </p:sp>
    </p:spTree>
    <p:extLst>
      <p:ext uri="{BB962C8B-B14F-4D97-AF65-F5344CB8AC3E}">
        <p14:creationId xmlns:p14="http://schemas.microsoft.com/office/powerpoint/2010/main" val="65994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Motivation</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570922"/>
            <a:ext cx="8482958" cy="4287078"/>
          </a:xfrm>
        </p:spPr>
        <p:txBody>
          <a:bodyPr anchor="t">
            <a:normAutofit/>
          </a:bodyPr>
          <a:lstStyle/>
          <a:p>
            <a:pPr marL="0" indent="0">
              <a:buNone/>
            </a:pPr>
            <a:r>
              <a:rPr lang="en-US" sz="2400" dirty="0">
                <a:solidFill>
                  <a:schemeClr val="tx1"/>
                </a:solidFill>
                <a:latin typeface="Open Sans" panose="020B0606030504020204" pitchFamily="34" charset="0"/>
              </a:rPr>
              <a:t>A standard deck of playing cards has 26 red cards and 12 face cards.</a:t>
            </a:r>
          </a:p>
          <a:p>
            <a:r>
              <a:rPr lang="en-US" sz="2400" dirty="0">
                <a:solidFill>
                  <a:schemeClr val="tx1"/>
                </a:solidFill>
                <a:latin typeface="Open Sans" panose="020B0606030504020204" pitchFamily="34" charset="0"/>
              </a:rPr>
              <a:t>How many ways can you select a card that is either red or a face?</a:t>
            </a:r>
          </a:p>
          <a:p>
            <a:r>
              <a:rPr lang="en-US" sz="2400" dirty="0">
                <a:solidFill>
                  <a:schemeClr val="tx1"/>
                </a:solidFill>
                <a:latin typeface="Open Sans" panose="020B0606030504020204" pitchFamily="34" charset="0"/>
              </a:rPr>
              <a:t>How many ways can you select a card which is red and a face?</a:t>
            </a:r>
          </a:p>
          <a:p>
            <a:r>
              <a:rPr lang="en-US" sz="2400" dirty="0">
                <a:solidFill>
                  <a:schemeClr val="tx1"/>
                </a:solidFill>
                <a:latin typeface="Open Sans" panose="020B0606030504020204" pitchFamily="34" charset="0"/>
              </a:rPr>
              <a:t>How many ways can you select two cards so that the first one is red and the second is a face?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38A14E04-FFE7-1A2A-F163-6241F4474EE5}"/>
              </a:ext>
            </a:extLst>
          </p:cNvPr>
          <p:cNvSpPr/>
          <p:nvPr/>
        </p:nvSpPr>
        <p:spPr>
          <a:xfrm>
            <a:off x="3578087" y="1123837"/>
            <a:ext cx="7831770" cy="98066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Answer these questions using the rules you developed. Do they work?</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201851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Additive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326941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Additive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standard deck of playing cards has 26 red cards and 12 face cards.</a:t>
            </a:r>
          </a:p>
          <a:p>
            <a:r>
              <a:rPr lang="en-US" sz="2400" dirty="0">
                <a:solidFill>
                  <a:schemeClr val="tx1"/>
                </a:solidFill>
                <a:latin typeface="Open Sans" panose="020B0606030504020204" pitchFamily="34" charset="0"/>
              </a:rPr>
              <a:t>How many ways can you select a card that is either red or a face?</a:t>
            </a:r>
          </a:p>
          <a:p>
            <a:pPr lvl="1"/>
            <a:r>
              <a:rPr lang="en-US" sz="2200" dirty="0">
                <a:solidFill>
                  <a:schemeClr val="tx1"/>
                </a:solidFill>
                <a:latin typeface="Open Sans" panose="020B0606030504020204" pitchFamily="34" charset="0"/>
              </a:rPr>
              <a:t>Red and face are </a:t>
            </a:r>
            <a:r>
              <a:rPr lang="en-US" sz="2200" i="1" dirty="0">
                <a:solidFill>
                  <a:schemeClr val="tx1"/>
                </a:solidFill>
                <a:latin typeface="Open Sans" panose="020B0606030504020204" pitchFamily="34" charset="0"/>
              </a:rPr>
              <a:t>not disjoint</a:t>
            </a:r>
            <a:r>
              <a:rPr lang="en-US" sz="2200" dirty="0">
                <a:solidFill>
                  <a:schemeClr val="tx1"/>
                </a:solidFill>
                <a:latin typeface="Open Sans" panose="020B0606030504020204" pitchFamily="34" charset="0"/>
              </a:rPr>
              <a:t> which is why the answer to this question is not 26 + 12 = 38</a:t>
            </a:r>
          </a:p>
          <a:p>
            <a:pPr lvl="1"/>
            <a:endParaRPr lang="en-US" sz="2200" i="1"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330929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Additive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standard deck of playing cards has 26 red cards and 12 face cards.</a:t>
            </a:r>
          </a:p>
          <a:p>
            <a:r>
              <a:rPr lang="en-US" sz="2400" dirty="0">
                <a:solidFill>
                  <a:schemeClr val="tx1"/>
                </a:solidFill>
                <a:latin typeface="Open Sans" panose="020B0606030504020204" pitchFamily="34" charset="0"/>
              </a:rPr>
              <a:t>How many ways can you select a card that is either red or a face?</a:t>
            </a:r>
          </a:p>
          <a:p>
            <a:pPr lvl="1"/>
            <a:r>
              <a:rPr lang="en-US" sz="2200" dirty="0">
                <a:solidFill>
                  <a:schemeClr val="tx1"/>
                </a:solidFill>
                <a:latin typeface="Open Sans" panose="020B0606030504020204" pitchFamily="34" charset="0"/>
              </a:rPr>
              <a:t>Red and face are </a:t>
            </a:r>
            <a:r>
              <a:rPr lang="en-US" sz="2200" i="1" dirty="0">
                <a:solidFill>
                  <a:schemeClr val="tx1"/>
                </a:solidFill>
                <a:latin typeface="Open Sans" panose="020B0606030504020204" pitchFamily="34" charset="0"/>
              </a:rPr>
              <a:t>not disjoint</a:t>
            </a:r>
            <a:r>
              <a:rPr lang="en-US" sz="2200" dirty="0">
                <a:solidFill>
                  <a:schemeClr val="tx1"/>
                </a:solidFill>
                <a:latin typeface="Open Sans" panose="020B0606030504020204" pitchFamily="34" charset="0"/>
              </a:rPr>
              <a:t> which is why the answer to this question is not 26 + 12 = 38</a:t>
            </a:r>
          </a:p>
          <a:p>
            <a:pPr lvl="1"/>
            <a:endParaRPr lang="en-US" sz="2200" i="1" dirty="0">
              <a:solidFill>
                <a:schemeClr val="tx1"/>
              </a:solidFill>
              <a:latin typeface="Open Sans" panose="020B0606030504020204" pitchFamily="34" charset="0"/>
            </a:endParaRPr>
          </a:p>
          <a:p>
            <a:r>
              <a:rPr lang="en-US" sz="2400" dirty="0">
                <a:solidFill>
                  <a:schemeClr val="tx1"/>
                </a:solidFill>
                <a:latin typeface="Open Sans" panose="020B0606030504020204" pitchFamily="34" charset="0"/>
              </a:rPr>
              <a:t>How many ways can you select a card that is either a Jack or a Queen?</a:t>
            </a:r>
          </a:p>
          <a:p>
            <a:pPr lvl="1"/>
            <a:r>
              <a:rPr lang="en-US" sz="2200" dirty="0">
                <a:solidFill>
                  <a:schemeClr val="tx1"/>
                </a:solidFill>
                <a:latin typeface="Open Sans" panose="020B0606030504020204" pitchFamily="34" charset="0"/>
              </a:rPr>
              <a:t>Jack and queen are </a:t>
            </a:r>
            <a:r>
              <a:rPr lang="en-US" sz="2200" i="1" dirty="0">
                <a:solidFill>
                  <a:schemeClr val="tx1"/>
                </a:solidFill>
                <a:latin typeface="Open Sans" panose="020B0606030504020204" pitchFamily="34" charset="0"/>
              </a:rPr>
              <a:t>disjoint</a:t>
            </a:r>
            <a:r>
              <a:rPr lang="en-US" sz="2200" dirty="0">
                <a:solidFill>
                  <a:schemeClr val="tx1"/>
                </a:solidFill>
                <a:latin typeface="Open Sans" panose="020B0606030504020204" pitchFamily="34" charset="0"/>
              </a:rPr>
              <a:t> which is why the answer to this question is 4 + 4 = 8 </a:t>
            </a:r>
            <a:endParaRPr lang="en-US" sz="2200" i="1"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234252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Additive Principle</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768626"/>
            <a:ext cx="8325060" cy="6089374"/>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ED37E823-A51E-E009-1E45-CFE48016C27F}"/>
              </a:ext>
            </a:extLst>
          </p:cNvPr>
          <p:cNvSpPr/>
          <p:nvPr/>
        </p:nvSpPr>
        <p:spPr>
          <a:xfrm>
            <a:off x="3702768" y="2568324"/>
            <a:ext cx="7831770" cy="98066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1" i="1" dirty="0"/>
              <a:t>Practice</a:t>
            </a:r>
            <a:r>
              <a:rPr lang="en-US" sz="2400" dirty="0"/>
              <a:t>: How many two letter, alphabetical, lower-case strings start with either A or B? </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139359800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2369</TotalTime>
  <Words>2229</Words>
  <Application>Microsoft Macintosh PowerPoint</Application>
  <PresentationFormat>Widescreen</PresentationFormat>
  <Paragraphs>243</Paragraphs>
  <Slides>27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Corbel</vt:lpstr>
      <vt:lpstr>Open Sans</vt:lpstr>
      <vt:lpstr>Wingdings 2</vt:lpstr>
      <vt:lpstr>Frame</vt:lpstr>
      <vt:lpstr>Discrete Structures– Counting Pt. 1</vt:lpstr>
      <vt:lpstr>Plan for Today</vt:lpstr>
      <vt:lpstr>Warm Up: Functions</vt:lpstr>
      <vt:lpstr>Motivation</vt:lpstr>
      <vt:lpstr>Motivation</vt:lpstr>
      <vt:lpstr>Additive Principle</vt:lpstr>
      <vt:lpstr>Additive Principle</vt:lpstr>
      <vt:lpstr>Additive Principle</vt:lpstr>
      <vt:lpstr>Additive Principle</vt:lpstr>
      <vt:lpstr>Additive Principle</vt:lpstr>
      <vt:lpstr>Additive Principle</vt:lpstr>
      <vt:lpstr>Multiplicative Principle</vt:lpstr>
      <vt:lpstr>Multiplicative Principle</vt:lpstr>
      <vt:lpstr>Multiplicative Principle</vt:lpstr>
      <vt:lpstr>Multiplicative Principle</vt:lpstr>
      <vt:lpstr>Sets &amp; Counting</vt:lpstr>
      <vt:lpstr>Sets &amp; Counting</vt:lpstr>
      <vt:lpstr>Sets &amp; Counting</vt:lpstr>
      <vt:lpstr>Sets &amp; Counting</vt:lpstr>
      <vt:lpstr>Sets &amp; Counting</vt:lpstr>
      <vt:lpstr>Inclusion/ Exclusion</vt:lpstr>
      <vt:lpstr>Inclusion/ Exclusion</vt:lpstr>
      <vt:lpstr>Inclusion/ Exclusion</vt:lpstr>
      <vt:lpstr>Inclusion/ Exclusion</vt:lpstr>
      <vt:lpstr>Inclusion/ Exclusion</vt:lpstr>
      <vt:lpstr>Inclusion/ Exclusion</vt:lpstr>
      <vt:lpstr>Putting it all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55</cp:revision>
  <dcterms:created xsi:type="dcterms:W3CDTF">2023-08-03T18:49:17Z</dcterms:created>
  <dcterms:modified xsi:type="dcterms:W3CDTF">2024-02-27T15:26:15Z</dcterms:modified>
</cp:coreProperties>
</file>