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20"/>
  </p:notesMasterIdLst>
  <p:sldIdLst>
    <p:sldId id="256" r:id="rId2"/>
    <p:sldId id="257" r:id="rId3"/>
    <p:sldId id="359" r:id="rId4"/>
    <p:sldId id="360" r:id="rId5"/>
    <p:sldId id="361" r:id="rId6"/>
    <p:sldId id="362" r:id="rId7"/>
    <p:sldId id="363" r:id="rId8"/>
    <p:sldId id="364" r:id="rId9"/>
    <p:sldId id="365" r:id="rId10"/>
    <p:sldId id="366" r:id="rId11"/>
    <p:sldId id="367" r:id="rId12"/>
    <p:sldId id="368" r:id="rId13"/>
    <p:sldId id="369" r:id="rId14"/>
    <p:sldId id="370" r:id="rId15"/>
    <p:sldId id="371" r:id="rId16"/>
    <p:sldId id="373" r:id="rId17"/>
    <p:sldId id="374" r:id="rId18"/>
    <p:sldId id="3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652"/>
    <p:restoredTop sz="77246"/>
  </p:normalViewPr>
  <p:slideViewPr>
    <p:cSldViewPr snapToGrid="0">
      <p:cViewPr varScale="1">
        <p:scale>
          <a:sx n="81" d="100"/>
          <a:sy n="81" d="100"/>
        </p:scale>
        <p:origin x="216" y="14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B8A52-8AC5-C74C-97FB-632C448F3674}" type="datetimeFigureOut">
              <a:rPr lang="en-US" smtClean="0"/>
              <a:t>2/28/24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66506D-5C9B-294C-B2AE-15ACE8B5B9F7}" type="slidenum">
              <a:rPr lang="en-US" smtClean="0"/>
              <a:t>‹#›</a:t>
            </a:fld>
            <a:endParaRPr lang="en-US"/>
          </a:p>
        </p:txBody>
      </p:sp>
    </p:spTree>
    <p:extLst>
      <p:ext uri="{BB962C8B-B14F-4D97-AF65-F5344CB8AC3E}">
        <p14:creationId xmlns:p14="http://schemas.microsoft.com/office/powerpoint/2010/main" val="1937161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98420-770F-48D9-3BDB-D17B22ECE4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6729E5-59C7-4D59-DE93-5B0E87219D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7FFFBF-2FD7-0C64-924C-D33328CEE9F3}"/>
              </a:ext>
            </a:extLst>
          </p:cNvPr>
          <p:cNvSpPr>
            <a:spLocks noGrp="1"/>
          </p:cNvSpPr>
          <p:nvPr>
            <p:ph type="body" idx="1"/>
          </p:nvPr>
        </p:nvSpPr>
        <p:spPr/>
        <p:txBody>
          <a:bodyPr/>
          <a:lstStyle/>
          <a:p>
            <a:pPr marL="228600" indent="-228600">
              <a:buAutoNum type="arabicPeriod"/>
            </a:pPr>
            <a:endParaRPr lang="en-US" dirty="0"/>
          </a:p>
        </p:txBody>
      </p:sp>
      <p:sp>
        <p:nvSpPr>
          <p:cNvPr id="4" name="Slide Number Placeholder 3">
            <a:extLst>
              <a:ext uri="{FF2B5EF4-FFF2-40B4-BE49-F238E27FC236}">
                <a16:creationId xmlns:a16="http://schemas.microsoft.com/office/drawing/2014/main" id="{9C1D8DBD-0769-64D1-8891-25C5228F8BB8}"/>
              </a:ext>
            </a:extLst>
          </p:cNvPr>
          <p:cNvSpPr>
            <a:spLocks noGrp="1"/>
          </p:cNvSpPr>
          <p:nvPr>
            <p:ph type="sldNum" sz="quarter" idx="10"/>
          </p:nvPr>
        </p:nvSpPr>
        <p:spPr/>
        <p:txBody>
          <a:bodyPr/>
          <a:lstStyle/>
          <a:p>
            <a:fld id="{77F12483-E947-6F4E-A75E-B2E677827779}" type="slidenum">
              <a:rPr lang="en-US" smtClean="0"/>
              <a:t>3</a:t>
            </a:fld>
            <a:endParaRPr lang="en-US"/>
          </a:p>
        </p:txBody>
      </p:sp>
    </p:spTree>
    <p:extLst>
      <p:ext uri="{BB962C8B-B14F-4D97-AF65-F5344CB8AC3E}">
        <p14:creationId xmlns:p14="http://schemas.microsoft.com/office/powerpoint/2010/main" val="137526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98420-770F-48D9-3BDB-D17B22ECE4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6729E5-59C7-4D59-DE93-5B0E87219D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7FFFBF-2FD7-0C64-924C-D33328CEE9F3}"/>
              </a:ext>
            </a:extLst>
          </p:cNvPr>
          <p:cNvSpPr>
            <a:spLocks noGrp="1"/>
          </p:cNvSpPr>
          <p:nvPr>
            <p:ph type="body" idx="1"/>
          </p:nvPr>
        </p:nvSpPr>
        <p:spPr/>
        <p:txBody>
          <a:bodyPr/>
          <a:lstStyle/>
          <a:p>
            <a:pPr algn="l"/>
            <a:r>
              <a:rPr lang="en-US" b="0" i="0" dirty="0">
                <a:solidFill>
                  <a:srgbClr val="000000"/>
                </a:solidFill>
                <a:effectLst/>
                <a:latin typeface="Open Sans" panose="020B0606030504020204" pitchFamily="34" charset="0"/>
              </a:rPr>
              <a:t>This is just like the problem of permuting 4 letters, only now we have more choices for each letter.</a:t>
            </a:r>
          </a:p>
          <a:p>
            <a:pPr algn="l"/>
            <a:r>
              <a:rPr lang="en-US" b="0" i="0" dirty="0">
                <a:solidFill>
                  <a:srgbClr val="000000"/>
                </a:solidFill>
                <a:effectLst/>
                <a:latin typeface="Open Sans" panose="020B0606030504020204" pitchFamily="34" charset="0"/>
              </a:rPr>
              <a:t> For the first letter, there are 6 choices. </a:t>
            </a:r>
          </a:p>
          <a:p>
            <a:pPr algn="l"/>
            <a:r>
              <a:rPr lang="en-US" b="0" i="0" dirty="0">
                <a:solidFill>
                  <a:srgbClr val="000000"/>
                </a:solidFill>
                <a:effectLst/>
                <a:latin typeface="Open Sans" panose="020B0606030504020204" pitchFamily="34" charset="0"/>
              </a:rPr>
              <a:t>For each of those, there are 5 choices for the second letter. </a:t>
            </a:r>
          </a:p>
          <a:p>
            <a:pPr algn="l"/>
            <a:r>
              <a:rPr lang="en-US" b="0" i="0" dirty="0">
                <a:solidFill>
                  <a:srgbClr val="000000"/>
                </a:solidFill>
                <a:effectLst/>
                <a:latin typeface="Open Sans" panose="020B0606030504020204" pitchFamily="34" charset="0"/>
              </a:rPr>
              <a:t>Then there are 4 choices for the third letter, </a:t>
            </a:r>
          </a:p>
          <a:p>
            <a:pPr algn="l"/>
            <a:r>
              <a:rPr lang="en-US" b="0" i="0" dirty="0">
                <a:solidFill>
                  <a:srgbClr val="000000"/>
                </a:solidFill>
                <a:effectLst/>
                <a:latin typeface="Open Sans" panose="020B0606030504020204" pitchFamily="34" charset="0"/>
              </a:rPr>
              <a:t>and 3 choices for the last letter. </a:t>
            </a:r>
          </a:p>
          <a:p>
            <a:pPr algn="l"/>
            <a:r>
              <a:rPr lang="en-US" b="0" i="0" dirty="0">
                <a:solidFill>
                  <a:srgbClr val="000000"/>
                </a:solidFill>
                <a:effectLst/>
                <a:latin typeface="Open Sans" panose="020B0606030504020204" pitchFamily="34" charset="0"/>
              </a:rPr>
              <a:t>The total number of words is .6⋅5⋅4⋅3=360. This is not 6! because we never multiplied by 2 and 1</a:t>
            </a:r>
          </a:p>
          <a:p>
            <a:pPr marL="228600" indent="-228600">
              <a:buAutoNum type="arabicPeriod"/>
            </a:pPr>
            <a:endParaRPr lang="en-US" dirty="0"/>
          </a:p>
        </p:txBody>
      </p:sp>
      <p:sp>
        <p:nvSpPr>
          <p:cNvPr id="4" name="Slide Number Placeholder 3">
            <a:extLst>
              <a:ext uri="{FF2B5EF4-FFF2-40B4-BE49-F238E27FC236}">
                <a16:creationId xmlns:a16="http://schemas.microsoft.com/office/drawing/2014/main" id="{9C1D8DBD-0769-64D1-8891-25C5228F8BB8}"/>
              </a:ext>
            </a:extLst>
          </p:cNvPr>
          <p:cNvSpPr>
            <a:spLocks noGrp="1"/>
          </p:cNvSpPr>
          <p:nvPr>
            <p:ph type="sldNum" sz="quarter" idx="10"/>
          </p:nvPr>
        </p:nvSpPr>
        <p:spPr/>
        <p:txBody>
          <a:bodyPr/>
          <a:lstStyle/>
          <a:p>
            <a:fld id="{77F12483-E947-6F4E-A75E-B2E677827779}" type="slidenum">
              <a:rPr lang="en-US" smtClean="0"/>
              <a:t>12</a:t>
            </a:fld>
            <a:endParaRPr lang="en-US"/>
          </a:p>
        </p:txBody>
      </p:sp>
    </p:spTree>
    <p:extLst>
      <p:ext uri="{BB962C8B-B14F-4D97-AF65-F5344CB8AC3E}">
        <p14:creationId xmlns:p14="http://schemas.microsoft.com/office/powerpoint/2010/main" val="2245428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98420-770F-48D9-3BDB-D17B22ECE4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6729E5-59C7-4D59-DE93-5B0E87219D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7FFFBF-2FD7-0C64-924C-D33328CEE9F3}"/>
              </a:ext>
            </a:extLst>
          </p:cNvPr>
          <p:cNvSpPr>
            <a:spLocks noGrp="1"/>
          </p:cNvSpPr>
          <p:nvPr>
            <p:ph type="body" idx="1"/>
          </p:nvPr>
        </p:nvSpPr>
        <p:spPr/>
        <p:txBody>
          <a:bodyPr/>
          <a:lstStyle/>
          <a:p>
            <a:pPr algn="l"/>
            <a:r>
              <a:rPr lang="en-US" b="0" i="0" dirty="0">
                <a:solidFill>
                  <a:srgbClr val="000000"/>
                </a:solidFill>
                <a:effectLst/>
                <a:latin typeface="Open Sans" panose="020B0606030504020204" pitchFamily="34" charset="0"/>
              </a:rPr>
              <a:t>This is just like the problem of permuting 4 letters, only now we have more choices for each letter.</a:t>
            </a:r>
          </a:p>
          <a:p>
            <a:pPr algn="l"/>
            <a:r>
              <a:rPr lang="en-US" b="0" i="0" dirty="0">
                <a:solidFill>
                  <a:srgbClr val="000000"/>
                </a:solidFill>
                <a:effectLst/>
                <a:latin typeface="Open Sans" panose="020B0606030504020204" pitchFamily="34" charset="0"/>
              </a:rPr>
              <a:t> For the first letter, there are 6 choices. </a:t>
            </a:r>
          </a:p>
          <a:p>
            <a:pPr algn="l"/>
            <a:r>
              <a:rPr lang="en-US" b="0" i="0" dirty="0">
                <a:solidFill>
                  <a:srgbClr val="000000"/>
                </a:solidFill>
                <a:effectLst/>
                <a:latin typeface="Open Sans" panose="020B0606030504020204" pitchFamily="34" charset="0"/>
              </a:rPr>
              <a:t>For each of those, there are 5 choices for the second letter. </a:t>
            </a:r>
          </a:p>
          <a:p>
            <a:pPr algn="l"/>
            <a:r>
              <a:rPr lang="en-US" b="0" i="0" dirty="0">
                <a:solidFill>
                  <a:srgbClr val="000000"/>
                </a:solidFill>
                <a:effectLst/>
                <a:latin typeface="Open Sans" panose="020B0606030504020204" pitchFamily="34" charset="0"/>
              </a:rPr>
              <a:t>Then there are 4 choices for the third letter, </a:t>
            </a:r>
          </a:p>
          <a:p>
            <a:pPr algn="l"/>
            <a:r>
              <a:rPr lang="en-US" b="0" i="0" dirty="0">
                <a:solidFill>
                  <a:srgbClr val="000000"/>
                </a:solidFill>
                <a:effectLst/>
                <a:latin typeface="Open Sans" panose="020B0606030504020204" pitchFamily="34" charset="0"/>
              </a:rPr>
              <a:t>and 3 choices for the last letter. </a:t>
            </a:r>
          </a:p>
          <a:p>
            <a:pPr algn="l"/>
            <a:r>
              <a:rPr lang="en-US" b="0" i="0" dirty="0">
                <a:solidFill>
                  <a:srgbClr val="000000"/>
                </a:solidFill>
                <a:effectLst/>
                <a:latin typeface="Open Sans" panose="020B0606030504020204" pitchFamily="34" charset="0"/>
              </a:rPr>
              <a:t>The total number of words is .6⋅5⋅4⋅3=360. This is not 6! because we never multiplied by 2 and 1</a:t>
            </a:r>
          </a:p>
          <a:p>
            <a:pPr marL="228600" indent="-228600">
              <a:buAutoNum type="arabicPeriod"/>
            </a:pPr>
            <a:endParaRPr lang="en-US" dirty="0"/>
          </a:p>
        </p:txBody>
      </p:sp>
      <p:sp>
        <p:nvSpPr>
          <p:cNvPr id="4" name="Slide Number Placeholder 3">
            <a:extLst>
              <a:ext uri="{FF2B5EF4-FFF2-40B4-BE49-F238E27FC236}">
                <a16:creationId xmlns:a16="http://schemas.microsoft.com/office/drawing/2014/main" id="{9C1D8DBD-0769-64D1-8891-25C5228F8BB8}"/>
              </a:ext>
            </a:extLst>
          </p:cNvPr>
          <p:cNvSpPr>
            <a:spLocks noGrp="1"/>
          </p:cNvSpPr>
          <p:nvPr>
            <p:ph type="sldNum" sz="quarter" idx="10"/>
          </p:nvPr>
        </p:nvSpPr>
        <p:spPr/>
        <p:txBody>
          <a:bodyPr/>
          <a:lstStyle/>
          <a:p>
            <a:fld id="{77F12483-E947-6F4E-A75E-B2E677827779}" type="slidenum">
              <a:rPr lang="en-US" smtClean="0"/>
              <a:t>13</a:t>
            </a:fld>
            <a:endParaRPr lang="en-US"/>
          </a:p>
        </p:txBody>
      </p:sp>
    </p:spTree>
    <p:extLst>
      <p:ext uri="{BB962C8B-B14F-4D97-AF65-F5344CB8AC3E}">
        <p14:creationId xmlns:p14="http://schemas.microsoft.com/office/powerpoint/2010/main" val="514023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98420-770F-48D9-3BDB-D17B22ECE4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6729E5-59C7-4D59-DE93-5B0E87219D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7FFFBF-2FD7-0C64-924C-D33328CEE9F3}"/>
              </a:ext>
            </a:extLst>
          </p:cNvPr>
          <p:cNvSpPr>
            <a:spLocks noGrp="1"/>
          </p:cNvSpPr>
          <p:nvPr>
            <p:ph type="body" idx="1"/>
          </p:nvPr>
        </p:nvSpPr>
        <p:spPr/>
        <p:txBody>
          <a:bodyPr/>
          <a:lstStyle/>
          <a:p>
            <a:pPr marL="228600" indent="-228600">
              <a:buAutoNum type="arabicPeriod"/>
            </a:pPr>
            <a:r>
              <a:rPr lang="en-US" dirty="0"/>
              <a:t>injection = one to one = maps distinct elements to distinct elements </a:t>
            </a:r>
          </a:p>
          <a:p>
            <a:pPr marL="228600" indent="-228600">
              <a:buAutoNum type="arabicPeriod"/>
            </a:pPr>
            <a:r>
              <a:rPr lang="en-US" b="0" i="0" dirty="0">
                <a:solidFill>
                  <a:srgbClr val="000000"/>
                </a:solidFill>
                <a:effectLst/>
                <a:latin typeface="Open Sans" panose="020B0606030504020204" pitchFamily="34" charset="0"/>
              </a:rPr>
              <a:t>We need to pick an element from the codomain to be the image of 1. </a:t>
            </a:r>
          </a:p>
          <a:p>
            <a:pPr marL="228600" indent="-228600">
              <a:buAutoNum type="arabicPeriod"/>
            </a:pPr>
            <a:r>
              <a:rPr lang="en-US" b="0" i="0" dirty="0">
                <a:solidFill>
                  <a:srgbClr val="000000"/>
                </a:solidFill>
                <a:effectLst/>
                <a:latin typeface="Open Sans" panose="020B0606030504020204" pitchFamily="34" charset="0"/>
              </a:rPr>
              <a:t>There are 8 choices. </a:t>
            </a:r>
          </a:p>
          <a:p>
            <a:pPr marL="228600" indent="-228600">
              <a:buAutoNum type="arabicPeriod"/>
            </a:pPr>
            <a:r>
              <a:rPr lang="en-US" b="0" i="0" dirty="0">
                <a:solidFill>
                  <a:srgbClr val="000000"/>
                </a:solidFill>
                <a:effectLst/>
                <a:latin typeface="Open Sans" panose="020B0606030504020204" pitchFamily="34" charset="0"/>
              </a:rPr>
              <a:t>Then we need to pick one of the remaining 7 elements to be the image of 2. </a:t>
            </a:r>
          </a:p>
          <a:p>
            <a:pPr marL="228600" indent="-228600">
              <a:buAutoNum type="arabicPeriod"/>
            </a:pPr>
            <a:r>
              <a:rPr lang="en-US" b="0" i="0" dirty="0">
                <a:solidFill>
                  <a:srgbClr val="000000"/>
                </a:solidFill>
                <a:effectLst/>
                <a:latin typeface="Open Sans" panose="020B0606030504020204" pitchFamily="34" charset="0"/>
              </a:rPr>
              <a:t>Finally, one of the remaining 6 elements must be the image of 3. </a:t>
            </a:r>
          </a:p>
          <a:p>
            <a:pPr marL="228600" indent="-228600">
              <a:buAutoNum type="arabicPeriod"/>
            </a:pPr>
            <a:r>
              <a:rPr lang="en-US" b="0" i="0" dirty="0">
                <a:solidFill>
                  <a:srgbClr val="000000"/>
                </a:solidFill>
                <a:effectLst/>
                <a:latin typeface="Open Sans" panose="020B0606030504020204" pitchFamily="34" charset="0"/>
              </a:rPr>
              <a:t>So the total number of functions is P(8,3)</a:t>
            </a:r>
            <a:endParaRPr lang="en-US" dirty="0"/>
          </a:p>
        </p:txBody>
      </p:sp>
      <p:sp>
        <p:nvSpPr>
          <p:cNvPr id="4" name="Slide Number Placeholder 3">
            <a:extLst>
              <a:ext uri="{FF2B5EF4-FFF2-40B4-BE49-F238E27FC236}">
                <a16:creationId xmlns:a16="http://schemas.microsoft.com/office/drawing/2014/main" id="{9C1D8DBD-0769-64D1-8891-25C5228F8BB8}"/>
              </a:ext>
            </a:extLst>
          </p:cNvPr>
          <p:cNvSpPr>
            <a:spLocks noGrp="1"/>
          </p:cNvSpPr>
          <p:nvPr>
            <p:ph type="sldNum" sz="quarter" idx="10"/>
          </p:nvPr>
        </p:nvSpPr>
        <p:spPr/>
        <p:txBody>
          <a:bodyPr/>
          <a:lstStyle/>
          <a:p>
            <a:fld id="{77F12483-E947-6F4E-A75E-B2E677827779}" type="slidenum">
              <a:rPr lang="en-US" smtClean="0"/>
              <a:t>14</a:t>
            </a:fld>
            <a:endParaRPr lang="en-US"/>
          </a:p>
        </p:txBody>
      </p:sp>
    </p:spTree>
    <p:extLst>
      <p:ext uri="{BB962C8B-B14F-4D97-AF65-F5344CB8AC3E}">
        <p14:creationId xmlns:p14="http://schemas.microsoft.com/office/powerpoint/2010/main" val="3702738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98420-770F-48D9-3BDB-D17B22ECE4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6729E5-59C7-4D59-DE93-5B0E87219D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7FFFBF-2FD7-0C64-924C-D33328CEE9F3}"/>
              </a:ext>
            </a:extLst>
          </p:cNvPr>
          <p:cNvSpPr>
            <a:spLocks noGrp="1"/>
          </p:cNvSpPr>
          <p:nvPr>
            <p:ph type="body" idx="1"/>
          </p:nvPr>
        </p:nvSpPr>
        <p:spPr/>
        <p:txBody>
          <a:bodyPr/>
          <a:lstStyle/>
          <a:p>
            <a:pPr marL="228600" indent="-228600">
              <a:buAutoNum type="arabicPeriod"/>
            </a:pPr>
            <a:endParaRPr lang="en-US" dirty="0"/>
          </a:p>
        </p:txBody>
      </p:sp>
      <p:sp>
        <p:nvSpPr>
          <p:cNvPr id="4" name="Slide Number Placeholder 3">
            <a:extLst>
              <a:ext uri="{FF2B5EF4-FFF2-40B4-BE49-F238E27FC236}">
                <a16:creationId xmlns:a16="http://schemas.microsoft.com/office/drawing/2014/main" id="{9C1D8DBD-0769-64D1-8891-25C5228F8BB8}"/>
              </a:ext>
            </a:extLst>
          </p:cNvPr>
          <p:cNvSpPr>
            <a:spLocks noGrp="1"/>
          </p:cNvSpPr>
          <p:nvPr>
            <p:ph type="sldNum" sz="quarter" idx="10"/>
          </p:nvPr>
        </p:nvSpPr>
        <p:spPr/>
        <p:txBody>
          <a:bodyPr/>
          <a:lstStyle/>
          <a:p>
            <a:fld id="{77F12483-E947-6F4E-A75E-B2E677827779}" type="slidenum">
              <a:rPr lang="en-US" smtClean="0"/>
              <a:t>15</a:t>
            </a:fld>
            <a:endParaRPr lang="en-US"/>
          </a:p>
        </p:txBody>
      </p:sp>
    </p:spTree>
    <p:extLst>
      <p:ext uri="{BB962C8B-B14F-4D97-AF65-F5344CB8AC3E}">
        <p14:creationId xmlns:p14="http://schemas.microsoft.com/office/powerpoint/2010/main" val="2458482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98420-770F-48D9-3BDB-D17B22ECE4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6729E5-59C7-4D59-DE93-5B0E87219D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7FFFBF-2FD7-0C64-924C-D33328CEE9F3}"/>
              </a:ext>
            </a:extLst>
          </p:cNvPr>
          <p:cNvSpPr>
            <a:spLocks noGrp="1"/>
          </p:cNvSpPr>
          <p:nvPr>
            <p:ph type="body" idx="1"/>
          </p:nvPr>
        </p:nvSpPr>
        <p:spPr/>
        <p:txBody>
          <a:bodyPr/>
          <a:lstStyle/>
          <a:p>
            <a:pPr marL="228600" indent="-228600">
              <a:buAutoNum type="arabicPeriod"/>
            </a:pPr>
            <a:endParaRPr lang="en-US" dirty="0"/>
          </a:p>
        </p:txBody>
      </p:sp>
      <p:sp>
        <p:nvSpPr>
          <p:cNvPr id="4" name="Slide Number Placeholder 3">
            <a:extLst>
              <a:ext uri="{FF2B5EF4-FFF2-40B4-BE49-F238E27FC236}">
                <a16:creationId xmlns:a16="http://schemas.microsoft.com/office/drawing/2014/main" id="{9C1D8DBD-0769-64D1-8891-25C5228F8BB8}"/>
              </a:ext>
            </a:extLst>
          </p:cNvPr>
          <p:cNvSpPr>
            <a:spLocks noGrp="1"/>
          </p:cNvSpPr>
          <p:nvPr>
            <p:ph type="sldNum" sz="quarter" idx="10"/>
          </p:nvPr>
        </p:nvSpPr>
        <p:spPr/>
        <p:txBody>
          <a:bodyPr/>
          <a:lstStyle/>
          <a:p>
            <a:fld id="{77F12483-E947-6F4E-A75E-B2E677827779}" type="slidenum">
              <a:rPr lang="en-US" smtClean="0"/>
              <a:t>16</a:t>
            </a:fld>
            <a:endParaRPr lang="en-US"/>
          </a:p>
        </p:txBody>
      </p:sp>
    </p:spTree>
    <p:extLst>
      <p:ext uri="{BB962C8B-B14F-4D97-AF65-F5344CB8AC3E}">
        <p14:creationId xmlns:p14="http://schemas.microsoft.com/office/powerpoint/2010/main" val="18224254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98420-770F-48D9-3BDB-D17B22ECE4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6729E5-59C7-4D59-DE93-5B0E87219D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7FFFBF-2FD7-0C64-924C-D33328CEE9F3}"/>
              </a:ext>
            </a:extLst>
          </p:cNvPr>
          <p:cNvSpPr>
            <a:spLocks noGrp="1"/>
          </p:cNvSpPr>
          <p:nvPr>
            <p:ph type="body" idx="1"/>
          </p:nvPr>
        </p:nvSpPr>
        <p:spPr/>
        <p:txBody>
          <a:bodyPr/>
          <a:lstStyle/>
          <a:p>
            <a:pPr marL="228600" indent="-228600">
              <a:buAutoNum type="arabicPeriod"/>
            </a:pPr>
            <a:r>
              <a:rPr lang="en-US" dirty="0"/>
              <a:t>We take permutation and then divide out the different orderings for k objects </a:t>
            </a:r>
          </a:p>
        </p:txBody>
      </p:sp>
      <p:sp>
        <p:nvSpPr>
          <p:cNvPr id="4" name="Slide Number Placeholder 3">
            <a:extLst>
              <a:ext uri="{FF2B5EF4-FFF2-40B4-BE49-F238E27FC236}">
                <a16:creationId xmlns:a16="http://schemas.microsoft.com/office/drawing/2014/main" id="{9C1D8DBD-0769-64D1-8891-25C5228F8BB8}"/>
              </a:ext>
            </a:extLst>
          </p:cNvPr>
          <p:cNvSpPr>
            <a:spLocks noGrp="1"/>
          </p:cNvSpPr>
          <p:nvPr>
            <p:ph type="sldNum" sz="quarter" idx="10"/>
          </p:nvPr>
        </p:nvSpPr>
        <p:spPr/>
        <p:txBody>
          <a:bodyPr/>
          <a:lstStyle/>
          <a:p>
            <a:fld id="{77F12483-E947-6F4E-A75E-B2E677827779}" type="slidenum">
              <a:rPr lang="en-US" smtClean="0"/>
              <a:t>17</a:t>
            </a:fld>
            <a:endParaRPr lang="en-US"/>
          </a:p>
        </p:txBody>
      </p:sp>
    </p:spTree>
    <p:extLst>
      <p:ext uri="{BB962C8B-B14F-4D97-AF65-F5344CB8AC3E}">
        <p14:creationId xmlns:p14="http://schemas.microsoft.com/office/powerpoint/2010/main" val="20260277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98420-770F-48D9-3BDB-D17B22ECE4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6729E5-59C7-4D59-DE93-5B0E87219D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7FFFBF-2FD7-0C64-924C-D33328CEE9F3}"/>
              </a:ext>
            </a:extLst>
          </p:cNvPr>
          <p:cNvSpPr>
            <a:spLocks noGrp="1"/>
          </p:cNvSpPr>
          <p:nvPr>
            <p:ph type="body" idx="1"/>
          </p:nvPr>
        </p:nvSpPr>
        <p:spPr/>
        <p:txBody>
          <a:bodyPr/>
          <a:lstStyle/>
          <a:p>
            <a:pPr marL="228600" indent="-228600">
              <a:buAutoNum type="arabicPeriod"/>
            </a:pPr>
            <a:r>
              <a:rPr lang="en-US" dirty="0"/>
              <a:t>10 C 3 = 120 </a:t>
            </a:r>
          </a:p>
        </p:txBody>
      </p:sp>
      <p:sp>
        <p:nvSpPr>
          <p:cNvPr id="4" name="Slide Number Placeholder 3">
            <a:extLst>
              <a:ext uri="{FF2B5EF4-FFF2-40B4-BE49-F238E27FC236}">
                <a16:creationId xmlns:a16="http://schemas.microsoft.com/office/drawing/2014/main" id="{9C1D8DBD-0769-64D1-8891-25C5228F8BB8}"/>
              </a:ext>
            </a:extLst>
          </p:cNvPr>
          <p:cNvSpPr>
            <a:spLocks noGrp="1"/>
          </p:cNvSpPr>
          <p:nvPr>
            <p:ph type="sldNum" sz="quarter" idx="10"/>
          </p:nvPr>
        </p:nvSpPr>
        <p:spPr/>
        <p:txBody>
          <a:bodyPr/>
          <a:lstStyle/>
          <a:p>
            <a:fld id="{77F12483-E947-6F4E-A75E-B2E677827779}" type="slidenum">
              <a:rPr lang="en-US" smtClean="0"/>
              <a:t>18</a:t>
            </a:fld>
            <a:endParaRPr lang="en-US"/>
          </a:p>
        </p:txBody>
      </p:sp>
    </p:spTree>
    <p:extLst>
      <p:ext uri="{BB962C8B-B14F-4D97-AF65-F5344CB8AC3E}">
        <p14:creationId xmlns:p14="http://schemas.microsoft.com/office/powerpoint/2010/main" val="465928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98420-770F-48D9-3BDB-D17B22ECE4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6729E5-59C7-4D59-DE93-5B0E87219D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7FFFBF-2FD7-0C64-924C-D33328CEE9F3}"/>
              </a:ext>
            </a:extLst>
          </p:cNvPr>
          <p:cNvSpPr>
            <a:spLocks noGrp="1"/>
          </p:cNvSpPr>
          <p:nvPr>
            <p:ph type="body" idx="1"/>
          </p:nvPr>
        </p:nvSpPr>
        <p:spPr/>
        <p:txBody>
          <a:bodyPr/>
          <a:lstStyle/>
          <a:p>
            <a:pPr marL="228600" indent="-228600">
              <a:buAutoNum type="arabicPeriod"/>
            </a:pPr>
            <a:endParaRPr lang="en-US" dirty="0"/>
          </a:p>
        </p:txBody>
      </p:sp>
      <p:sp>
        <p:nvSpPr>
          <p:cNvPr id="4" name="Slide Number Placeholder 3">
            <a:extLst>
              <a:ext uri="{FF2B5EF4-FFF2-40B4-BE49-F238E27FC236}">
                <a16:creationId xmlns:a16="http://schemas.microsoft.com/office/drawing/2014/main" id="{9C1D8DBD-0769-64D1-8891-25C5228F8BB8}"/>
              </a:ext>
            </a:extLst>
          </p:cNvPr>
          <p:cNvSpPr>
            <a:spLocks noGrp="1"/>
          </p:cNvSpPr>
          <p:nvPr>
            <p:ph type="sldNum" sz="quarter" idx="10"/>
          </p:nvPr>
        </p:nvSpPr>
        <p:spPr/>
        <p:txBody>
          <a:bodyPr/>
          <a:lstStyle/>
          <a:p>
            <a:fld id="{77F12483-E947-6F4E-A75E-B2E677827779}" type="slidenum">
              <a:rPr lang="en-US" smtClean="0"/>
              <a:t>4</a:t>
            </a:fld>
            <a:endParaRPr lang="en-US"/>
          </a:p>
        </p:txBody>
      </p:sp>
    </p:spTree>
    <p:extLst>
      <p:ext uri="{BB962C8B-B14F-4D97-AF65-F5344CB8AC3E}">
        <p14:creationId xmlns:p14="http://schemas.microsoft.com/office/powerpoint/2010/main" val="462697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98420-770F-48D9-3BDB-D17B22ECE4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6729E5-59C7-4D59-DE93-5B0E87219D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7FFFBF-2FD7-0C64-924C-D33328CEE9F3}"/>
              </a:ext>
            </a:extLst>
          </p:cNvPr>
          <p:cNvSpPr>
            <a:spLocks noGrp="1"/>
          </p:cNvSpPr>
          <p:nvPr>
            <p:ph type="body" idx="1"/>
          </p:nvPr>
        </p:nvSpPr>
        <p:spPr/>
        <p:txBody>
          <a:bodyPr/>
          <a:lstStyle/>
          <a:p>
            <a:pPr marL="228600" indent="-228600">
              <a:buAutoNum type="arabicPeriod"/>
            </a:pPr>
            <a:endParaRPr lang="en-US" dirty="0"/>
          </a:p>
        </p:txBody>
      </p:sp>
      <p:sp>
        <p:nvSpPr>
          <p:cNvPr id="4" name="Slide Number Placeholder 3">
            <a:extLst>
              <a:ext uri="{FF2B5EF4-FFF2-40B4-BE49-F238E27FC236}">
                <a16:creationId xmlns:a16="http://schemas.microsoft.com/office/drawing/2014/main" id="{9C1D8DBD-0769-64D1-8891-25C5228F8BB8}"/>
              </a:ext>
            </a:extLst>
          </p:cNvPr>
          <p:cNvSpPr>
            <a:spLocks noGrp="1"/>
          </p:cNvSpPr>
          <p:nvPr>
            <p:ph type="sldNum" sz="quarter" idx="10"/>
          </p:nvPr>
        </p:nvSpPr>
        <p:spPr/>
        <p:txBody>
          <a:bodyPr/>
          <a:lstStyle/>
          <a:p>
            <a:fld id="{77F12483-E947-6F4E-A75E-B2E677827779}" type="slidenum">
              <a:rPr lang="en-US" smtClean="0"/>
              <a:t>5</a:t>
            </a:fld>
            <a:endParaRPr lang="en-US"/>
          </a:p>
        </p:txBody>
      </p:sp>
    </p:spTree>
    <p:extLst>
      <p:ext uri="{BB962C8B-B14F-4D97-AF65-F5344CB8AC3E}">
        <p14:creationId xmlns:p14="http://schemas.microsoft.com/office/powerpoint/2010/main" val="2622705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98420-770F-48D9-3BDB-D17B22ECE4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6729E5-59C7-4D59-DE93-5B0E87219D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7FFFBF-2FD7-0C64-924C-D33328CEE9F3}"/>
              </a:ext>
            </a:extLst>
          </p:cNvPr>
          <p:cNvSpPr>
            <a:spLocks noGrp="1"/>
          </p:cNvSpPr>
          <p:nvPr>
            <p:ph type="body" idx="1"/>
          </p:nvPr>
        </p:nvSpPr>
        <p:spPr/>
        <p:txBody>
          <a:bodyPr/>
          <a:lstStyle/>
          <a:p>
            <a:pPr marL="228600" indent="-228600">
              <a:buAutoNum type="arabicPeriod"/>
            </a:pPr>
            <a:endParaRPr lang="en-US" dirty="0"/>
          </a:p>
        </p:txBody>
      </p:sp>
      <p:sp>
        <p:nvSpPr>
          <p:cNvPr id="4" name="Slide Number Placeholder 3">
            <a:extLst>
              <a:ext uri="{FF2B5EF4-FFF2-40B4-BE49-F238E27FC236}">
                <a16:creationId xmlns:a16="http://schemas.microsoft.com/office/drawing/2014/main" id="{9C1D8DBD-0769-64D1-8891-25C5228F8BB8}"/>
              </a:ext>
            </a:extLst>
          </p:cNvPr>
          <p:cNvSpPr>
            <a:spLocks noGrp="1"/>
          </p:cNvSpPr>
          <p:nvPr>
            <p:ph type="sldNum" sz="quarter" idx="10"/>
          </p:nvPr>
        </p:nvSpPr>
        <p:spPr/>
        <p:txBody>
          <a:bodyPr/>
          <a:lstStyle/>
          <a:p>
            <a:fld id="{77F12483-E947-6F4E-A75E-B2E677827779}" type="slidenum">
              <a:rPr lang="en-US" smtClean="0"/>
              <a:t>6</a:t>
            </a:fld>
            <a:endParaRPr lang="en-US"/>
          </a:p>
        </p:txBody>
      </p:sp>
    </p:spTree>
    <p:extLst>
      <p:ext uri="{BB962C8B-B14F-4D97-AF65-F5344CB8AC3E}">
        <p14:creationId xmlns:p14="http://schemas.microsoft.com/office/powerpoint/2010/main" val="3477178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98420-770F-48D9-3BDB-D17B22ECE4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6729E5-59C7-4D59-DE93-5B0E87219D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7FFFBF-2FD7-0C64-924C-D33328CEE9F3}"/>
              </a:ext>
            </a:extLst>
          </p:cNvPr>
          <p:cNvSpPr>
            <a:spLocks noGrp="1"/>
          </p:cNvSpPr>
          <p:nvPr>
            <p:ph type="body" idx="1"/>
          </p:nvPr>
        </p:nvSpPr>
        <p:spPr/>
        <p:txBody>
          <a:bodyPr/>
          <a:lstStyle/>
          <a:p>
            <a:pPr marL="228600" indent="-228600">
              <a:buAutoNum type="arabicPeriod"/>
            </a:pPr>
            <a:endParaRPr lang="en-US" dirty="0"/>
          </a:p>
        </p:txBody>
      </p:sp>
      <p:sp>
        <p:nvSpPr>
          <p:cNvPr id="4" name="Slide Number Placeholder 3">
            <a:extLst>
              <a:ext uri="{FF2B5EF4-FFF2-40B4-BE49-F238E27FC236}">
                <a16:creationId xmlns:a16="http://schemas.microsoft.com/office/drawing/2014/main" id="{9C1D8DBD-0769-64D1-8891-25C5228F8BB8}"/>
              </a:ext>
            </a:extLst>
          </p:cNvPr>
          <p:cNvSpPr>
            <a:spLocks noGrp="1"/>
          </p:cNvSpPr>
          <p:nvPr>
            <p:ph type="sldNum" sz="quarter" idx="10"/>
          </p:nvPr>
        </p:nvSpPr>
        <p:spPr/>
        <p:txBody>
          <a:bodyPr/>
          <a:lstStyle/>
          <a:p>
            <a:fld id="{77F12483-E947-6F4E-A75E-B2E677827779}" type="slidenum">
              <a:rPr lang="en-US" smtClean="0"/>
              <a:t>7</a:t>
            </a:fld>
            <a:endParaRPr lang="en-US"/>
          </a:p>
        </p:txBody>
      </p:sp>
    </p:spTree>
    <p:extLst>
      <p:ext uri="{BB962C8B-B14F-4D97-AF65-F5344CB8AC3E}">
        <p14:creationId xmlns:p14="http://schemas.microsoft.com/office/powerpoint/2010/main" val="3700627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98420-770F-48D9-3BDB-D17B22ECE4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6729E5-59C7-4D59-DE93-5B0E87219D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7FFFBF-2FD7-0C64-924C-D33328CEE9F3}"/>
              </a:ext>
            </a:extLst>
          </p:cNvPr>
          <p:cNvSpPr>
            <a:spLocks noGrp="1"/>
          </p:cNvSpPr>
          <p:nvPr>
            <p:ph type="body" idx="1"/>
          </p:nvPr>
        </p:nvSpPr>
        <p:spPr/>
        <p:txBody>
          <a:bodyPr/>
          <a:lstStyle/>
          <a:p>
            <a:pPr marL="228600" indent="-228600">
              <a:buAutoNum type="arabicPeriod"/>
            </a:pPr>
            <a:endParaRPr lang="en-US" dirty="0"/>
          </a:p>
        </p:txBody>
      </p:sp>
      <p:sp>
        <p:nvSpPr>
          <p:cNvPr id="4" name="Slide Number Placeholder 3">
            <a:extLst>
              <a:ext uri="{FF2B5EF4-FFF2-40B4-BE49-F238E27FC236}">
                <a16:creationId xmlns:a16="http://schemas.microsoft.com/office/drawing/2014/main" id="{9C1D8DBD-0769-64D1-8891-25C5228F8BB8}"/>
              </a:ext>
            </a:extLst>
          </p:cNvPr>
          <p:cNvSpPr>
            <a:spLocks noGrp="1"/>
          </p:cNvSpPr>
          <p:nvPr>
            <p:ph type="sldNum" sz="quarter" idx="10"/>
          </p:nvPr>
        </p:nvSpPr>
        <p:spPr/>
        <p:txBody>
          <a:bodyPr/>
          <a:lstStyle/>
          <a:p>
            <a:fld id="{77F12483-E947-6F4E-A75E-B2E677827779}" type="slidenum">
              <a:rPr lang="en-US" smtClean="0"/>
              <a:t>8</a:t>
            </a:fld>
            <a:endParaRPr lang="en-US"/>
          </a:p>
        </p:txBody>
      </p:sp>
    </p:spTree>
    <p:extLst>
      <p:ext uri="{BB962C8B-B14F-4D97-AF65-F5344CB8AC3E}">
        <p14:creationId xmlns:p14="http://schemas.microsoft.com/office/powerpoint/2010/main" val="1532935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98420-770F-48D9-3BDB-D17B22ECE4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6729E5-59C7-4D59-DE93-5B0E87219D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7FFFBF-2FD7-0C64-924C-D33328CEE9F3}"/>
              </a:ext>
            </a:extLst>
          </p:cNvPr>
          <p:cNvSpPr>
            <a:spLocks noGrp="1"/>
          </p:cNvSpPr>
          <p:nvPr>
            <p:ph type="body" idx="1"/>
          </p:nvPr>
        </p:nvSpPr>
        <p:spPr/>
        <p:txBody>
          <a:bodyPr/>
          <a:lstStyle/>
          <a:p>
            <a:pPr marL="228600" indent="-228600">
              <a:buAutoNum type="arabicPeriod"/>
            </a:pPr>
            <a:endParaRPr lang="en-US" dirty="0"/>
          </a:p>
        </p:txBody>
      </p:sp>
      <p:sp>
        <p:nvSpPr>
          <p:cNvPr id="4" name="Slide Number Placeholder 3">
            <a:extLst>
              <a:ext uri="{FF2B5EF4-FFF2-40B4-BE49-F238E27FC236}">
                <a16:creationId xmlns:a16="http://schemas.microsoft.com/office/drawing/2014/main" id="{9C1D8DBD-0769-64D1-8891-25C5228F8BB8}"/>
              </a:ext>
            </a:extLst>
          </p:cNvPr>
          <p:cNvSpPr>
            <a:spLocks noGrp="1"/>
          </p:cNvSpPr>
          <p:nvPr>
            <p:ph type="sldNum" sz="quarter" idx="10"/>
          </p:nvPr>
        </p:nvSpPr>
        <p:spPr/>
        <p:txBody>
          <a:bodyPr/>
          <a:lstStyle/>
          <a:p>
            <a:fld id="{77F12483-E947-6F4E-A75E-B2E677827779}" type="slidenum">
              <a:rPr lang="en-US" smtClean="0"/>
              <a:t>9</a:t>
            </a:fld>
            <a:endParaRPr lang="en-US"/>
          </a:p>
        </p:txBody>
      </p:sp>
    </p:spTree>
    <p:extLst>
      <p:ext uri="{BB962C8B-B14F-4D97-AF65-F5344CB8AC3E}">
        <p14:creationId xmlns:p14="http://schemas.microsoft.com/office/powerpoint/2010/main" val="3353483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98420-770F-48D9-3BDB-D17B22ECE4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6729E5-59C7-4D59-DE93-5B0E87219D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7FFFBF-2FD7-0C64-924C-D33328CEE9F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injection = one to one = maps distinct elements to distinct elements </a:t>
            </a:r>
          </a:p>
          <a:p>
            <a:pPr algn="l"/>
            <a:r>
              <a:rPr lang="en-US" b="0" i="0" dirty="0">
                <a:solidFill>
                  <a:srgbClr val="000000"/>
                </a:solidFill>
                <a:effectLst/>
                <a:latin typeface="Open Sans" panose="020B0606030504020204" pitchFamily="34" charset="0"/>
              </a:rPr>
              <a:t>surjection = onto = maps to all elements of codomain </a:t>
            </a:r>
          </a:p>
          <a:p>
            <a:pPr algn="l"/>
            <a:endParaRPr lang="en-US" b="0" i="0" dirty="0">
              <a:solidFill>
                <a:srgbClr val="000000"/>
              </a:solidFill>
              <a:effectLst/>
              <a:latin typeface="Open Sans" panose="020B0606030504020204" pitchFamily="34" charset="0"/>
            </a:endParaRPr>
          </a:p>
          <a:p>
            <a:pPr algn="l"/>
            <a:r>
              <a:rPr lang="en-US" b="0" i="0" dirty="0">
                <a:solidFill>
                  <a:srgbClr val="000000"/>
                </a:solidFill>
                <a:effectLst/>
                <a:latin typeface="Open Sans" panose="020B0606030504020204" pitchFamily="34" charset="0"/>
              </a:rPr>
              <a:t>What we are really doing is just rearranging the elements of the codomain, so we are creating a permutation of 8 elements. In fact, “permutation” is another term used to describe bijective functions from a finite set to itself.</a:t>
            </a:r>
          </a:p>
          <a:p>
            <a:pPr algn="l"/>
            <a:endParaRPr lang="en-US" b="0" i="0" dirty="0">
              <a:solidFill>
                <a:srgbClr val="000000"/>
              </a:solidFill>
              <a:effectLst/>
              <a:latin typeface="Open Sans" panose="020B0606030504020204" pitchFamily="34" charset="0"/>
            </a:endParaRPr>
          </a:p>
          <a:p>
            <a:pPr algn="l"/>
            <a:r>
              <a:rPr lang="en-US" b="0" i="0" dirty="0">
                <a:solidFill>
                  <a:srgbClr val="000000"/>
                </a:solidFill>
                <a:effectLst/>
                <a:latin typeface="Open Sans" panose="020B0606030504020204" pitchFamily="34" charset="0"/>
              </a:rPr>
              <a:t>If you believe this, then you see the answer must be 8!=8⋅7⋅⋯⋅1=40320. </a:t>
            </a:r>
          </a:p>
          <a:p>
            <a:pPr algn="l"/>
            <a:endParaRPr lang="en-US" b="0" i="0" dirty="0">
              <a:solidFill>
                <a:srgbClr val="000000"/>
              </a:solidFill>
              <a:effectLst/>
              <a:latin typeface="Open Sans" panose="020B0606030504020204" pitchFamily="34" charset="0"/>
            </a:endParaRPr>
          </a:p>
          <a:p>
            <a:pPr algn="l"/>
            <a:r>
              <a:rPr lang="en-US" b="0" i="0" dirty="0">
                <a:solidFill>
                  <a:srgbClr val="000000"/>
                </a:solidFill>
                <a:effectLst/>
                <a:latin typeface="Open Sans" panose="020B0606030504020204" pitchFamily="34" charset="0"/>
              </a:rPr>
              <a:t>You can see this directly as well: for each element of the domain, we must pick a distinct element of the codomain to map to. There are 8 choices for where to send 1, then 7 choices for where to send 2, and so on. We multiply using the multiplicative principle.</a:t>
            </a:r>
          </a:p>
          <a:p>
            <a:pPr marL="228600" indent="-228600">
              <a:buAutoNum type="arabicPeriod"/>
            </a:pPr>
            <a:endParaRPr lang="en-US" dirty="0"/>
          </a:p>
        </p:txBody>
      </p:sp>
      <p:sp>
        <p:nvSpPr>
          <p:cNvPr id="4" name="Slide Number Placeholder 3">
            <a:extLst>
              <a:ext uri="{FF2B5EF4-FFF2-40B4-BE49-F238E27FC236}">
                <a16:creationId xmlns:a16="http://schemas.microsoft.com/office/drawing/2014/main" id="{9C1D8DBD-0769-64D1-8891-25C5228F8BB8}"/>
              </a:ext>
            </a:extLst>
          </p:cNvPr>
          <p:cNvSpPr>
            <a:spLocks noGrp="1"/>
          </p:cNvSpPr>
          <p:nvPr>
            <p:ph type="sldNum" sz="quarter" idx="10"/>
          </p:nvPr>
        </p:nvSpPr>
        <p:spPr/>
        <p:txBody>
          <a:bodyPr/>
          <a:lstStyle/>
          <a:p>
            <a:fld id="{77F12483-E947-6F4E-A75E-B2E677827779}" type="slidenum">
              <a:rPr lang="en-US" smtClean="0"/>
              <a:t>10</a:t>
            </a:fld>
            <a:endParaRPr lang="en-US"/>
          </a:p>
        </p:txBody>
      </p:sp>
    </p:spTree>
    <p:extLst>
      <p:ext uri="{BB962C8B-B14F-4D97-AF65-F5344CB8AC3E}">
        <p14:creationId xmlns:p14="http://schemas.microsoft.com/office/powerpoint/2010/main" val="3164902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98420-770F-48D9-3BDB-D17B22ECE4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6729E5-59C7-4D59-DE93-5B0E87219D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7FFFBF-2FD7-0C64-924C-D33328CEE9F3}"/>
              </a:ext>
            </a:extLst>
          </p:cNvPr>
          <p:cNvSpPr>
            <a:spLocks noGrp="1"/>
          </p:cNvSpPr>
          <p:nvPr>
            <p:ph type="body" idx="1"/>
          </p:nvPr>
        </p:nvSpPr>
        <p:spPr/>
        <p:txBody>
          <a:bodyPr/>
          <a:lstStyle/>
          <a:p>
            <a:pPr algn="l"/>
            <a:r>
              <a:rPr lang="en-US" b="0" i="0" dirty="0">
                <a:solidFill>
                  <a:srgbClr val="000000"/>
                </a:solidFill>
                <a:effectLst/>
                <a:latin typeface="Open Sans" panose="020B0606030504020204" pitchFamily="34" charset="0"/>
              </a:rPr>
              <a:t>What we are really doing is just rearranging the elements of the codomain, so we are creating a permutation of 8 elements. In fact, “permutation” is another term used to describe bijective functions from a finite set to itself.</a:t>
            </a:r>
          </a:p>
          <a:p>
            <a:pPr algn="l"/>
            <a:endParaRPr lang="en-US" b="0" i="0" dirty="0">
              <a:solidFill>
                <a:srgbClr val="000000"/>
              </a:solidFill>
              <a:effectLst/>
              <a:latin typeface="Open Sans" panose="020B0606030504020204" pitchFamily="34" charset="0"/>
            </a:endParaRPr>
          </a:p>
          <a:p>
            <a:pPr algn="l"/>
            <a:r>
              <a:rPr lang="en-US" b="0" i="0" dirty="0">
                <a:solidFill>
                  <a:srgbClr val="000000"/>
                </a:solidFill>
                <a:effectLst/>
                <a:latin typeface="Open Sans" panose="020B0606030504020204" pitchFamily="34" charset="0"/>
              </a:rPr>
              <a:t>If you believe this, then you see the answer must be 8!=8⋅7⋅⋯⋅1=40320. </a:t>
            </a:r>
          </a:p>
          <a:p>
            <a:pPr algn="l"/>
            <a:endParaRPr lang="en-US" b="0" i="0" dirty="0">
              <a:solidFill>
                <a:srgbClr val="000000"/>
              </a:solidFill>
              <a:effectLst/>
              <a:latin typeface="Open Sans" panose="020B0606030504020204" pitchFamily="34" charset="0"/>
            </a:endParaRPr>
          </a:p>
          <a:p>
            <a:pPr algn="l"/>
            <a:r>
              <a:rPr lang="en-US" b="0" i="0" dirty="0">
                <a:solidFill>
                  <a:srgbClr val="000000"/>
                </a:solidFill>
                <a:effectLst/>
                <a:latin typeface="Open Sans" panose="020B0606030504020204" pitchFamily="34" charset="0"/>
              </a:rPr>
              <a:t>You can see this directly as well: for each element of the domain, we must pick a distinct element of the codomain to map to. There are 8 choices for where to send 1, then 7 choices for where to send 2, and so on. We multiply using the multiplicative principle.</a:t>
            </a:r>
          </a:p>
          <a:p>
            <a:pPr marL="228600" indent="-228600">
              <a:buAutoNum type="arabicPeriod"/>
            </a:pPr>
            <a:endParaRPr lang="en-US" dirty="0"/>
          </a:p>
        </p:txBody>
      </p:sp>
      <p:sp>
        <p:nvSpPr>
          <p:cNvPr id="4" name="Slide Number Placeholder 3">
            <a:extLst>
              <a:ext uri="{FF2B5EF4-FFF2-40B4-BE49-F238E27FC236}">
                <a16:creationId xmlns:a16="http://schemas.microsoft.com/office/drawing/2014/main" id="{9C1D8DBD-0769-64D1-8891-25C5228F8BB8}"/>
              </a:ext>
            </a:extLst>
          </p:cNvPr>
          <p:cNvSpPr>
            <a:spLocks noGrp="1"/>
          </p:cNvSpPr>
          <p:nvPr>
            <p:ph type="sldNum" sz="quarter" idx="10"/>
          </p:nvPr>
        </p:nvSpPr>
        <p:spPr/>
        <p:txBody>
          <a:bodyPr/>
          <a:lstStyle/>
          <a:p>
            <a:fld id="{77F12483-E947-6F4E-A75E-B2E677827779}" type="slidenum">
              <a:rPr lang="en-US" smtClean="0"/>
              <a:t>11</a:t>
            </a:fld>
            <a:endParaRPr lang="en-US"/>
          </a:p>
        </p:txBody>
      </p:sp>
    </p:spTree>
    <p:extLst>
      <p:ext uri="{BB962C8B-B14F-4D97-AF65-F5344CB8AC3E}">
        <p14:creationId xmlns:p14="http://schemas.microsoft.com/office/powerpoint/2010/main" val="817818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2/28/24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85078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2/28/24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66850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2/28/24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5822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2/28/24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7686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2/28/24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19148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2/28/24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6835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2/28/24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09116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2/28/24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86828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2/28/24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06068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2/28/24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44644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2/28/24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27679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2/28/24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6207148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66711-FD41-BF2C-3200-E86657F1099A}"/>
              </a:ext>
            </a:extLst>
          </p:cNvPr>
          <p:cNvSpPr>
            <a:spLocks noGrp="1"/>
          </p:cNvSpPr>
          <p:nvPr>
            <p:ph type="ctrTitle"/>
          </p:nvPr>
        </p:nvSpPr>
        <p:spPr>
          <a:xfrm>
            <a:off x="1069847" y="1298448"/>
            <a:ext cx="7516213" cy="3255264"/>
          </a:xfrm>
        </p:spPr>
        <p:txBody>
          <a:bodyPr>
            <a:normAutofit/>
          </a:bodyPr>
          <a:lstStyle/>
          <a:p>
            <a:r>
              <a:rPr lang="en-US" dirty="0"/>
              <a:t>Discrete Structures– Counting Pt. 2</a:t>
            </a:r>
          </a:p>
        </p:txBody>
      </p:sp>
      <p:sp>
        <p:nvSpPr>
          <p:cNvPr id="3" name="Subtitle 2">
            <a:extLst>
              <a:ext uri="{FF2B5EF4-FFF2-40B4-BE49-F238E27FC236}">
                <a16:creationId xmlns:a16="http://schemas.microsoft.com/office/drawing/2014/main" id="{D0BE8CA1-49DD-7D0B-3796-B4A0CE9405C0}"/>
              </a:ext>
            </a:extLst>
          </p:cNvPr>
          <p:cNvSpPr>
            <a:spLocks noGrp="1"/>
          </p:cNvSpPr>
          <p:nvPr>
            <p:ph type="subTitle" idx="1"/>
          </p:nvPr>
        </p:nvSpPr>
        <p:spPr/>
        <p:txBody>
          <a:bodyPr/>
          <a:lstStyle/>
          <a:p>
            <a:r>
              <a:rPr lang="en-US" dirty="0"/>
              <a:t>Dr. Ab Mosca (they/them) </a:t>
            </a:r>
          </a:p>
        </p:txBody>
      </p:sp>
    </p:spTree>
    <p:extLst>
      <p:ext uri="{BB962C8B-B14F-4D97-AF65-F5344CB8AC3E}">
        <p14:creationId xmlns:p14="http://schemas.microsoft.com/office/powerpoint/2010/main" val="2905323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2BDC3-A2C5-E06B-A6A0-5C6F1DB2F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CC2D04-2621-6F97-66B9-D05FF06D53C3}"/>
              </a:ext>
            </a:extLst>
          </p:cNvPr>
          <p:cNvSpPr>
            <a:spLocks noGrp="1"/>
          </p:cNvSpPr>
          <p:nvPr>
            <p:ph type="title"/>
          </p:nvPr>
        </p:nvSpPr>
        <p:spPr/>
        <p:txBody>
          <a:bodyPr/>
          <a:lstStyle/>
          <a:p>
            <a:r>
              <a:rPr lang="en-US" dirty="0"/>
              <a:t>Permutations</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CD07974E-1D3A-1FFC-034F-263C6F96CB6E}"/>
                  </a:ext>
                </a:extLst>
              </p:cNvPr>
              <p:cNvSpPr>
                <a:spLocks noGrp="1"/>
              </p:cNvSpPr>
              <p:nvPr>
                <p:ph idx="1"/>
              </p:nvPr>
            </p:nvSpPr>
            <p:spPr>
              <a:xfrm>
                <a:off x="3456123" y="247973"/>
                <a:ext cx="8482958" cy="6610027"/>
              </a:xfrm>
            </p:spPr>
            <p:txBody>
              <a:bodyPr anchor="t">
                <a:normAutofit/>
              </a:bodyPr>
              <a:lstStyle/>
              <a:p>
                <a:pPr marL="0" indent="0">
                  <a:buNone/>
                </a:pPr>
                <a:r>
                  <a:rPr lang="en-US" sz="2400" dirty="0">
                    <a:solidFill>
                      <a:schemeClr val="tx1"/>
                    </a:solidFill>
                    <a:latin typeface="Open Sans" panose="020B0606030504020204" pitchFamily="34" charset="0"/>
                  </a:rPr>
                  <a:t>A </a:t>
                </a:r>
                <a:r>
                  <a:rPr lang="en-US" sz="2400" b="1" i="1" dirty="0">
                    <a:solidFill>
                      <a:schemeClr val="tx1"/>
                    </a:solidFill>
                    <a:latin typeface="Open Sans" panose="020B0606030504020204" pitchFamily="34" charset="0"/>
                  </a:rPr>
                  <a:t>permutation</a:t>
                </a:r>
                <a:r>
                  <a:rPr lang="en-US" sz="2400" dirty="0">
                    <a:solidFill>
                      <a:schemeClr val="tx1"/>
                    </a:solidFill>
                    <a:latin typeface="Open Sans" panose="020B0606030504020204" pitchFamily="34" charset="0"/>
                  </a:rPr>
                  <a:t> is a (possible) rearrangement of objects.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There are </a:t>
                </a:r>
                <a14:m>
                  <m:oMath xmlns:m="http://schemas.openxmlformats.org/officeDocument/2006/math">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−1</m:t>
                        </m:r>
                      </m:e>
                    </m:d>
                    <m:r>
                      <a:rPr lang="en-US" sz="2400" b="0" i="1" smtClean="0">
                        <a:solidFill>
                          <a:schemeClr val="tx1"/>
                        </a:solidFill>
                        <a:latin typeface="Cambria Math" panose="02040503050406030204" pitchFamily="18" charset="0"/>
                      </a:rPr>
                      <m:t>∗</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−2</m:t>
                        </m:r>
                      </m:e>
                    </m:d>
                    <m:r>
                      <a:rPr lang="en-US" sz="2400" b="0" i="1" smtClean="0">
                        <a:solidFill>
                          <a:schemeClr val="tx1"/>
                        </a:solidFill>
                        <a:latin typeface="Cambria Math" panose="02040503050406030204" pitchFamily="18" charset="0"/>
                      </a:rPr>
                      <m:t>∗…∗2∗1</m:t>
                    </m:r>
                  </m:oMath>
                </a14:m>
                <a:r>
                  <a:rPr lang="en-US" sz="2400" dirty="0">
                    <a:solidFill>
                      <a:schemeClr val="tx1"/>
                    </a:solidFill>
                    <a:latin typeface="Open Sans" panose="020B0606030504020204" pitchFamily="34" charset="0"/>
                  </a:rPr>
                  <a:t> permutations of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distinct elements. </a:t>
                </a:r>
              </a:p>
              <a:p>
                <a:pPr marL="0" indent="0">
                  <a:buNone/>
                </a:pPr>
                <a:endParaRPr lang="en-US" sz="2400" dirty="0">
                  <a:solidFill>
                    <a:schemeClr val="tx1"/>
                  </a:solidFill>
                  <a:latin typeface="Open Sans" panose="020B0606030504020204" pitchFamily="34" charset="0"/>
                </a:endParaRPr>
              </a:p>
            </p:txBody>
          </p:sp>
        </mc:Choice>
        <mc:Fallback>
          <p:sp>
            <p:nvSpPr>
              <p:cNvPr id="6" name="Content Placeholder 2">
                <a:extLst>
                  <a:ext uri="{FF2B5EF4-FFF2-40B4-BE49-F238E27FC236}">
                    <a16:creationId xmlns:a16="http://schemas.microsoft.com/office/drawing/2014/main" id="{CD07974E-1D3A-1FFC-034F-263C6F96CB6E}"/>
                  </a:ext>
                </a:extLst>
              </p:cNvPr>
              <p:cNvSpPr>
                <a:spLocks noGrp="1" noRot="1" noChangeAspect="1" noMove="1" noResize="1" noEditPoints="1" noAdjustHandles="1" noChangeArrowheads="1" noChangeShapeType="1" noTextEdit="1"/>
              </p:cNvSpPr>
              <p:nvPr>
                <p:ph idx="1"/>
              </p:nvPr>
            </p:nvSpPr>
            <p:spPr>
              <a:xfrm>
                <a:off x="3456123" y="247973"/>
                <a:ext cx="8482958" cy="6610027"/>
              </a:xfrm>
              <a:blipFill>
                <a:blip r:embed="rId3"/>
                <a:stretch>
                  <a:fillRect l="-1196" t="-1344" r="-104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ounded Rectangle 2">
                <a:extLst>
                  <a:ext uri="{FF2B5EF4-FFF2-40B4-BE49-F238E27FC236}">
                    <a16:creationId xmlns:a16="http://schemas.microsoft.com/office/drawing/2014/main" id="{C4A07BDA-6552-3DF6-FE0E-294C8D175C70}"/>
                  </a:ext>
                </a:extLst>
              </p:cNvPr>
              <p:cNvSpPr/>
              <p:nvPr/>
            </p:nvSpPr>
            <p:spPr>
              <a:xfrm>
                <a:off x="3456124" y="2648608"/>
                <a:ext cx="8021174" cy="1986454"/>
              </a:xfrm>
              <a:prstGeom prst="roundRect">
                <a:avLst/>
              </a:prstGeom>
            </p:spPr>
            <p:style>
              <a:lnRef idx="0">
                <a:schemeClr val="accent5"/>
              </a:lnRef>
              <a:fillRef idx="3">
                <a:schemeClr val="accent5"/>
              </a:fillRef>
              <a:effectRef idx="3">
                <a:schemeClr val="accent5"/>
              </a:effectRef>
              <a:fontRef idx="minor">
                <a:schemeClr val="lt1"/>
              </a:fontRef>
            </p:style>
            <p:txBody>
              <a:bodyPr rtlCol="0" anchor="t"/>
              <a:lstStyle/>
              <a:p>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How many functions </a:t>
                </a:r>
                <a14:m>
                  <m:oMath xmlns:m="http://schemas.openxmlformats.org/officeDocument/2006/math">
                    <m:r>
                      <a:rPr lang="en-US" sz="2400"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𝑓</m:t>
                    </m:r>
                    <m:r>
                      <a:rPr lang="en-US" sz="2400"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m:t>
                    </m:r>
                    <m:d>
                      <m:dPr>
                        <m:begChr m:val="{"/>
                        <m:endChr m:val="}"/>
                        <m:ctrlPr>
                          <a:rPr lang="en-US" sz="2400"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ctrlPr>
                      </m:dPr>
                      <m:e>
                        <m:r>
                          <a:rPr lang="en-US" sz="2400"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1, 2, …, 8</m:t>
                        </m:r>
                      </m:e>
                    </m:d>
                    <m:r>
                      <a:rPr lang="en-US" sz="2400"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→{1, 2, …, 8}</m:t>
                    </m:r>
                  </m:oMath>
                </a14:m>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are bijective? </a:t>
                </a:r>
              </a:p>
              <a:p>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Hint: How can permutations help you answer this?</a:t>
                </a:r>
              </a:p>
            </p:txBody>
          </p:sp>
        </mc:Choice>
        <mc:Fallback>
          <p:sp>
            <p:nvSpPr>
              <p:cNvPr id="3" name="Rounded Rectangle 2">
                <a:extLst>
                  <a:ext uri="{FF2B5EF4-FFF2-40B4-BE49-F238E27FC236}">
                    <a16:creationId xmlns:a16="http://schemas.microsoft.com/office/drawing/2014/main" id="{C4A07BDA-6552-3DF6-FE0E-294C8D175C70}"/>
                  </a:ext>
                </a:extLst>
              </p:cNvPr>
              <p:cNvSpPr>
                <a:spLocks noRot="1" noChangeAspect="1" noMove="1" noResize="1" noEditPoints="1" noAdjustHandles="1" noChangeArrowheads="1" noChangeShapeType="1" noTextEdit="1"/>
              </p:cNvSpPr>
              <p:nvPr/>
            </p:nvSpPr>
            <p:spPr>
              <a:xfrm>
                <a:off x="3456124" y="2648608"/>
                <a:ext cx="8021174" cy="1986454"/>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96678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2BDC3-A2C5-E06B-A6A0-5C6F1DB2F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CC2D04-2621-6F97-66B9-D05FF06D53C3}"/>
              </a:ext>
            </a:extLst>
          </p:cNvPr>
          <p:cNvSpPr>
            <a:spLocks noGrp="1"/>
          </p:cNvSpPr>
          <p:nvPr>
            <p:ph type="title"/>
          </p:nvPr>
        </p:nvSpPr>
        <p:spPr/>
        <p:txBody>
          <a:bodyPr/>
          <a:lstStyle/>
          <a:p>
            <a:r>
              <a:rPr lang="en-US" dirty="0"/>
              <a:t>Permutations</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CD07974E-1D3A-1FFC-034F-263C6F96CB6E}"/>
                  </a:ext>
                </a:extLst>
              </p:cNvPr>
              <p:cNvSpPr>
                <a:spLocks noGrp="1"/>
              </p:cNvSpPr>
              <p:nvPr>
                <p:ph idx="1"/>
              </p:nvPr>
            </p:nvSpPr>
            <p:spPr>
              <a:xfrm>
                <a:off x="3456123" y="247973"/>
                <a:ext cx="8482958" cy="6610027"/>
              </a:xfrm>
            </p:spPr>
            <p:txBody>
              <a:bodyPr anchor="t">
                <a:normAutofit/>
              </a:bodyPr>
              <a:lstStyle/>
              <a:p>
                <a:pPr marL="0" indent="0">
                  <a:buNone/>
                </a:pPr>
                <a:r>
                  <a:rPr lang="en-US" sz="2400" dirty="0">
                    <a:solidFill>
                      <a:schemeClr val="tx1"/>
                    </a:solidFill>
                    <a:latin typeface="Open Sans" panose="020B0606030504020204" pitchFamily="34" charset="0"/>
                  </a:rPr>
                  <a:t>A </a:t>
                </a:r>
                <a:r>
                  <a:rPr lang="en-US" sz="2400" b="1" i="1" dirty="0">
                    <a:solidFill>
                      <a:schemeClr val="tx1"/>
                    </a:solidFill>
                    <a:latin typeface="Open Sans" panose="020B0606030504020204" pitchFamily="34" charset="0"/>
                  </a:rPr>
                  <a:t>permutation</a:t>
                </a:r>
                <a:r>
                  <a:rPr lang="en-US" sz="2400" dirty="0">
                    <a:solidFill>
                      <a:schemeClr val="tx1"/>
                    </a:solidFill>
                    <a:latin typeface="Open Sans" panose="020B0606030504020204" pitchFamily="34" charset="0"/>
                  </a:rPr>
                  <a:t> is a (possible) rearrangement of objects.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There are </a:t>
                </a:r>
                <a14:m>
                  <m:oMath xmlns:m="http://schemas.openxmlformats.org/officeDocument/2006/math">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−1</m:t>
                        </m:r>
                      </m:e>
                    </m:d>
                    <m:r>
                      <a:rPr lang="en-US" sz="2400" b="0" i="1" smtClean="0">
                        <a:solidFill>
                          <a:schemeClr val="tx1"/>
                        </a:solidFill>
                        <a:latin typeface="Cambria Math" panose="02040503050406030204" pitchFamily="18" charset="0"/>
                      </a:rPr>
                      <m:t>∗</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−2</m:t>
                        </m:r>
                      </m:e>
                    </m:d>
                    <m:r>
                      <a:rPr lang="en-US" sz="2400" b="0" i="1" smtClean="0">
                        <a:solidFill>
                          <a:schemeClr val="tx1"/>
                        </a:solidFill>
                        <a:latin typeface="Cambria Math" panose="02040503050406030204" pitchFamily="18" charset="0"/>
                      </a:rPr>
                      <m:t>∗…∗2∗1</m:t>
                    </m:r>
                  </m:oMath>
                </a14:m>
                <a:r>
                  <a:rPr lang="en-US" sz="2400" dirty="0">
                    <a:solidFill>
                      <a:schemeClr val="tx1"/>
                    </a:solidFill>
                    <a:latin typeface="Open Sans" panose="020B0606030504020204" pitchFamily="34" charset="0"/>
                  </a:rPr>
                  <a:t> permutations of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distinct elements.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Sometimes, we do not want to permute all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objects that we’re given, and instead want to permute only a subset.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We write this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m:t>
                    </m:r>
                  </m:oMath>
                </a14:m>
                <a:r>
                  <a:rPr lang="en-US" sz="2400" dirty="0">
                    <a:solidFill>
                      <a:schemeClr val="tx1"/>
                    </a:solidFill>
                    <a:latin typeface="Open Sans" panose="020B0606030504020204" pitchFamily="34" charset="0"/>
                  </a:rPr>
                  <a:t>, an call it a </a:t>
                </a:r>
                <a:r>
                  <a:rPr lang="en-US" sz="2400" b="1" i="1" dirty="0">
                    <a:solidFill>
                      <a:schemeClr val="tx1"/>
                    </a:solidFill>
                    <a:latin typeface="Open Sans" panose="020B0606030504020204" pitchFamily="34" charset="0"/>
                  </a:rPr>
                  <a:t>k-permutation of n elements</a:t>
                </a:r>
              </a:p>
              <a:p>
                <a:pPr marL="0" indent="0">
                  <a:buNone/>
                </a:pPr>
                <a:endParaRPr lang="en-US" sz="2400" dirty="0">
                  <a:solidFill>
                    <a:schemeClr val="tx1"/>
                  </a:solidFill>
                  <a:latin typeface="Open Sans" panose="020B0606030504020204" pitchFamily="34" charset="0"/>
                </a:endParaRPr>
              </a:p>
            </p:txBody>
          </p:sp>
        </mc:Choice>
        <mc:Fallback>
          <p:sp>
            <p:nvSpPr>
              <p:cNvPr id="6" name="Content Placeholder 2">
                <a:extLst>
                  <a:ext uri="{FF2B5EF4-FFF2-40B4-BE49-F238E27FC236}">
                    <a16:creationId xmlns:a16="http://schemas.microsoft.com/office/drawing/2014/main" id="{CD07974E-1D3A-1FFC-034F-263C6F96CB6E}"/>
                  </a:ext>
                </a:extLst>
              </p:cNvPr>
              <p:cNvSpPr>
                <a:spLocks noGrp="1" noRot="1" noChangeAspect="1" noMove="1" noResize="1" noEditPoints="1" noAdjustHandles="1" noChangeArrowheads="1" noChangeShapeType="1" noTextEdit="1"/>
              </p:cNvSpPr>
              <p:nvPr>
                <p:ph idx="1"/>
              </p:nvPr>
            </p:nvSpPr>
            <p:spPr>
              <a:xfrm>
                <a:off x="3456123" y="247973"/>
                <a:ext cx="8482958" cy="6610027"/>
              </a:xfrm>
              <a:blipFill>
                <a:blip r:embed="rId3"/>
                <a:stretch>
                  <a:fillRect l="-1196" t="-1344" r="-1046"/>
                </a:stretch>
              </a:blipFill>
            </p:spPr>
            <p:txBody>
              <a:bodyPr/>
              <a:lstStyle/>
              <a:p>
                <a:r>
                  <a:rPr lang="en-US">
                    <a:noFill/>
                  </a:rPr>
                  <a:t> </a:t>
                </a:r>
              </a:p>
            </p:txBody>
          </p:sp>
        </mc:Fallback>
      </mc:AlternateContent>
    </p:spTree>
    <p:extLst>
      <p:ext uri="{BB962C8B-B14F-4D97-AF65-F5344CB8AC3E}">
        <p14:creationId xmlns:p14="http://schemas.microsoft.com/office/powerpoint/2010/main" val="912798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2BDC3-A2C5-E06B-A6A0-5C6F1DB2F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CC2D04-2621-6F97-66B9-D05FF06D53C3}"/>
              </a:ext>
            </a:extLst>
          </p:cNvPr>
          <p:cNvSpPr>
            <a:spLocks noGrp="1"/>
          </p:cNvSpPr>
          <p:nvPr>
            <p:ph type="title"/>
          </p:nvPr>
        </p:nvSpPr>
        <p:spPr/>
        <p:txBody>
          <a:bodyPr/>
          <a:lstStyle/>
          <a:p>
            <a:r>
              <a:rPr lang="en-US" dirty="0"/>
              <a:t>Permutations</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CD07974E-1D3A-1FFC-034F-263C6F96CB6E}"/>
                  </a:ext>
                </a:extLst>
              </p:cNvPr>
              <p:cNvSpPr>
                <a:spLocks noGrp="1"/>
              </p:cNvSpPr>
              <p:nvPr>
                <p:ph idx="1"/>
              </p:nvPr>
            </p:nvSpPr>
            <p:spPr>
              <a:xfrm>
                <a:off x="3456123" y="247973"/>
                <a:ext cx="8482958" cy="6610027"/>
              </a:xfrm>
            </p:spPr>
            <p:txBody>
              <a:bodyPr anchor="t">
                <a:normAutofit/>
              </a:bodyPr>
              <a:lstStyle/>
              <a:p>
                <a:pPr marL="0" indent="0">
                  <a:buNone/>
                </a:pPr>
                <a:r>
                  <a:rPr lang="en-US" sz="2400" dirty="0">
                    <a:solidFill>
                      <a:schemeClr val="tx1"/>
                    </a:solidFill>
                    <a:latin typeface="Open Sans" panose="020B0606030504020204" pitchFamily="34" charset="0"/>
                  </a:rPr>
                  <a:t>A </a:t>
                </a:r>
                <a:r>
                  <a:rPr lang="en-US" sz="2400" b="1" i="1" dirty="0">
                    <a:solidFill>
                      <a:schemeClr val="tx1"/>
                    </a:solidFill>
                    <a:latin typeface="Open Sans" panose="020B0606030504020204" pitchFamily="34" charset="0"/>
                  </a:rPr>
                  <a:t>permutation</a:t>
                </a:r>
                <a:r>
                  <a:rPr lang="en-US" sz="2400" dirty="0">
                    <a:solidFill>
                      <a:schemeClr val="tx1"/>
                    </a:solidFill>
                    <a:latin typeface="Open Sans" panose="020B0606030504020204" pitchFamily="34" charset="0"/>
                  </a:rPr>
                  <a:t> is a (possible) rearrangement of objects.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There are </a:t>
                </a:r>
                <a14:m>
                  <m:oMath xmlns:m="http://schemas.openxmlformats.org/officeDocument/2006/math">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−1</m:t>
                        </m:r>
                      </m:e>
                    </m:d>
                    <m:r>
                      <a:rPr lang="en-US" sz="2400" b="0" i="1" smtClean="0">
                        <a:solidFill>
                          <a:schemeClr val="tx1"/>
                        </a:solidFill>
                        <a:latin typeface="Cambria Math" panose="02040503050406030204" pitchFamily="18" charset="0"/>
                      </a:rPr>
                      <m:t>∗</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−2</m:t>
                        </m:r>
                      </m:e>
                    </m:d>
                    <m:r>
                      <a:rPr lang="en-US" sz="2400" b="0" i="1" smtClean="0">
                        <a:solidFill>
                          <a:schemeClr val="tx1"/>
                        </a:solidFill>
                        <a:latin typeface="Cambria Math" panose="02040503050406030204" pitchFamily="18" charset="0"/>
                      </a:rPr>
                      <m:t>∗…∗2∗1</m:t>
                    </m:r>
                  </m:oMath>
                </a14:m>
                <a:r>
                  <a:rPr lang="en-US" sz="2400" dirty="0">
                    <a:solidFill>
                      <a:schemeClr val="tx1"/>
                    </a:solidFill>
                    <a:latin typeface="Open Sans" panose="020B0606030504020204" pitchFamily="34" charset="0"/>
                  </a:rPr>
                  <a:t> permutations of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distinct elements.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Sometimes, we do not want to permute all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objects that we’re given, and instead want to permute only a subset.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We write this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m:t>
                    </m:r>
                  </m:oMath>
                </a14:m>
                <a:r>
                  <a:rPr lang="en-US" sz="2400" dirty="0">
                    <a:solidFill>
                      <a:schemeClr val="tx1"/>
                    </a:solidFill>
                    <a:latin typeface="Open Sans" panose="020B0606030504020204" pitchFamily="34" charset="0"/>
                  </a:rPr>
                  <a:t>, an call it a </a:t>
                </a:r>
                <a:r>
                  <a:rPr lang="en-US" sz="2400" b="1" i="1" dirty="0">
                    <a:solidFill>
                      <a:schemeClr val="tx1"/>
                    </a:solidFill>
                    <a:latin typeface="Open Sans" panose="020B0606030504020204" pitchFamily="34" charset="0"/>
                  </a:rPr>
                  <a:t>k-permutation of n elements</a:t>
                </a:r>
              </a:p>
              <a:p>
                <a:pPr marL="0" indent="0">
                  <a:buNone/>
                </a:pPr>
                <a:endParaRPr lang="en-US" sz="2400" dirty="0">
                  <a:solidFill>
                    <a:schemeClr val="tx1"/>
                  </a:solidFill>
                  <a:latin typeface="Open Sans" panose="020B0606030504020204" pitchFamily="34" charset="0"/>
                </a:endParaRPr>
              </a:p>
            </p:txBody>
          </p:sp>
        </mc:Choice>
        <mc:Fallback>
          <p:sp>
            <p:nvSpPr>
              <p:cNvPr id="6" name="Content Placeholder 2">
                <a:extLst>
                  <a:ext uri="{FF2B5EF4-FFF2-40B4-BE49-F238E27FC236}">
                    <a16:creationId xmlns:a16="http://schemas.microsoft.com/office/drawing/2014/main" id="{CD07974E-1D3A-1FFC-034F-263C6F96CB6E}"/>
                  </a:ext>
                </a:extLst>
              </p:cNvPr>
              <p:cNvSpPr>
                <a:spLocks noGrp="1" noRot="1" noChangeAspect="1" noMove="1" noResize="1" noEditPoints="1" noAdjustHandles="1" noChangeArrowheads="1" noChangeShapeType="1" noTextEdit="1"/>
              </p:cNvSpPr>
              <p:nvPr>
                <p:ph idx="1"/>
              </p:nvPr>
            </p:nvSpPr>
            <p:spPr>
              <a:xfrm>
                <a:off x="3456123" y="247973"/>
                <a:ext cx="8482958" cy="6610027"/>
              </a:xfrm>
              <a:blipFill>
                <a:blip r:embed="rId3"/>
                <a:stretch>
                  <a:fillRect l="-1196" t="-1344" r="-1046"/>
                </a:stretch>
              </a:blipFill>
            </p:spPr>
            <p:txBody>
              <a:bodyPr/>
              <a:lstStyle/>
              <a:p>
                <a:r>
                  <a:rPr lang="en-US">
                    <a:noFill/>
                  </a:rPr>
                  <a:t> </a:t>
                </a:r>
              </a:p>
            </p:txBody>
          </p:sp>
        </mc:Fallback>
      </mc:AlternateContent>
      <p:sp>
        <p:nvSpPr>
          <p:cNvPr id="3" name="Rounded Rectangle 2">
            <a:extLst>
              <a:ext uri="{FF2B5EF4-FFF2-40B4-BE49-F238E27FC236}">
                <a16:creationId xmlns:a16="http://schemas.microsoft.com/office/drawing/2014/main" id="{B541184C-8320-CA78-CD81-70F9F7BA3D63}"/>
              </a:ext>
            </a:extLst>
          </p:cNvPr>
          <p:cNvSpPr/>
          <p:nvPr/>
        </p:nvSpPr>
        <p:spPr>
          <a:xfrm>
            <a:off x="3456123" y="4623573"/>
            <a:ext cx="8021174" cy="1101447"/>
          </a:xfrm>
          <a:prstGeom prst="roundRect">
            <a:avLst/>
          </a:prstGeom>
        </p:spPr>
        <p:style>
          <a:lnRef idx="0">
            <a:schemeClr val="accent5"/>
          </a:lnRef>
          <a:fillRef idx="3">
            <a:schemeClr val="accent5"/>
          </a:fillRef>
          <a:effectRef idx="3">
            <a:schemeClr val="accent5"/>
          </a:effectRef>
          <a:fontRef idx="minor">
            <a:schemeClr val="lt1"/>
          </a:fontRef>
        </p:style>
        <p:txBody>
          <a:bodyPr rtlCol="0" anchor="t"/>
          <a:lstStyle/>
          <a:p>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How many four letter strings can you make from the characters a, b, c, d, e, f with no repeated characters?</a:t>
            </a:r>
          </a:p>
        </p:txBody>
      </p:sp>
    </p:spTree>
    <p:extLst>
      <p:ext uri="{BB962C8B-B14F-4D97-AF65-F5344CB8AC3E}">
        <p14:creationId xmlns:p14="http://schemas.microsoft.com/office/powerpoint/2010/main" val="3772564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2BDC3-A2C5-E06B-A6A0-5C6F1DB2F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CC2D04-2621-6F97-66B9-D05FF06D53C3}"/>
              </a:ext>
            </a:extLst>
          </p:cNvPr>
          <p:cNvSpPr>
            <a:spLocks noGrp="1"/>
          </p:cNvSpPr>
          <p:nvPr>
            <p:ph type="title"/>
          </p:nvPr>
        </p:nvSpPr>
        <p:spPr/>
        <p:txBody>
          <a:bodyPr/>
          <a:lstStyle/>
          <a:p>
            <a:r>
              <a:rPr lang="en-US" dirty="0"/>
              <a:t>Permutations</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CD07974E-1D3A-1FFC-034F-263C6F96CB6E}"/>
                  </a:ext>
                </a:extLst>
              </p:cNvPr>
              <p:cNvSpPr>
                <a:spLocks noGrp="1"/>
              </p:cNvSpPr>
              <p:nvPr>
                <p:ph idx="1"/>
              </p:nvPr>
            </p:nvSpPr>
            <p:spPr>
              <a:xfrm>
                <a:off x="3456123" y="247973"/>
                <a:ext cx="8482958" cy="6610027"/>
              </a:xfrm>
            </p:spPr>
            <p:txBody>
              <a:bodyPr anchor="t">
                <a:normAutofit/>
              </a:bodyPr>
              <a:lstStyle/>
              <a:p>
                <a:pPr marL="0" indent="0">
                  <a:buNone/>
                </a:pPr>
                <a:r>
                  <a:rPr lang="en-US" sz="2400" dirty="0">
                    <a:solidFill>
                      <a:schemeClr val="tx1"/>
                    </a:solidFill>
                    <a:latin typeface="Open Sans" panose="020B0606030504020204" pitchFamily="34" charset="0"/>
                  </a:rPr>
                  <a:t>A </a:t>
                </a:r>
                <a:r>
                  <a:rPr lang="en-US" sz="2400" b="1" i="1" dirty="0">
                    <a:solidFill>
                      <a:schemeClr val="tx1"/>
                    </a:solidFill>
                    <a:latin typeface="Open Sans" panose="020B0606030504020204" pitchFamily="34" charset="0"/>
                  </a:rPr>
                  <a:t>permutation</a:t>
                </a:r>
                <a:r>
                  <a:rPr lang="en-US" sz="2400" dirty="0">
                    <a:solidFill>
                      <a:schemeClr val="tx1"/>
                    </a:solidFill>
                    <a:latin typeface="Open Sans" panose="020B0606030504020204" pitchFamily="34" charset="0"/>
                  </a:rPr>
                  <a:t> is a (possible) rearrangement of objects.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There are </a:t>
                </a:r>
                <a14:m>
                  <m:oMath xmlns:m="http://schemas.openxmlformats.org/officeDocument/2006/math">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−1</m:t>
                        </m:r>
                      </m:e>
                    </m:d>
                    <m:r>
                      <a:rPr lang="en-US" sz="2400" b="0" i="1" smtClean="0">
                        <a:solidFill>
                          <a:schemeClr val="tx1"/>
                        </a:solidFill>
                        <a:latin typeface="Cambria Math" panose="02040503050406030204" pitchFamily="18" charset="0"/>
                      </a:rPr>
                      <m:t>∗</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−2</m:t>
                        </m:r>
                      </m:e>
                    </m:d>
                    <m:r>
                      <a:rPr lang="en-US" sz="2400" b="0" i="1" smtClean="0">
                        <a:solidFill>
                          <a:schemeClr val="tx1"/>
                        </a:solidFill>
                        <a:latin typeface="Cambria Math" panose="02040503050406030204" pitchFamily="18" charset="0"/>
                      </a:rPr>
                      <m:t>∗…∗2∗1</m:t>
                    </m:r>
                  </m:oMath>
                </a14:m>
                <a:r>
                  <a:rPr lang="en-US" sz="2400" dirty="0">
                    <a:solidFill>
                      <a:schemeClr val="tx1"/>
                    </a:solidFill>
                    <a:latin typeface="Open Sans" panose="020B0606030504020204" pitchFamily="34" charset="0"/>
                  </a:rPr>
                  <a:t> permutations of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distinct elements.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Sometimes, we do not want to permute all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objects that we’re given, and instead want to permute only a subset.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We write this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m:t>
                    </m:r>
                  </m:oMath>
                </a14:m>
                <a:r>
                  <a:rPr lang="en-US" sz="2400" dirty="0">
                    <a:solidFill>
                      <a:schemeClr val="tx1"/>
                    </a:solidFill>
                    <a:latin typeface="Open Sans" panose="020B0606030504020204" pitchFamily="34" charset="0"/>
                  </a:rPr>
                  <a:t>, an call it a </a:t>
                </a:r>
                <a:r>
                  <a:rPr lang="en-US" sz="2400" b="1" i="1" dirty="0">
                    <a:solidFill>
                      <a:schemeClr val="tx1"/>
                    </a:solidFill>
                    <a:latin typeface="Open Sans" panose="020B0606030504020204" pitchFamily="34" charset="0"/>
                  </a:rPr>
                  <a:t>k-permutation of n elements</a:t>
                </a:r>
              </a:p>
              <a:p>
                <a:pPr marL="0" indent="0">
                  <a:buNone/>
                </a:pPr>
                <a:endParaRPr lang="en-US" sz="2400" b="1" i="1" dirty="0">
                  <a:solidFill>
                    <a:schemeClr val="tx1"/>
                  </a:solidFill>
                  <a:latin typeface="Open Sans" panose="020B0606030504020204" pitchFamily="34"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𝑃</m:t>
                      </m:r>
                      <m:d>
                        <m:dPr>
                          <m:ctrlPr>
                            <a:rPr lang="en-US" sz="240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 </m:t>
                          </m:r>
                          <m:r>
                            <a:rPr lang="en-US" sz="2400" b="0" i="1" smtClean="0">
                              <a:solidFill>
                                <a:schemeClr val="tx1"/>
                              </a:solidFill>
                              <a:latin typeface="Cambria Math" panose="02040503050406030204" pitchFamily="18" charset="0"/>
                            </a:rPr>
                            <m:t>𝑘</m:t>
                          </m:r>
                        </m:e>
                      </m:d>
                      <m:r>
                        <a:rPr lang="en-US" sz="2400" b="0" i="1" smtClean="0">
                          <a:solidFill>
                            <a:schemeClr val="tx1"/>
                          </a:solidFill>
                          <a:latin typeface="Cambria Math" panose="02040503050406030204" pitchFamily="18" charset="0"/>
                        </a:rPr>
                        <m:t>=</m:t>
                      </m:r>
                      <m:f>
                        <m:fPr>
                          <m:ctrlPr>
                            <a:rPr lang="en-US" sz="2400" i="1" smtClean="0">
                              <a:solidFill>
                                <a:schemeClr val="tx1"/>
                              </a:solidFill>
                              <a:latin typeface="Cambria Math" panose="02040503050406030204" pitchFamily="18" charset="0"/>
                            </a:rPr>
                          </m:ctrlPr>
                        </m:fPr>
                        <m:num>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m:t>
                          </m:r>
                        </m:num>
                        <m:den>
                          <m:d>
                            <m:dPr>
                              <m:ctrlPr>
                                <a:rPr lang="en-US" sz="240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𝑘</m:t>
                              </m:r>
                            </m:e>
                          </m:d>
                          <m:r>
                            <a:rPr lang="en-US" sz="2400" b="0" i="1" smtClean="0">
                              <a:solidFill>
                                <a:schemeClr val="tx1"/>
                              </a:solidFill>
                              <a:latin typeface="Cambria Math" panose="02040503050406030204" pitchFamily="18" charset="0"/>
                            </a:rPr>
                            <m:t>!</m:t>
                          </m:r>
                        </m:den>
                      </m:f>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𝑛</m:t>
                      </m:r>
                      <m:d>
                        <m:dPr>
                          <m:ctrlPr>
                            <a:rPr lang="en-US" sz="240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−1</m:t>
                          </m:r>
                        </m:e>
                      </m:d>
                      <m:d>
                        <m:dPr>
                          <m:ctrlPr>
                            <a:rPr lang="en-US" sz="240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−2</m:t>
                          </m:r>
                        </m:e>
                      </m:d>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m:t>
                      </m:r>
                      <m:d>
                        <m:dPr>
                          <m:ctrlPr>
                            <a:rPr lang="en-US" sz="240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−1</m:t>
                          </m:r>
                        </m:e>
                      </m:d>
                      <m:r>
                        <a:rPr lang="en-US" sz="2400" b="0" i="1" smtClean="0">
                          <a:solidFill>
                            <a:schemeClr val="tx1"/>
                          </a:solidFill>
                          <a:latin typeface="Cambria Math" panose="02040503050406030204" pitchFamily="18" charset="0"/>
                        </a:rPr>
                        <m:t>)</m:t>
                      </m:r>
                    </m:oMath>
                  </m:oMathPara>
                </a14:m>
                <a:endParaRPr lang="en-US" sz="2400" i="1"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p:sp>
            <p:nvSpPr>
              <p:cNvPr id="6" name="Content Placeholder 2">
                <a:extLst>
                  <a:ext uri="{FF2B5EF4-FFF2-40B4-BE49-F238E27FC236}">
                    <a16:creationId xmlns:a16="http://schemas.microsoft.com/office/drawing/2014/main" id="{CD07974E-1D3A-1FFC-034F-263C6F96CB6E}"/>
                  </a:ext>
                </a:extLst>
              </p:cNvPr>
              <p:cNvSpPr>
                <a:spLocks noGrp="1" noRot="1" noChangeAspect="1" noMove="1" noResize="1" noEditPoints="1" noAdjustHandles="1" noChangeArrowheads="1" noChangeShapeType="1" noTextEdit="1"/>
              </p:cNvSpPr>
              <p:nvPr>
                <p:ph idx="1"/>
              </p:nvPr>
            </p:nvSpPr>
            <p:spPr>
              <a:xfrm>
                <a:off x="3456123" y="247973"/>
                <a:ext cx="8482958" cy="6610027"/>
              </a:xfrm>
              <a:blipFill>
                <a:blip r:embed="rId3"/>
                <a:stretch>
                  <a:fillRect l="-1196" t="-1344" r="-1046"/>
                </a:stretch>
              </a:blipFill>
            </p:spPr>
            <p:txBody>
              <a:bodyPr/>
              <a:lstStyle/>
              <a:p>
                <a:r>
                  <a:rPr lang="en-US">
                    <a:noFill/>
                  </a:rPr>
                  <a:t> </a:t>
                </a:r>
              </a:p>
            </p:txBody>
          </p:sp>
        </mc:Fallback>
      </mc:AlternateContent>
    </p:spTree>
    <p:extLst>
      <p:ext uri="{BB962C8B-B14F-4D97-AF65-F5344CB8AC3E}">
        <p14:creationId xmlns:p14="http://schemas.microsoft.com/office/powerpoint/2010/main" val="667008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2BDC3-A2C5-E06B-A6A0-5C6F1DB2F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CC2D04-2621-6F97-66B9-D05FF06D53C3}"/>
              </a:ext>
            </a:extLst>
          </p:cNvPr>
          <p:cNvSpPr>
            <a:spLocks noGrp="1"/>
          </p:cNvSpPr>
          <p:nvPr>
            <p:ph type="title"/>
          </p:nvPr>
        </p:nvSpPr>
        <p:spPr/>
        <p:txBody>
          <a:bodyPr/>
          <a:lstStyle/>
          <a:p>
            <a:r>
              <a:rPr lang="en-US" dirty="0"/>
              <a:t>Permutations</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CD07974E-1D3A-1FFC-034F-263C6F96CB6E}"/>
                  </a:ext>
                </a:extLst>
              </p:cNvPr>
              <p:cNvSpPr>
                <a:spLocks noGrp="1"/>
              </p:cNvSpPr>
              <p:nvPr>
                <p:ph idx="1"/>
              </p:nvPr>
            </p:nvSpPr>
            <p:spPr>
              <a:xfrm>
                <a:off x="3456123" y="247973"/>
                <a:ext cx="8482958" cy="6610027"/>
              </a:xfrm>
            </p:spPr>
            <p:txBody>
              <a:bodyPr anchor="t">
                <a:normAutofit/>
              </a:bodyPr>
              <a:lstStyle/>
              <a:p>
                <a:pPr marL="0" indent="0">
                  <a:buNone/>
                </a:pPr>
                <a:r>
                  <a:rPr lang="en-US" sz="2400" dirty="0">
                    <a:solidFill>
                      <a:schemeClr val="tx1"/>
                    </a:solidFill>
                    <a:latin typeface="Open Sans" panose="020B0606030504020204" pitchFamily="34" charset="0"/>
                  </a:rPr>
                  <a:t>A </a:t>
                </a:r>
                <a:r>
                  <a:rPr lang="en-US" sz="2400" b="1" i="1" dirty="0">
                    <a:solidFill>
                      <a:schemeClr val="tx1"/>
                    </a:solidFill>
                    <a:latin typeface="Open Sans" panose="020B0606030504020204" pitchFamily="34" charset="0"/>
                  </a:rPr>
                  <a:t>permutation</a:t>
                </a:r>
                <a:r>
                  <a:rPr lang="en-US" sz="2400" dirty="0">
                    <a:solidFill>
                      <a:schemeClr val="tx1"/>
                    </a:solidFill>
                    <a:latin typeface="Open Sans" panose="020B0606030504020204" pitchFamily="34" charset="0"/>
                  </a:rPr>
                  <a:t> is a (possible) rearrangement of objects.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There are </a:t>
                </a:r>
                <a14:m>
                  <m:oMath xmlns:m="http://schemas.openxmlformats.org/officeDocument/2006/math">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−1</m:t>
                        </m:r>
                      </m:e>
                    </m:d>
                    <m:r>
                      <a:rPr lang="en-US" sz="2400" b="0" i="1" smtClean="0">
                        <a:solidFill>
                          <a:schemeClr val="tx1"/>
                        </a:solidFill>
                        <a:latin typeface="Cambria Math" panose="02040503050406030204" pitchFamily="18" charset="0"/>
                      </a:rPr>
                      <m:t>∗</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−2</m:t>
                        </m:r>
                      </m:e>
                    </m:d>
                    <m:r>
                      <a:rPr lang="en-US" sz="2400" b="0" i="1" smtClean="0">
                        <a:solidFill>
                          <a:schemeClr val="tx1"/>
                        </a:solidFill>
                        <a:latin typeface="Cambria Math" panose="02040503050406030204" pitchFamily="18" charset="0"/>
                      </a:rPr>
                      <m:t>∗…∗2∗1</m:t>
                    </m:r>
                  </m:oMath>
                </a14:m>
                <a:r>
                  <a:rPr lang="en-US" sz="2400" dirty="0">
                    <a:solidFill>
                      <a:schemeClr val="tx1"/>
                    </a:solidFill>
                    <a:latin typeface="Open Sans" panose="020B0606030504020204" pitchFamily="34" charset="0"/>
                  </a:rPr>
                  <a:t> permutations of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distinct elements.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Sometimes, we do not want to permute all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objects that we’re given, and instead want to permute only a subset.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We write this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m:t>
                    </m:r>
                  </m:oMath>
                </a14:m>
                <a:r>
                  <a:rPr lang="en-US" sz="2400" dirty="0">
                    <a:solidFill>
                      <a:schemeClr val="tx1"/>
                    </a:solidFill>
                    <a:latin typeface="Open Sans" panose="020B0606030504020204" pitchFamily="34" charset="0"/>
                  </a:rPr>
                  <a:t>, an call it a </a:t>
                </a:r>
                <a:r>
                  <a:rPr lang="en-US" sz="2400" b="1" i="1" dirty="0">
                    <a:solidFill>
                      <a:schemeClr val="tx1"/>
                    </a:solidFill>
                    <a:latin typeface="Open Sans" panose="020B0606030504020204" pitchFamily="34" charset="0"/>
                  </a:rPr>
                  <a:t>k-permutation of n elements</a:t>
                </a:r>
              </a:p>
              <a:p>
                <a:pPr marL="0" indent="0">
                  <a:buNone/>
                </a:pPr>
                <a:endParaRPr lang="en-US" sz="2400" b="1" i="1" dirty="0">
                  <a:solidFill>
                    <a:schemeClr val="tx1"/>
                  </a:solidFill>
                  <a:latin typeface="Open Sans" panose="020B0606030504020204" pitchFamily="34"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𝑃</m:t>
                      </m:r>
                      <m:d>
                        <m:dPr>
                          <m:ctrlPr>
                            <a:rPr lang="en-US" sz="240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 </m:t>
                          </m:r>
                          <m:r>
                            <a:rPr lang="en-US" sz="2400" b="0" i="1" smtClean="0">
                              <a:solidFill>
                                <a:schemeClr val="tx1"/>
                              </a:solidFill>
                              <a:latin typeface="Cambria Math" panose="02040503050406030204" pitchFamily="18" charset="0"/>
                            </a:rPr>
                            <m:t>𝑘</m:t>
                          </m:r>
                        </m:e>
                      </m:d>
                      <m:r>
                        <a:rPr lang="en-US" sz="2400" b="0" i="1" smtClean="0">
                          <a:solidFill>
                            <a:schemeClr val="tx1"/>
                          </a:solidFill>
                          <a:latin typeface="Cambria Math" panose="02040503050406030204" pitchFamily="18" charset="0"/>
                        </a:rPr>
                        <m:t>=</m:t>
                      </m:r>
                      <m:f>
                        <m:fPr>
                          <m:ctrlPr>
                            <a:rPr lang="en-US" sz="2400" i="1" smtClean="0">
                              <a:solidFill>
                                <a:schemeClr val="tx1"/>
                              </a:solidFill>
                              <a:latin typeface="Cambria Math" panose="02040503050406030204" pitchFamily="18" charset="0"/>
                            </a:rPr>
                          </m:ctrlPr>
                        </m:fPr>
                        <m:num>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m:t>
                          </m:r>
                        </m:num>
                        <m:den>
                          <m:d>
                            <m:dPr>
                              <m:ctrlPr>
                                <a:rPr lang="en-US" sz="240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𝑘</m:t>
                              </m:r>
                            </m:e>
                          </m:d>
                          <m:r>
                            <a:rPr lang="en-US" sz="2400" b="0" i="1" smtClean="0">
                              <a:solidFill>
                                <a:schemeClr val="tx1"/>
                              </a:solidFill>
                              <a:latin typeface="Cambria Math" panose="02040503050406030204" pitchFamily="18" charset="0"/>
                            </a:rPr>
                            <m:t>!</m:t>
                          </m:r>
                        </m:den>
                      </m:f>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𝑛</m:t>
                      </m:r>
                      <m:d>
                        <m:dPr>
                          <m:ctrlPr>
                            <a:rPr lang="en-US" sz="240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−1</m:t>
                          </m:r>
                        </m:e>
                      </m:d>
                      <m:d>
                        <m:dPr>
                          <m:ctrlPr>
                            <a:rPr lang="en-US" sz="240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−2</m:t>
                          </m:r>
                        </m:e>
                      </m:d>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m:t>
                      </m:r>
                      <m:d>
                        <m:dPr>
                          <m:ctrlPr>
                            <a:rPr lang="en-US" sz="240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−1</m:t>
                          </m:r>
                        </m:e>
                      </m:d>
                      <m:r>
                        <a:rPr lang="en-US" sz="2400" b="0" i="1" smtClean="0">
                          <a:solidFill>
                            <a:schemeClr val="tx1"/>
                          </a:solidFill>
                          <a:latin typeface="Cambria Math" panose="02040503050406030204" pitchFamily="18" charset="0"/>
                        </a:rPr>
                        <m:t>)</m:t>
                      </m:r>
                    </m:oMath>
                  </m:oMathPara>
                </a14:m>
                <a:endParaRPr lang="en-US" sz="2400" i="1"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p:sp>
            <p:nvSpPr>
              <p:cNvPr id="6" name="Content Placeholder 2">
                <a:extLst>
                  <a:ext uri="{FF2B5EF4-FFF2-40B4-BE49-F238E27FC236}">
                    <a16:creationId xmlns:a16="http://schemas.microsoft.com/office/drawing/2014/main" id="{CD07974E-1D3A-1FFC-034F-263C6F96CB6E}"/>
                  </a:ext>
                </a:extLst>
              </p:cNvPr>
              <p:cNvSpPr>
                <a:spLocks noGrp="1" noRot="1" noChangeAspect="1" noMove="1" noResize="1" noEditPoints="1" noAdjustHandles="1" noChangeArrowheads="1" noChangeShapeType="1" noTextEdit="1"/>
              </p:cNvSpPr>
              <p:nvPr>
                <p:ph idx="1"/>
              </p:nvPr>
            </p:nvSpPr>
            <p:spPr>
              <a:xfrm>
                <a:off x="3456123" y="247973"/>
                <a:ext cx="8482958" cy="6610027"/>
              </a:xfrm>
              <a:blipFill>
                <a:blip r:embed="rId3"/>
                <a:stretch>
                  <a:fillRect l="-1196" t="-1344" r="-104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ounded Rectangle 2">
                <a:extLst>
                  <a:ext uri="{FF2B5EF4-FFF2-40B4-BE49-F238E27FC236}">
                    <a16:creationId xmlns:a16="http://schemas.microsoft.com/office/drawing/2014/main" id="{7A22A29B-A9DE-F769-2604-24A86BE6D62D}"/>
                  </a:ext>
                </a:extLst>
              </p:cNvPr>
              <p:cNvSpPr/>
              <p:nvPr/>
            </p:nvSpPr>
            <p:spPr>
              <a:xfrm>
                <a:off x="3456123" y="819808"/>
                <a:ext cx="8304953" cy="14977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How many functions </a:t>
                </a:r>
                <a14:m>
                  <m:oMath xmlns:m="http://schemas.openxmlformats.org/officeDocument/2006/math">
                    <m:r>
                      <a:rPr lang="en-US" sz="2400"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𝑓</m:t>
                    </m:r>
                    <m:r>
                      <a:rPr lang="en-US" sz="2400"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m:t>
                    </m:r>
                    <m:d>
                      <m:dPr>
                        <m:begChr m:val="{"/>
                        <m:endChr m:val="}"/>
                        <m:ctrlPr>
                          <a:rPr lang="en-US" sz="2400"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ctrlPr>
                      </m:dPr>
                      <m:e>
                        <m:r>
                          <a:rPr lang="en-US" sz="2400"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1, 2, 3</m:t>
                        </m:r>
                      </m:e>
                    </m:d>
                    <m:r>
                      <a:rPr lang="en-US" sz="2400"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→{1, 2, 3, 4, 5, 6, 7, 8}</m:t>
                    </m:r>
                  </m:oMath>
                </a14:m>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are injective?</a:t>
                </a:r>
              </a:p>
            </p:txBody>
          </p:sp>
        </mc:Choice>
        <mc:Fallback>
          <p:sp>
            <p:nvSpPr>
              <p:cNvPr id="3" name="Rounded Rectangle 2">
                <a:extLst>
                  <a:ext uri="{FF2B5EF4-FFF2-40B4-BE49-F238E27FC236}">
                    <a16:creationId xmlns:a16="http://schemas.microsoft.com/office/drawing/2014/main" id="{7A22A29B-A9DE-F769-2604-24A86BE6D62D}"/>
                  </a:ext>
                </a:extLst>
              </p:cNvPr>
              <p:cNvSpPr>
                <a:spLocks noRot="1" noChangeAspect="1" noMove="1" noResize="1" noEditPoints="1" noAdjustHandles="1" noChangeArrowheads="1" noChangeShapeType="1" noTextEdit="1"/>
              </p:cNvSpPr>
              <p:nvPr/>
            </p:nvSpPr>
            <p:spPr>
              <a:xfrm>
                <a:off x="3456123" y="819808"/>
                <a:ext cx="8304953" cy="1497724"/>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73291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2BDC3-A2C5-E06B-A6A0-5C6F1DB2F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CC2D04-2621-6F97-66B9-D05FF06D53C3}"/>
              </a:ext>
            </a:extLst>
          </p:cNvPr>
          <p:cNvSpPr>
            <a:spLocks noGrp="1"/>
          </p:cNvSpPr>
          <p:nvPr>
            <p:ph type="title"/>
          </p:nvPr>
        </p:nvSpPr>
        <p:spPr/>
        <p:txBody>
          <a:bodyPr/>
          <a:lstStyle/>
          <a:p>
            <a:r>
              <a:rPr lang="en-US" dirty="0"/>
              <a:t>Combinations</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CD07974E-1D3A-1FFC-034F-263C6F96CB6E}"/>
                  </a:ext>
                </a:extLst>
              </p:cNvPr>
              <p:cNvSpPr>
                <a:spLocks noGrp="1"/>
              </p:cNvSpPr>
              <p:nvPr>
                <p:ph idx="1"/>
              </p:nvPr>
            </p:nvSpPr>
            <p:spPr>
              <a:xfrm>
                <a:off x="3456123" y="247973"/>
                <a:ext cx="7895049" cy="6610027"/>
              </a:xfrm>
            </p:spPr>
            <p:txBody>
              <a:bodyPr anchor="t">
                <a:normAutofit/>
              </a:bodyPr>
              <a:lstStyle/>
              <a:p>
                <a:pPr marL="0" indent="0">
                  <a:buNone/>
                </a:pPr>
                <a:r>
                  <a:rPr lang="en-US" sz="2400" dirty="0">
                    <a:solidFill>
                      <a:schemeClr val="tx1"/>
                    </a:solidFill>
                    <a:latin typeface="Open Sans" panose="020B0606030504020204" pitchFamily="34" charset="0"/>
                  </a:rPr>
                  <a:t>What if order doesn’t matter? </a:t>
                </a:r>
              </a:p>
              <a:p>
                <a:pPr marL="0" indent="0">
                  <a:buNone/>
                </a:pPr>
                <a:r>
                  <a:rPr lang="en-US" sz="2400" dirty="0">
                    <a:solidFill>
                      <a:schemeClr val="tx1"/>
                    </a:solidFill>
                    <a:latin typeface="Open Sans" panose="020B0606030504020204" pitchFamily="34" charset="0"/>
                  </a:rPr>
                  <a:t>In other words, what if you have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objects and you want to know how many different ways you can choose </a:t>
                </a:r>
                <a14:m>
                  <m:oMath xmlns:m="http://schemas.openxmlformats.org/officeDocument/2006/math">
                    <m:r>
                      <a:rPr lang="en-US" sz="2400" b="0" i="1" smtClean="0">
                        <a:solidFill>
                          <a:schemeClr val="tx1"/>
                        </a:solidFill>
                        <a:latin typeface="Cambria Math" panose="02040503050406030204" pitchFamily="18" charset="0"/>
                      </a:rPr>
                      <m:t>𝑘</m:t>
                    </m:r>
                  </m:oMath>
                </a14:m>
                <a:r>
                  <a:rPr lang="en-US" sz="2400" dirty="0">
                    <a:solidFill>
                      <a:schemeClr val="tx1"/>
                    </a:solidFill>
                    <a:latin typeface="Open Sans" panose="020B0606030504020204" pitchFamily="34" charset="0"/>
                  </a:rPr>
                  <a:t> of them?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A </a:t>
                </a:r>
                <a:r>
                  <a:rPr lang="en-US" sz="2400" b="1" i="1" dirty="0">
                    <a:solidFill>
                      <a:schemeClr val="tx1"/>
                    </a:solidFill>
                    <a:latin typeface="Open Sans" panose="020B0606030504020204" pitchFamily="34" charset="0"/>
                  </a:rPr>
                  <a:t>combination</a:t>
                </a:r>
                <a:r>
                  <a:rPr lang="en-US" sz="2400" dirty="0">
                    <a:solidFill>
                      <a:schemeClr val="tx1"/>
                    </a:solidFill>
                    <a:latin typeface="Open Sans" panose="020B0606030504020204" pitchFamily="34" charset="0"/>
                  </a:rPr>
                  <a:t> is the number of ways to choose </a:t>
                </a:r>
                <a14:m>
                  <m:oMath xmlns:m="http://schemas.openxmlformats.org/officeDocument/2006/math">
                    <m:r>
                      <a:rPr lang="en-US" sz="2400" b="0" i="1" smtClean="0">
                        <a:solidFill>
                          <a:schemeClr val="tx1"/>
                        </a:solidFill>
                        <a:latin typeface="Cambria Math" panose="02040503050406030204" pitchFamily="18" charset="0"/>
                      </a:rPr>
                      <m:t>𝑘</m:t>
                    </m:r>
                  </m:oMath>
                </a14:m>
                <a:r>
                  <a:rPr lang="en-US" sz="2400" dirty="0">
                    <a:solidFill>
                      <a:schemeClr val="tx1"/>
                    </a:solidFill>
                    <a:latin typeface="Open Sans" panose="020B0606030504020204" pitchFamily="34" charset="0"/>
                  </a:rPr>
                  <a:t> objects from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We write this </a:t>
                </a:r>
                <a14:m>
                  <m:oMath xmlns:m="http://schemas.openxmlformats.org/officeDocument/2006/math">
                    <m:r>
                      <a:rPr lang="en-US" sz="2400" b="0" i="1" smtClean="0">
                        <a:solidFill>
                          <a:schemeClr val="tx1"/>
                        </a:solidFill>
                        <a:latin typeface="Cambria Math" panose="02040503050406030204" pitchFamily="18" charset="0"/>
                      </a:rPr>
                      <m:t>𝐶</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 </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m:t>
                    </m:r>
                  </m:oMath>
                </a14:m>
                <a:r>
                  <a:rPr lang="en-US" sz="2400" dirty="0">
                    <a:solidFill>
                      <a:schemeClr val="tx1"/>
                    </a:solidFill>
                    <a:latin typeface="Open Sans" panose="020B0606030504020204" pitchFamily="34" charset="0"/>
                  </a:rPr>
                  <a:t> or </a:t>
                </a:r>
                <a14:m>
                  <m:oMath xmlns:m="http://schemas.openxmlformats.org/officeDocument/2006/math">
                    <m:d>
                      <m:dPr>
                        <m:ctrlPr>
                          <a:rPr lang="en-US" sz="2400" i="1" smtClean="0">
                            <a:solidFill>
                              <a:schemeClr val="tx1"/>
                            </a:solidFill>
                            <a:latin typeface="Cambria Math" panose="02040503050406030204" pitchFamily="18" charset="0"/>
                          </a:rPr>
                        </m:ctrlPr>
                      </m:dPr>
                      <m:e>
                        <m:f>
                          <m:fPr>
                            <m:type m:val="noBar"/>
                            <m:ctrlPr>
                              <a:rPr lang="en-US" sz="2400" i="1" smtClean="0">
                                <a:solidFill>
                                  <a:schemeClr val="tx1"/>
                                </a:solidFill>
                                <a:latin typeface="Cambria Math" panose="02040503050406030204" pitchFamily="18" charset="0"/>
                              </a:rPr>
                            </m:ctrlPr>
                          </m:fPr>
                          <m:num>
                            <m:r>
                              <a:rPr lang="en-US" sz="2400" i="1" smtClean="0">
                                <a:solidFill>
                                  <a:schemeClr val="tx1"/>
                                </a:solidFill>
                                <a:latin typeface="Cambria Math" panose="02040503050406030204" pitchFamily="18" charset="0"/>
                              </a:rPr>
                              <m:t>𝑛</m:t>
                            </m:r>
                          </m:num>
                          <m:den>
                            <m:r>
                              <a:rPr lang="en-US" sz="2400" i="1" smtClean="0">
                                <a:solidFill>
                                  <a:schemeClr val="tx1"/>
                                </a:solidFill>
                                <a:latin typeface="Cambria Math" panose="02040503050406030204" pitchFamily="18" charset="0"/>
                              </a:rPr>
                              <m:t>𝑘</m:t>
                            </m:r>
                          </m:den>
                        </m:f>
                      </m:e>
                    </m:d>
                  </m:oMath>
                </a14:m>
                <a:r>
                  <a:rPr lang="en-US" sz="2400" dirty="0">
                    <a:solidFill>
                      <a:schemeClr val="tx1"/>
                    </a:solidFill>
                    <a:latin typeface="Open Sans" panose="020B0606030504020204" pitchFamily="34" charset="0"/>
                  </a:rPr>
                  <a:t>, and read both </a:t>
                </a:r>
                <a:r>
                  <a:rPr lang="en-US" sz="2400" b="1" i="1" dirty="0">
                    <a:solidFill>
                      <a:schemeClr val="tx1"/>
                    </a:solidFill>
                    <a:latin typeface="Open Sans" panose="020B0606030504020204" pitchFamily="34" charset="0"/>
                  </a:rPr>
                  <a:t>n choose k</a:t>
                </a:r>
                <a:r>
                  <a:rPr lang="en-US" sz="2400" dirty="0">
                    <a:solidFill>
                      <a:schemeClr val="tx1"/>
                    </a:solidFill>
                    <a:latin typeface="Open Sans" panose="020B0606030504020204" pitchFamily="34" charset="0"/>
                  </a:rPr>
                  <a:t>. </a:t>
                </a:r>
              </a:p>
              <a:p>
                <a:pPr marL="0" indent="0">
                  <a:buNone/>
                </a:pPr>
                <a:endParaRPr lang="en-US" sz="2400" dirty="0">
                  <a:solidFill>
                    <a:schemeClr val="tx1"/>
                  </a:solidFill>
                  <a:latin typeface="Open Sans" panose="020B0606030504020204" pitchFamily="34" charset="0"/>
                </a:endParaRPr>
              </a:p>
            </p:txBody>
          </p:sp>
        </mc:Choice>
        <mc:Fallback>
          <p:sp>
            <p:nvSpPr>
              <p:cNvPr id="6" name="Content Placeholder 2">
                <a:extLst>
                  <a:ext uri="{FF2B5EF4-FFF2-40B4-BE49-F238E27FC236}">
                    <a16:creationId xmlns:a16="http://schemas.microsoft.com/office/drawing/2014/main" id="{CD07974E-1D3A-1FFC-034F-263C6F96CB6E}"/>
                  </a:ext>
                </a:extLst>
              </p:cNvPr>
              <p:cNvSpPr>
                <a:spLocks noGrp="1" noRot="1" noChangeAspect="1" noMove="1" noResize="1" noEditPoints="1" noAdjustHandles="1" noChangeArrowheads="1" noChangeShapeType="1" noTextEdit="1"/>
              </p:cNvSpPr>
              <p:nvPr>
                <p:ph idx="1"/>
              </p:nvPr>
            </p:nvSpPr>
            <p:spPr>
              <a:xfrm>
                <a:off x="3456123" y="247973"/>
                <a:ext cx="7895049" cy="6610027"/>
              </a:xfrm>
              <a:blipFill>
                <a:blip r:embed="rId3"/>
                <a:stretch>
                  <a:fillRect l="-1286" t="-1344" r="-643"/>
                </a:stretch>
              </a:blipFill>
            </p:spPr>
            <p:txBody>
              <a:bodyPr/>
              <a:lstStyle/>
              <a:p>
                <a:r>
                  <a:rPr lang="en-US">
                    <a:noFill/>
                  </a:rPr>
                  <a:t> </a:t>
                </a:r>
              </a:p>
            </p:txBody>
          </p:sp>
        </mc:Fallback>
      </mc:AlternateContent>
    </p:spTree>
    <p:extLst>
      <p:ext uri="{BB962C8B-B14F-4D97-AF65-F5344CB8AC3E}">
        <p14:creationId xmlns:p14="http://schemas.microsoft.com/office/powerpoint/2010/main" val="3535427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2BDC3-A2C5-E06B-A6A0-5C6F1DB2F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CC2D04-2621-6F97-66B9-D05FF06D53C3}"/>
              </a:ext>
            </a:extLst>
          </p:cNvPr>
          <p:cNvSpPr>
            <a:spLocks noGrp="1"/>
          </p:cNvSpPr>
          <p:nvPr>
            <p:ph type="title"/>
          </p:nvPr>
        </p:nvSpPr>
        <p:spPr/>
        <p:txBody>
          <a:bodyPr/>
          <a:lstStyle/>
          <a:p>
            <a:r>
              <a:rPr lang="en-US" dirty="0"/>
              <a:t>Combinations</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CD07974E-1D3A-1FFC-034F-263C6F96CB6E}"/>
                  </a:ext>
                </a:extLst>
              </p:cNvPr>
              <p:cNvSpPr>
                <a:spLocks noGrp="1"/>
              </p:cNvSpPr>
              <p:nvPr>
                <p:ph idx="1"/>
              </p:nvPr>
            </p:nvSpPr>
            <p:spPr>
              <a:xfrm>
                <a:off x="3456123" y="247973"/>
                <a:ext cx="7895049" cy="6610027"/>
              </a:xfrm>
            </p:spPr>
            <p:txBody>
              <a:bodyPr anchor="t">
                <a:normAutofit/>
              </a:bodyPr>
              <a:lstStyle/>
              <a:p>
                <a:pPr marL="0" indent="0">
                  <a:buNone/>
                </a:pPr>
                <a:r>
                  <a:rPr lang="en-US" sz="2400" dirty="0">
                    <a:solidFill>
                      <a:schemeClr val="tx1"/>
                    </a:solidFill>
                    <a:latin typeface="Open Sans" panose="020B0606030504020204" pitchFamily="34" charset="0"/>
                  </a:rPr>
                  <a:t>What if order doesn’t matter? </a:t>
                </a:r>
              </a:p>
              <a:p>
                <a:pPr marL="0" indent="0">
                  <a:buNone/>
                </a:pPr>
                <a:r>
                  <a:rPr lang="en-US" sz="2400" dirty="0">
                    <a:solidFill>
                      <a:schemeClr val="tx1"/>
                    </a:solidFill>
                    <a:latin typeface="Open Sans" panose="020B0606030504020204" pitchFamily="34" charset="0"/>
                  </a:rPr>
                  <a:t>In other words, what if you have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objects and you want to know how many different ways you can choose </a:t>
                </a:r>
                <a14:m>
                  <m:oMath xmlns:m="http://schemas.openxmlformats.org/officeDocument/2006/math">
                    <m:r>
                      <a:rPr lang="en-US" sz="2400" b="0" i="1" smtClean="0">
                        <a:solidFill>
                          <a:schemeClr val="tx1"/>
                        </a:solidFill>
                        <a:latin typeface="Cambria Math" panose="02040503050406030204" pitchFamily="18" charset="0"/>
                      </a:rPr>
                      <m:t>𝑘</m:t>
                    </m:r>
                  </m:oMath>
                </a14:m>
                <a:r>
                  <a:rPr lang="en-US" sz="2400" dirty="0">
                    <a:solidFill>
                      <a:schemeClr val="tx1"/>
                    </a:solidFill>
                    <a:latin typeface="Open Sans" panose="020B0606030504020204" pitchFamily="34" charset="0"/>
                  </a:rPr>
                  <a:t> of them?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A </a:t>
                </a:r>
                <a:r>
                  <a:rPr lang="en-US" sz="2400" b="1" i="1" dirty="0">
                    <a:solidFill>
                      <a:schemeClr val="tx1"/>
                    </a:solidFill>
                    <a:latin typeface="Open Sans" panose="020B0606030504020204" pitchFamily="34" charset="0"/>
                  </a:rPr>
                  <a:t>combination</a:t>
                </a:r>
                <a:r>
                  <a:rPr lang="en-US" sz="2400" dirty="0">
                    <a:solidFill>
                      <a:schemeClr val="tx1"/>
                    </a:solidFill>
                    <a:latin typeface="Open Sans" panose="020B0606030504020204" pitchFamily="34" charset="0"/>
                  </a:rPr>
                  <a:t> is the number of ways to choose </a:t>
                </a:r>
                <a14:m>
                  <m:oMath xmlns:m="http://schemas.openxmlformats.org/officeDocument/2006/math">
                    <m:r>
                      <a:rPr lang="en-US" sz="2400" b="0" i="1" smtClean="0">
                        <a:solidFill>
                          <a:schemeClr val="tx1"/>
                        </a:solidFill>
                        <a:latin typeface="Cambria Math" panose="02040503050406030204" pitchFamily="18" charset="0"/>
                      </a:rPr>
                      <m:t>𝑘</m:t>
                    </m:r>
                  </m:oMath>
                </a14:m>
                <a:r>
                  <a:rPr lang="en-US" sz="2400" dirty="0">
                    <a:solidFill>
                      <a:schemeClr val="tx1"/>
                    </a:solidFill>
                    <a:latin typeface="Open Sans" panose="020B0606030504020204" pitchFamily="34" charset="0"/>
                  </a:rPr>
                  <a:t> objects from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We write this </a:t>
                </a:r>
                <a14:m>
                  <m:oMath xmlns:m="http://schemas.openxmlformats.org/officeDocument/2006/math">
                    <m:r>
                      <a:rPr lang="en-US" sz="2400" b="0" i="1" smtClean="0">
                        <a:solidFill>
                          <a:schemeClr val="tx1"/>
                        </a:solidFill>
                        <a:latin typeface="Cambria Math" panose="02040503050406030204" pitchFamily="18" charset="0"/>
                      </a:rPr>
                      <m:t>𝐶</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 </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m:t>
                    </m:r>
                  </m:oMath>
                </a14:m>
                <a:r>
                  <a:rPr lang="en-US" sz="2400" dirty="0">
                    <a:solidFill>
                      <a:schemeClr val="tx1"/>
                    </a:solidFill>
                    <a:latin typeface="Open Sans" panose="020B0606030504020204" pitchFamily="34" charset="0"/>
                  </a:rPr>
                  <a:t> or </a:t>
                </a:r>
                <a14:m>
                  <m:oMath xmlns:m="http://schemas.openxmlformats.org/officeDocument/2006/math">
                    <m:d>
                      <m:dPr>
                        <m:ctrlPr>
                          <a:rPr lang="en-US" sz="2400" i="1" smtClean="0">
                            <a:solidFill>
                              <a:schemeClr val="tx1"/>
                            </a:solidFill>
                            <a:latin typeface="Cambria Math" panose="02040503050406030204" pitchFamily="18" charset="0"/>
                          </a:rPr>
                        </m:ctrlPr>
                      </m:dPr>
                      <m:e>
                        <m:f>
                          <m:fPr>
                            <m:type m:val="noBar"/>
                            <m:ctrlPr>
                              <a:rPr lang="en-US" sz="2400" i="1" smtClean="0">
                                <a:solidFill>
                                  <a:schemeClr val="tx1"/>
                                </a:solidFill>
                                <a:latin typeface="Cambria Math" panose="02040503050406030204" pitchFamily="18" charset="0"/>
                              </a:rPr>
                            </m:ctrlPr>
                          </m:fPr>
                          <m:num>
                            <m:r>
                              <a:rPr lang="en-US" sz="2400" i="1" smtClean="0">
                                <a:solidFill>
                                  <a:schemeClr val="tx1"/>
                                </a:solidFill>
                                <a:latin typeface="Cambria Math" panose="02040503050406030204" pitchFamily="18" charset="0"/>
                              </a:rPr>
                              <m:t>𝑛</m:t>
                            </m:r>
                          </m:num>
                          <m:den>
                            <m:r>
                              <a:rPr lang="en-US" sz="2400" i="1" smtClean="0">
                                <a:solidFill>
                                  <a:schemeClr val="tx1"/>
                                </a:solidFill>
                                <a:latin typeface="Cambria Math" panose="02040503050406030204" pitchFamily="18" charset="0"/>
                              </a:rPr>
                              <m:t>𝑘</m:t>
                            </m:r>
                          </m:den>
                        </m:f>
                      </m:e>
                    </m:d>
                  </m:oMath>
                </a14:m>
                <a:r>
                  <a:rPr lang="en-US" sz="2400" dirty="0">
                    <a:solidFill>
                      <a:schemeClr val="tx1"/>
                    </a:solidFill>
                    <a:latin typeface="Open Sans" panose="020B0606030504020204" pitchFamily="34" charset="0"/>
                  </a:rPr>
                  <a:t>, and read both </a:t>
                </a:r>
                <a:r>
                  <a:rPr lang="en-US" sz="2400" b="1" i="1" dirty="0">
                    <a:solidFill>
                      <a:schemeClr val="tx1"/>
                    </a:solidFill>
                    <a:latin typeface="Open Sans" panose="020B0606030504020204" pitchFamily="34" charset="0"/>
                  </a:rPr>
                  <a:t>n choose k</a:t>
                </a:r>
                <a:r>
                  <a:rPr lang="en-US" sz="2400" dirty="0">
                    <a:solidFill>
                      <a:schemeClr val="tx1"/>
                    </a:solidFill>
                    <a:latin typeface="Open Sans" panose="020B0606030504020204" pitchFamily="34" charset="0"/>
                  </a:rPr>
                  <a:t>. </a:t>
                </a:r>
              </a:p>
              <a:p>
                <a:pPr marL="0" indent="0">
                  <a:buNone/>
                </a:pPr>
                <a:endParaRPr lang="en-US" sz="2400" dirty="0">
                  <a:solidFill>
                    <a:schemeClr val="tx1"/>
                  </a:solidFill>
                  <a:latin typeface="Open Sans" panose="020B0606030504020204" pitchFamily="34" charset="0"/>
                </a:endParaRPr>
              </a:p>
            </p:txBody>
          </p:sp>
        </mc:Choice>
        <mc:Fallback>
          <p:sp>
            <p:nvSpPr>
              <p:cNvPr id="6" name="Content Placeholder 2">
                <a:extLst>
                  <a:ext uri="{FF2B5EF4-FFF2-40B4-BE49-F238E27FC236}">
                    <a16:creationId xmlns:a16="http://schemas.microsoft.com/office/drawing/2014/main" id="{CD07974E-1D3A-1FFC-034F-263C6F96CB6E}"/>
                  </a:ext>
                </a:extLst>
              </p:cNvPr>
              <p:cNvSpPr>
                <a:spLocks noGrp="1" noRot="1" noChangeAspect="1" noMove="1" noResize="1" noEditPoints="1" noAdjustHandles="1" noChangeArrowheads="1" noChangeShapeType="1" noTextEdit="1"/>
              </p:cNvSpPr>
              <p:nvPr>
                <p:ph idx="1"/>
              </p:nvPr>
            </p:nvSpPr>
            <p:spPr>
              <a:xfrm>
                <a:off x="3456123" y="247973"/>
                <a:ext cx="7895049" cy="6610027"/>
              </a:xfrm>
              <a:blipFill>
                <a:blip r:embed="rId3"/>
                <a:stretch>
                  <a:fillRect l="-1286" t="-1344" r="-6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ounded Rectangle 2">
                <a:extLst>
                  <a:ext uri="{FF2B5EF4-FFF2-40B4-BE49-F238E27FC236}">
                    <a16:creationId xmlns:a16="http://schemas.microsoft.com/office/drawing/2014/main" id="{83F45AEF-14B4-9DFB-030C-910CB10090D5}"/>
                  </a:ext>
                </a:extLst>
              </p:cNvPr>
              <p:cNvSpPr/>
              <p:nvPr/>
            </p:nvSpPr>
            <p:spPr>
              <a:xfrm>
                <a:off x="3456123" y="4367049"/>
                <a:ext cx="8304953" cy="14977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How can we calculate </a:t>
                </a:r>
                <a14:m>
                  <m:oMath xmlns:m="http://schemas.openxmlformats.org/officeDocument/2006/math">
                    <m:d>
                      <m:dPr>
                        <m:ctrlPr>
                          <a:rPr lang="en-US" sz="240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ctrlPr>
                      </m:dPr>
                      <m:e>
                        <m:f>
                          <m:fPr>
                            <m:type m:val="noBar"/>
                            <m:ctrlPr>
                              <a:rPr lang="en-US" sz="240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ctrlPr>
                          </m:fPr>
                          <m:num>
                            <m:r>
                              <a:rPr lang="en-US" sz="240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𝑛</m:t>
                            </m:r>
                          </m:num>
                          <m:den>
                            <m:r>
                              <a:rPr lang="en-US" sz="240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𝑘</m:t>
                            </m:r>
                          </m:den>
                        </m:f>
                      </m:e>
                    </m:d>
                  </m:oMath>
                </a14:m>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Hint: Start with </a:t>
                </a:r>
                <a14:m>
                  <m:oMath xmlns:m="http://schemas.openxmlformats.org/officeDocument/2006/math">
                    <m:r>
                      <a:rPr lang="en-US" sz="2400"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𝑃</m:t>
                    </m:r>
                    <m:r>
                      <a:rPr lang="en-US" sz="2400"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𝑛</m:t>
                    </m:r>
                    <m:r>
                      <a:rPr lang="en-US" sz="2400"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𝑘</m:t>
                    </m:r>
                    <m:r>
                      <a:rPr lang="en-US" sz="2400"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m:t>
                    </m:r>
                  </m:oMath>
                </a14:m>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mc:Choice>
        <mc:Fallback>
          <p:sp>
            <p:nvSpPr>
              <p:cNvPr id="3" name="Rounded Rectangle 2">
                <a:extLst>
                  <a:ext uri="{FF2B5EF4-FFF2-40B4-BE49-F238E27FC236}">
                    <a16:creationId xmlns:a16="http://schemas.microsoft.com/office/drawing/2014/main" id="{83F45AEF-14B4-9DFB-030C-910CB10090D5}"/>
                  </a:ext>
                </a:extLst>
              </p:cNvPr>
              <p:cNvSpPr>
                <a:spLocks noRot="1" noChangeAspect="1" noMove="1" noResize="1" noEditPoints="1" noAdjustHandles="1" noChangeArrowheads="1" noChangeShapeType="1" noTextEdit="1"/>
              </p:cNvSpPr>
              <p:nvPr/>
            </p:nvSpPr>
            <p:spPr>
              <a:xfrm>
                <a:off x="3456123" y="4367049"/>
                <a:ext cx="8304953" cy="1497724"/>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11541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2BDC3-A2C5-E06B-A6A0-5C6F1DB2F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CC2D04-2621-6F97-66B9-D05FF06D53C3}"/>
              </a:ext>
            </a:extLst>
          </p:cNvPr>
          <p:cNvSpPr>
            <a:spLocks noGrp="1"/>
          </p:cNvSpPr>
          <p:nvPr>
            <p:ph type="title"/>
          </p:nvPr>
        </p:nvSpPr>
        <p:spPr/>
        <p:txBody>
          <a:bodyPr/>
          <a:lstStyle/>
          <a:p>
            <a:r>
              <a:rPr lang="en-US" dirty="0"/>
              <a:t>Combinations</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CD07974E-1D3A-1FFC-034F-263C6F96CB6E}"/>
                  </a:ext>
                </a:extLst>
              </p:cNvPr>
              <p:cNvSpPr>
                <a:spLocks noGrp="1"/>
              </p:cNvSpPr>
              <p:nvPr>
                <p:ph idx="1"/>
              </p:nvPr>
            </p:nvSpPr>
            <p:spPr>
              <a:xfrm>
                <a:off x="3456123" y="247973"/>
                <a:ext cx="7895049" cy="6610027"/>
              </a:xfrm>
            </p:spPr>
            <p:txBody>
              <a:bodyPr anchor="t">
                <a:normAutofit/>
              </a:bodyPr>
              <a:lstStyle/>
              <a:p>
                <a:pPr marL="0" indent="0">
                  <a:buNone/>
                </a:pPr>
                <a:r>
                  <a:rPr lang="en-US" sz="2400" dirty="0">
                    <a:solidFill>
                      <a:schemeClr val="tx1"/>
                    </a:solidFill>
                    <a:latin typeface="Open Sans" panose="020B0606030504020204" pitchFamily="34" charset="0"/>
                  </a:rPr>
                  <a:t>What if order doesn’t matter? </a:t>
                </a:r>
              </a:p>
              <a:p>
                <a:pPr marL="0" indent="0">
                  <a:buNone/>
                </a:pPr>
                <a:r>
                  <a:rPr lang="en-US" sz="2400" dirty="0">
                    <a:solidFill>
                      <a:schemeClr val="tx1"/>
                    </a:solidFill>
                    <a:latin typeface="Open Sans" panose="020B0606030504020204" pitchFamily="34" charset="0"/>
                  </a:rPr>
                  <a:t>In other words, what if you have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objects and you want to know how many different ways you can choose </a:t>
                </a:r>
                <a14:m>
                  <m:oMath xmlns:m="http://schemas.openxmlformats.org/officeDocument/2006/math">
                    <m:r>
                      <a:rPr lang="en-US" sz="2400" b="0" i="1" smtClean="0">
                        <a:solidFill>
                          <a:schemeClr val="tx1"/>
                        </a:solidFill>
                        <a:latin typeface="Cambria Math" panose="02040503050406030204" pitchFamily="18" charset="0"/>
                      </a:rPr>
                      <m:t>𝑘</m:t>
                    </m:r>
                  </m:oMath>
                </a14:m>
                <a:r>
                  <a:rPr lang="en-US" sz="2400" dirty="0">
                    <a:solidFill>
                      <a:schemeClr val="tx1"/>
                    </a:solidFill>
                    <a:latin typeface="Open Sans" panose="020B0606030504020204" pitchFamily="34" charset="0"/>
                  </a:rPr>
                  <a:t> of them?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A </a:t>
                </a:r>
                <a:r>
                  <a:rPr lang="en-US" sz="2400" b="1" i="1" dirty="0">
                    <a:solidFill>
                      <a:schemeClr val="tx1"/>
                    </a:solidFill>
                    <a:latin typeface="Open Sans" panose="020B0606030504020204" pitchFamily="34" charset="0"/>
                  </a:rPr>
                  <a:t>combination</a:t>
                </a:r>
                <a:r>
                  <a:rPr lang="en-US" sz="2400" dirty="0">
                    <a:solidFill>
                      <a:schemeClr val="tx1"/>
                    </a:solidFill>
                    <a:latin typeface="Open Sans" panose="020B0606030504020204" pitchFamily="34" charset="0"/>
                  </a:rPr>
                  <a:t> is the number of ways to choose </a:t>
                </a:r>
                <a14:m>
                  <m:oMath xmlns:m="http://schemas.openxmlformats.org/officeDocument/2006/math">
                    <m:r>
                      <a:rPr lang="en-US" sz="2400" b="0" i="1" smtClean="0">
                        <a:solidFill>
                          <a:schemeClr val="tx1"/>
                        </a:solidFill>
                        <a:latin typeface="Cambria Math" panose="02040503050406030204" pitchFamily="18" charset="0"/>
                      </a:rPr>
                      <m:t>𝑘</m:t>
                    </m:r>
                  </m:oMath>
                </a14:m>
                <a:r>
                  <a:rPr lang="en-US" sz="2400" dirty="0">
                    <a:solidFill>
                      <a:schemeClr val="tx1"/>
                    </a:solidFill>
                    <a:latin typeface="Open Sans" panose="020B0606030504020204" pitchFamily="34" charset="0"/>
                  </a:rPr>
                  <a:t> objects from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We write this </a:t>
                </a:r>
                <a14:m>
                  <m:oMath xmlns:m="http://schemas.openxmlformats.org/officeDocument/2006/math">
                    <m:r>
                      <a:rPr lang="en-US" sz="2400" b="0" i="1" smtClean="0">
                        <a:solidFill>
                          <a:schemeClr val="tx1"/>
                        </a:solidFill>
                        <a:latin typeface="Cambria Math" panose="02040503050406030204" pitchFamily="18" charset="0"/>
                      </a:rPr>
                      <m:t>𝐶</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 </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m:t>
                    </m:r>
                  </m:oMath>
                </a14:m>
                <a:r>
                  <a:rPr lang="en-US" sz="2400" dirty="0">
                    <a:solidFill>
                      <a:schemeClr val="tx1"/>
                    </a:solidFill>
                    <a:latin typeface="Open Sans" panose="020B0606030504020204" pitchFamily="34" charset="0"/>
                  </a:rPr>
                  <a:t> or </a:t>
                </a:r>
                <a14:m>
                  <m:oMath xmlns:m="http://schemas.openxmlformats.org/officeDocument/2006/math">
                    <m:d>
                      <m:dPr>
                        <m:ctrlPr>
                          <a:rPr lang="en-US" sz="2400" i="1" smtClean="0">
                            <a:solidFill>
                              <a:schemeClr val="tx1"/>
                            </a:solidFill>
                            <a:latin typeface="Cambria Math" panose="02040503050406030204" pitchFamily="18" charset="0"/>
                          </a:rPr>
                        </m:ctrlPr>
                      </m:dPr>
                      <m:e>
                        <m:f>
                          <m:fPr>
                            <m:type m:val="noBar"/>
                            <m:ctrlPr>
                              <a:rPr lang="en-US" sz="2400" i="1" smtClean="0">
                                <a:solidFill>
                                  <a:schemeClr val="tx1"/>
                                </a:solidFill>
                                <a:latin typeface="Cambria Math" panose="02040503050406030204" pitchFamily="18" charset="0"/>
                              </a:rPr>
                            </m:ctrlPr>
                          </m:fPr>
                          <m:num>
                            <m:r>
                              <a:rPr lang="en-US" sz="2400" i="1" smtClean="0">
                                <a:solidFill>
                                  <a:schemeClr val="tx1"/>
                                </a:solidFill>
                                <a:latin typeface="Cambria Math" panose="02040503050406030204" pitchFamily="18" charset="0"/>
                              </a:rPr>
                              <m:t>𝑛</m:t>
                            </m:r>
                          </m:num>
                          <m:den>
                            <m:r>
                              <a:rPr lang="en-US" sz="2400" i="1" smtClean="0">
                                <a:solidFill>
                                  <a:schemeClr val="tx1"/>
                                </a:solidFill>
                                <a:latin typeface="Cambria Math" panose="02040503050406030204" pitchFamily="18" charset="0"/>
                              </a:rPr>
                              <m:t>𝑘</m:t>
                            </m:r>
                          </m:den>
                        </m:f>
                      </m:e>
                    </m:d>
                  </m:oMath>
                </a14:m>
                <a:r>
                  <a:rPr lang="en-US" sz="2400" dirty="0">
                    <a:solidFill>
                      <a:schemeClr val="tx1"/>
                    </a:solidFill>
                    <a:latin typeface="Open Sans" panose="020B0606030504020204" pitchFamily="34" charset="0"/>
                  </a:rPr>
                  <a:t>, and read both </a:t>
                </a:r>
                <a:r>
                  <a:rPr lang="en-US" sz="2400" b="1" i="1" dirty="0">
                    <a:solidFill>
                      <a:schemeClr val="tx1"/>
                    </a:solidFill>
                    <a:latin typeface="Open Sans" panose="020B0606030504020204" pitchFamily="34" charset="0"/>
                  </a:rPr>
                  <a:t>n choose k</a:t>
                </a:r>
                <a:r>
                  <a:rPr lang="en-US" sz="2400" dirty="0">
                    <a:solidFill>
                      <a:schemeClr val="tx1"/>
                    </a:solidFill>
                    <a:latin typeface="Open Sans" panose="020B0606030504020204" pitchFamily="34" charset="0"/>
                  </a:rPr>
                  <a:t>.</a:t>
                </a:r>
              </a:p>
              <a:p>
                <a:pPr marL="0" indent="0">
                  <a:buNone/>
                </a:pPr>
                <a:endParaRPr lang="en-US" sz="2400" dirty="0">
                  <a:solidFill>
                    <a:schemeClr val="tx1"/>
                  </a:solidFill>
                  <a:latin typeface="Open Sans" panose="020B0606030504020204" pitchFamily="34" charset="0"/>
                </a:endParaRPr>
              </a:p>
              <a:p>
                <a:pPr marL="0" indent="0" algn="ctr">
                  <a:buNone/>
                </a:pPr>
                <a14:m>
                  <m:oMath xmlns:m="http://schemas.openxmlformats.org/officeDocument/2006/math">
                    <m:d>
                      <m:dPr>
                        <m:ctrlPr>
                          <a:rPr lang="en-US" sz="3200" i="1" smtClean="0">
                            <a:solidFill>
                              <a:schemeClr val="tx1"/>
                            </a:solidFill>
                            <a:latin typeface="Cambria Math" panose="02040503050406030204" pitchFamily="18" charset="0"/>
                          </a:rPr>
                        </m:ctrlPr>
                      </m:dPr>
                      <m:e>
                        <m:f>
                          <m:fPr>
                            <m:type m:val="noBar"/>
                            <m:ctrlPr>
                              <a:rPr lang="en-US" sz="3200" i="1" smtClean="0">
                                <a:solidFill>
                                  <a:schemeClr val="tx1"/>
                                </a:solidFill>
                                <a:latin typeface="Cambria Math" panose="02040503050406030204" pitchFamily="18" charset="0"/>
                              </a:rPr>
                            </m:ctrlPr>
                          </m:fPr>
                          <m:num>
                            <m:r>
                              <a:rPr lang="en-US" sz="3200" i="1" smtClean="0">
                                <a:solidFill>
                                  <a:schemeClr val="tx1"/>
                                </a:solidFill>
                                <a:latin typeface="Cambria Math" panose="02040503050406030204" pitchFamily="18" charset="0"/>
                              </a:rPr>
                              <m:t>𝑛</m:t>
                            </m:r>
                          </m:num>
                          <m:den>
                            <m:r>
                              <a:rPr lang="en-US" sz="3200" i="1" smtClean="0">
                                <a:solidFill>
                                  <a:schemeClr val="tx1"/>
                                </a:solidFill>
                                <a:latin typeface="Cambria Math" panose="02040503050406030204" pitchFamily="18" charset="0"/>
                              </a:rPr>
                              <m:t>𝑘</m:t>
                            </m:r>
                          </m:den>
                        </m:f>
                      </m:e>
                    </m:d>
                    <m:r>
                      <a:rPr lang="en-US" sz="3200" b="0" i="1" smtClean="0">
                        <a:solidFill>
                          <a:schemeClr val="tx1"/>
                        </a:solidFill>
                        <a:latin typeface="Cambria Math" panose="02040503050406030204" pitchFamily="18" charset="0"/>
                      </a:rPr>
                      <m:t>=</m:t>
                    </m:r>
                    <m:f>
                      <m:fPr>
                        <m:ctrlPr>
                          <a:rPr lang="en-US" sz="3200" b="0" i="1" smtClean="0">
                            <a:solidFill>
                              <a:schemeClr val="tx1"/>
                            </a:solidFill>
                            <a:latin typeface="Cambria Math" panose="02040503050406030204" pitchFamily="18" charset="0"/>
                          </a:rPr>
                        </m:ctrlPr>
                      </m:fPr>
                      <m:num>
                        <m:r>
                          <a:rPr lang="en-US" sz="3200" b="0" i="1" smtClean="0">
                            <a:solidFill>
                              <a:schemeClr val="tx1"/>
                            </a:solidFill>
                            <a:latin typeface="Cambria Math" panose="02040503050406030204" pitchFamily="18" charset="0"/>
                          </a:rPr>
                          <m:t>𝑛</m:t>
                        </m:r>
                        <m:r>
                          <a:rPr lang="en-US" sz="3200" b="0" i="1" smtClean="0">
                            <a:solidFill>
                              <a:schemeClr val="tx1"/>
                            </a:solidFill>
                            <a:latin typeface="Cambria Math" panose="02040503050406030204" pitchFamily="18" charset="0"/>
                          </a:rPr>
                          <m:t>!</m:t>
                        </m:r>
                      </m:num>
                      <m:den>
                        <m:d>
                          <m:dPr>
                            <m:ctrlPr>
                              <a:rPr lang="en-US" sz="3200" b="0" i="1" smtClean="0">
                                <a:solidFill>
                                  <a:schemeClr val="tx1"/>
                                </a:solidFill>
                                <a:latin typeface="Cambria Math" panose="02040503050406030204" pitchFamily="18" charset="0"/>
                              </a:rPr>
                            </m:ctrlPr>
                          </m:dPr>
                          <m:e>
                            <m:r>
                              <a:rPr lang="en-US" sz="3200" b="0" i="1" smtClean="0">
                                <a:solidFill>
                                  <a:schemeClr val="tx1"/>
                                </a:solidFill>
                                <a:latin typeface="Cambria Math" panose="02040503050406030204" pitchFamily="18" charset="0"/>
                              </a:rPr>
                              <m:t>𝑛</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𝑘</m:t>
                            </m:r>
                          </m:e>
                        </m:d>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𝑘</m:t>
                        </m:r>
                        <m:r>
                          <a:rPr lang="en-US" sz="3200" b="0" i="1" smtClean="0">
                            <a:solidFill>
                              <a:schemeClr val="tx1"/>
                            </a:solidFill>
                            <a:latin typeface="Cambria Math" panose="02040503050406030204" pitchFamily="18" charset="0"/>
                          </a:rPr>
                          <m:t>!</m:t>
                        </m:r>
                      </m:den>
                    </m:f>
                  </m:oMath>
                </a14:m>
                <a:r>
                  <a:rPr lang="en-US" sz="3200" dirty="0">
                    <a:solidFill>
                      <a:schemeClr val="tx1"/>
                    </a:solidFill>
                    <a:latin typeface="Open Sans" panose="020B0606030504020204" pitchFamily="34" charset="0"/>
                  </a:rPr>
                  <a:t> </a:t>
                </a:r>
              </a:p>
              <a:p>
                <a:pPr marL="0" indent="0">
                  <a:buNone/>
                </a:pPr>
                <a:r>
                  <a:rPr lang="en-US" sz="2400" dirty="0">
                    <a:solidFill>
                      <a:schemeClr val="tx1"/>
                    </a:solidFill>
                    <a:latin typeface="Open Sans" panose="020B0606030504020204" pitchFamily="34" charset="0"/>
                  </a:rPr>
                  <a:t> </a:t>
                </a:r>
              </a:p>
              <a:p>
                <a:pPr marL="0" indent="0">
                  <a:buNone/>
                </a:pPr>
                <a:endParaRPr lang="en-US" sz="2400" dirty="0">
                  <a:solidFill>
                    <a:schemeClr val="tx1"/>
                  </a:solidFill>
                  <a:latin typeface="Open Sans" panose="020B0606030504020204" pitchFamily="34" charset="0"/>
                </a:endParaRPr>
              </a:p>
            </p:txBody>
          </p:sp>
        </mc:Choice>
        <mc:Fallback>
          <p:sp>
            <p:nvSpPr>
              <p:cNvPr id="6" name="Content Placeholder 2">
                <a:extLst>
                  <a:ext uri="{FF2B5EF4-FFF2-40B4-BE49-F238E27FC236}">
                    <a16:creationId xmlns:a16="http://schemas.microsoft.com/office/drawing/2014/main" id="{CD07974E-1D3A-1FFC-034F-263C6F96CB6E}"/>
                  </a:ext>
                </a:extLst>
              </p:cNvPr>
              <p:cNvSpPr>
                <a:spLocks noGrp="1" noRot="1" noChangeAspect="1" noMove="1" noResize="1" noEditPoints="1" noAdjustHandles="1" noChangeArrowheads="1" noChangeShapeType="1" noTextEdit="1"/>
              </p:cNvSpPr>
              <p:nvPr>
                <p:ph idx="1"/>
              </p:nvPr>
            </p:nvSpPr>
            <p:spPr>
              <a:xfrm>
                <a:off x="3456123" y="247973"/>
                <a:ext cx="7895049" cy="6610027"/>
              </a:xfrm>
              <a:blipFill>
                <a:blip r:embed="rId3"/>
                <a:stretch>
                  <a:fillRect l="-1286" t="-1344"/>
                </a:stretch>
              </a:blipFill>
            </p:spPr>
            <p:txBody>
              <a:bodyPr/>
              <a:lstStyle/>
              <a:p>
                <a:r>
                  <a:rPr lang="en-US">
                    <a:noFill/>
                  </a:rPr>
                  <a:t> </a:t>
                </a:r>
              </a:p>
            </p:txBody>
          </p:sp>
        </mc:Fallback>
      </mc:AlternateContent>
    </p:spTree>
    <p:extLst>
      <p:ext uri="{BB962C8B-B14F-4D97-AF65-F5344CB8AC3E}">
        <p14:creationId xmlns:p14="http://schemas.microsoft.com/office/powerpoint/2010/main" val="903663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2BDC3-A2C5-E06B-A6A0-5C6F1DB2F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CC2D04-2621-6F97-66B9-D05FF06D53C3}"/>
              </a:ext>
            </a:extLst>
          </p:cNvPr>
          <p:cNvSpPr>
            <a:spLocks noGrp="1"/>
          </p:cNvSpPr>
          <p:nvPr>
            <p:ph type="title"/>
          </p:nvPr>
        </p:nvSpPr>
        <p:spPr/>
        <p:txBody>
          <a:bodyPr/>
          <a:lstStyle/>
          <a:p>
            <a:r>
              <a:rPr lang="en-US" dirty="0"/>
              <a:t>Combinations</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CD07974E-1D3A-1FFC-034F-263C6F96CB6E}"/>
                  </a:ext>
                </a:extLst>
              </p:cNvPr>
              <p:cNvSpPr>
                <a:spLocks noGrp="1"/>
              </p:cNvSpPr>
              <p:nvPr>
                <p:ph idx="1"/>
              </p:nvPr>
            </p:nvSpPr>
            <p:spPr>
              <a:xfrm>
                <a:off x="3456123" y="247973"/>
                <a:ext cx="7895049" cy="6610027"/>
              </a:xfrm>
            </p:spPr>
            <p:txBody>
              <a:bodyPr anchor="t">
                <a:normAutofit/>
              </a:bodyPr>
              <a:lstStyle/>
              <a:p>
                <a:pPr marL="0" indent="0">
                  <a:buNone/>
                </a:pPr>
                <a:r>
                  <a:rPr lang="en-US" sz="2400" dirty="0">
                    <a:solidFill>
                      <a:schemeClr val="tx1"/>
                    </a:solidFill>
                    <a:latin typeface="Open Sans" panose="020B0606030504020204" pitchFamily="34" charset="0"/>
                  </a:rPr>
                  <a:t>What if order doesn’t matter? </a:t>
                </a:r>
              </a:p>
              <a:p>
                <a:pPr marL="0" indent="0">
                  <a:buNone/>
                </a:pPr>
                <a:r>
                  <a:rPr lang="en-US" sz="2400" dirty="0">
                    <a:solidFill>
                      <a:schemeClr val="tx1"/>
                    </a:solidFill>
                    <a:latin typeface="Open Sans" panose="020B0606030504020204" pitchFamily="34" charset="0"/>
                  </a:rPr>
                  <a:t>In other words, what if you have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objects and you want to know how many different ways you can choose </a:t>
                </a:r>
                <a14:m>
                  <m:oMath xmlns:m="http://schemas.openxmlformats.org/officeDocument/2006/math">
                    <m:r>
                      <a:rPr lang="en-US" sz="2400" b="0" i="1" smtClean="0">
                        <a:solidFill>
                          <a:schemeClr val="tx1"/>
                        </a:solidFill>
                        <a:latin typeface="Cambria Math" panose="02040503050406030204" pitchFamily="18" charset="0"/>
                      </a:rPr>
                      <m:t>𝑘</m:t>
                    </m:r>
                  </m:oMath>
                </a14:m>
                <a:r>
                  <a:rPr lang="en-US" sz="2400" dirty="0">
                    <a:solidFill>
                      <a:schemeClr val="tx1"/>
                    </a:solidFill>
                    <a:latin typeface="Open Sans" panose="020B0606030504020204" pitchFamily="34" charset="0"/>
                  </a:rPr>
                  <a:t> of them?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A </a:t>
                </a:r>
                <a:r>
                  <a:rPr lang="en-US" sz="2400" b="1" i="1" dirty="0">
                    <a:solidFill>
                      <a:schemeClr val="tx1"/>
                    </a:solidFill>
                    <a:latin typeface="Open Sans" panose="020B0606030504020204" pitchFamily="34" charset="0"/>
                  </a:rPr>
                  <a:t>combination</a:t>
                </a:r>
                <a:r>
                  <a:rPr lang="en-US" sz="2400" dirty="0">
                    <a:solidFill>
                      <a:schemeClr val="tx1"/>
                    </a:solidFill>
                    <a:latin typeface="Open Sans" panose="020B0606030504020204" pitchFamily="34" charset="0"/>
                  </a:rPr>
                  <a:t> is the number of ways to choose </a:t>
                </a:r>
                <a14:m>
                  <m:oMath xmlns:m="http://schemas.openxmlformats.org/officeDocument/2006/math">
                    <m:r>
                      <a:rPr lang="en-US" sz="2400" b="0" i="1" smtClean="0">
                        <a:solidFill>
                          <a:schemeClr val="tx1"/>
                        </a:solidFill>
                        <a:latin typeface="Cambria Math" panose="02040503050406030204" pitchFamily="18" charset="0"/>
                      </a:rPr>
                      <m:t>𝑘</m:t>
                    </m:r>
                  </m:oMath>
                </a14:m>
                <a:r>
                  <a:rPr lang="en-US" sz="2400" dirty="0">
                    <a:solidFill>
                      <a:schemeClr val="tx1"/>
                    </a:solidFill>
                    <a:latin typeface="Open Sans" panose="020B0606030504020204" pitchFamily="34" charset="0"/>
                  </a:rPr>
                  <a:t> objects from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We write this </a:t>
                </a:r>
                <a14:m>
                  <m:oMath xmlns:m="http://schemas.openxmlformats.org/officeDocument/2006/math">
                    <m:r>
                      <a:rPr lang="en-US" sz="2400" b="0" i="1" smtClean="0">
                        <a:solidFill>
                          <a:schemeClr val="tx1"/>
                        </a:solidFill>
                        <a:latin typeface="Cambria Math" panose="02040503050406030204" pitchFamily="18" charset="0"/>
                      </a:rPr>
                      <m:t>𝐶</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 </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m:t>
                    </m:r>
                  </m:oMath>
                </a14:m>
                <a:r>
                  <a:rPr lang="en-US" sz="2400" dirty="0">
                    <a:solidFill>
                      <a:schemeClr val="tx1"/>
                    </a:solidFill>
                    <a:latin typeface="Open Sans" panose="020B0606030504020204" pitchFamily="34" charset="0"/>
                  </a:rPr>
                  <a:t> or </a:t>
                </a:r>
                <a14:m>
                  <m:oMath xmlns:m="http://schemas.openxmlformats.org/officeDocument/2006/math">
                    <m:d>
                      <m:dPr>
                        <m:ctrlPr>
                          <a:rPr lang="en-US" sz="2400" i="1" smtClean="0">
                            <a:solidFill>
                              <a:schemeClr val="tx1"/>
                            </a:solidFill>
                            <a:latin typeface="Cambria Math" panose="02040503050406030204" pitchFamily="18" charset="0"/>
                          </a:rPr>
                        </m:ctrlPr>
                      </m:dPr>
                      <m:e>
                        <m:f>
                          <m:fPr>
                            <m:type m:val="noBar"/>
                            <m:ctrlPr>
                              <a:rPr lang="en-US" sz="2400" i="1" smtClean="0">
                                <a:solidFill>
                                  <a:schemeClr val="tx1"/>
                                </a:solidFill>
                                <a:latin typeface="Cambria Math" panose="02040503050406030204" pitchFamily="18" charset="0"/>
                              </a:rPr>
                            </m:ctrlPr>
                          </m:fPr>
                          <m:num>
                            <m:r>
                              <a:rPr lang="en-US" sz="2400" i="1" smtClean="0">
                                <a:solidFill>
                                  <a:schemeClr val="tx1"/>
                                </a:solidFill>
                                <a:latin typeface="Cambria Math" panose="02040503050406030204" pitchFamily="18" charset="0"/>
                              </a:rPr>
                              <m:t>𝑛</m:t>
                            </m:r>
                          </m:num>
                          <m:den>
                            <m:r>
                              <a:rPr lang="en-US" sz="2400" i="1" smtClean="0">
                                <a:solidFill>
                                  <a:schemeClr val="tx1"/>
                                </a:solidFill>
                                <a:latin typeface="Cambria Math" panose="02040503050406030204" pitchFamily="18" charset="0"/>
                              </a:rPr>
                              <m:t>𝑘</m:t>
                            </m:r>
                          </m:den>
                        </m:f>
                      </m:e>
                    </m:d>
                  </m:oMath>
                </a14:m>
                <a:r>
                  <a:rPr lang="en-US" sz="2400" dirty="0">
                    <a:solidFill>
                      <a:schemeClr val="tx1"/>
                    </a:solidFill>
                    <a:latin typeface="Open Sans" panose="020B0606030504020204" pitchFamily="34" charset="0"/>
                  </a:rPr>
                  <a:t>, and read both </a:t>
                </a:r>
                <a:r>
                  <a:rPr lang="en-US" sz="2400" b="1" i="1" dirty="0">
                    <a:solidFill>
                      <a:schemeClr val="tx1"/>
                    </a:solidFill>
                    <a:latin typeface="Open Sans" panose="020B0606030504020204" pitchFamily="34" charset="0"/>
                  </a:rPr>
                  <a:t>n choose k</a:t>
                </a:r>
                <a:r>
                  <a:rPr lang="en-US" sz="2400" dirty="0">
                    <a:solidFill>
                      <a:schemeClr val="tx1"/>
                    </a:solidFill>
                    <a:latin typeface="Open Sans" panose="020B0606030504020204" pitchFamily="34" charset="0"/>
                  </a:rPr>
                  <a:t>.</a:t>
                </a:r>
              </a:p>
              <a:p>
                <a:pPr marL="0" indent="0">
                  <a:buNone/>
                </a:pPr>
                <a:endParaRPr lang="en-US" sz="2400" dirty="0">
                  <a:solidFill>
                    <a:schemeClr val="tx1"/>
                  </a:solidFill>
                  <a:latin typeface="Open Sans" panose="020B0606030504020204" pitchFamily="34" charset="0"/>
                </a:endParaRPr>
              </a:p>
              <a:p>
                <a:pPr marL="0" indent="0" algn="ctr">
                  <a:buNone/>
                </a:pPr>
                <a14:m>
                  <m:oMath xmlns:m="http://schemas.openxmlformats.org/officeDocument/2006/math">
                    <m:d>
                      <m:dPr>
                        <m:ctrlPr>
                          <a:rPr lang="en-US" sz="3200" i="1" smtClean="0">
                            <a:solidFill>
                              <a:schemeClr val="tx1"/>
                            </a:solidFill>
                            <a:latin typeface="Cambria Math" panose="02040503050406030204" pitchFamily="18" charset="0"/>
                          </a:rPr>
                        </m:ctrlPr>
                      </m:dPr>
                      <m:e>
                        <m:f>
                          <m:fPr>
                            <m:type m:val="noBar"/>
                            <m:ctrlPr>
                              <a:rPr lang="en-US" sz="3200" i="1" smtClean="0">
                                <a:solidFill>
                                  <a:schemeClr val="tx1"/>
                                </a:solidFill>
                                <a:latin typeface="Cambria Math" panose="02040503050406030204" pitchFamily="18" charset="0"/>
                              </a:rPr>
                            </m:ctrlPr>
                          </m:fPr>
                          <m:num>
                            <m:r>
                              <a:rPr lang="en-US" sz="3200" i="1" smtClean="0">
                                <a:solidFill>
                                  <a:schemeClr val="tx1"/>
                                </a:solidFill>
                                <a:latin typeface="Cambria Math" panose="02040503050406030204" pitchFamily="18" charset="0"/>
                              </a:rPr>
                              <m:t>𝑛</m:t>
                            </m:r>
                          </m:num>
                          <m:den>
                            <m:r>
                              <a:rPr lang="en-US" sz="3200" i="1" smtClean="0">
                                <a:solidFill>
                                  <a:schemeClr val="tx1"/>
                                </a:solidFill>
                                <a:latin typeface="Cambria Math" panose="02040503050406030204" pitchFamily="18" charset="0"/>
                              </a:rPr>
                              <m:t>𝑘</m:t>
                            </m:r>
                          </m:den>
                        </m:f>
                      </m:e>
                    </m:d>
                    <m:r>
                      <a:rPr lang="en-US" sz="3200" b="0" i="1" smtClean="0">
                        <a:solidFill>
                          <a:schemeClr val="tx1"/>
                        </a:solidFill>
                        <a:latin typeface="Cambria Math" panose="02040503050406030204" pitchFamily="18" charset="0"/>
                      </a:rPr>
                      <m:t>=</m:t>
                    </m:r>
                    <m:f>
                      <m:fPr>
                        <m:ctrlPr>
                          <a:rPr lang="en-US" sz="3200" b="0" i="1" smtClean="0">
                            <a:solidFill>
                              <a:schemeClr val="tx1"/>
                            </a:solidFill>
                            <a:latin typeface="Cambria Math" panose="02040503050406030204" pitchFamily="18" charset="0"/>
                          </a:rPr>
                        </m:ctrlPr>
                      </m:fPr>
                      <m:num>
                        <m:r>
                          <a:rPr lang="en-US" sz="3200" b="0" i="1" smtClean="0">
                            <a:solidFill>
                              <a:schemeClr val="tx1"/>
                            </a:solidFill>
                            <a:latin typeface="Cambria Math" panose="02040503050406030204" pitchFamily="18" charset="0"/>
                          </a:rPr>
                          <m:t>𝑛</m:t>
                        </m:r>
                        <m:r>
                          <a:rPr lang="en-US" sz="3200" b="0" i="1" smtClean="0">
                            <a:solidFill>
                              <a:schemeClr val="tx1"/>
                            </a:solidFill>
                            <a:latin typeface="Cambria Math" panose="02040503050406030204" pitchFamily="18" charset="0"/>
                          </a:rPr>
                          <m:t>!</m:t>
                        </m:r>
                      </m:num>
                      <m:den>
                        <m:d>
                          <m:dPr>
                            <m:ctrlPr>
                              <a:rPr lang="en-US" sz="3200" b="0" i="1" smtClean="0">
                                <a:solidFill>
                                  <a:schemeClr val="tx1"/>
                                </a:solidFill>
                                <a:latin typeface="Cambria Math" panose="02040503050406030204" pitchFamily="18" charset="0"/>
                              </a:rPr>
                            </m:ctrlPr>
                          </m:dPr>
                          <m:e>
                            <m:r>
                              <a:rPr lang="en-US" sz="3200" b="0" i="1" smtClean="0">
                                <a:solidFill>
                                  <a:schemeClr val="tx1"/>
                                </a:solidFill>
                                <a:latin typeface="Cambria Math" panose="02040503050406030204" pitchFamily="18" charset="0"/>
                              </a:rPr>
                              <m:t>𝑛</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𝑘</m:t>
                            </m:r>
                          </m:e>
                        </m:d>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𝑘</m:t>
                        </m:r>
                        <m:r>
                          <a:rPr lang="en-US" sz="3200" b="0" i="1" smtClean="0">
                            <a:solidFill>
                              <a:schemeClr val="tx1"/>
                            </a:solidFill>
                            <a:latin typeface="Cambria Math" panose="02040503050406030204" pitchFamily="18" charset="0"/>
                          </a:rPr>
                          <m:t>!</m:t>
                        </m:r>
                      </m:den>
                    </m:f>
                  </m:oMath>
                </a14:m>
                <a:r>
                  <a:rPr lang="en-US" sz="3200" dirty="0">
                    <a:solidFill>
                      <a:schemeClr val="tx1"/>
                    </a:solidFill>
                    <a:latin typeface="Open Sans" panose="020B0606030504020204" pitchFamily="34" charset="0"/>
                  </a:rPr>
                  <a:t> </a:t>
                </a:r>
              </a:p>
              <a:p>
                <a:pPr marL="0" indent="0">
                  <a:buNone/>
                </a:pPr>
                <a:r>
                  <a:rPr lang="en-US" sz="2400" dirty="0">
                    <a:solidFill>
                      <a:schemeClr val="tx1"/>
                    </a:solidFill>
                    <a:latin typeface="Open Sans" panose="020B0606030504020204" pitchFamily="34" charset="0"/>
                  </a:rPr>
                  <a:t> </a:t>
                </a:r>
              </a:p>
              <a:p>
                <a:pPr marL="0" indent="0">
                  <a:buNone/>
                </a:pPr>
                <a:endParaRPr lang="en-US" sz="2400" dirty="0">
                  <a:solidFill>
                    <a:schemeClr val="tx1"/>
                  </a:solidFill>
                  <a:latin typeface="Open Sans" panose="020B0606030504020204" pitchFamily="34" charset="0"/>
                </a:endParaRPr>
              </a:p>
            </p:txBody>
          </p:sp>
        </mc:Choice>
        <mc:Fallback>
          <p:sp>
            <p:nvSpPr>
              <p:cNvPr id="6" name="Content Placeholder 2">
                <a:extLst>
                  <a:ext uri="{FF2B5EF4-FFF2-40B4-BE49-F238E27FC236}">
                    <a16:creationId xmlns:a16="http://schemas.microsoft.com/office/drawing/2014/main" id="{CD07974E-1D3A-1FFC-034F-263C6F96CB6E}"/>
                  </a:ext>
                </a:extLst>
              </p:cNvPr>
              <p:cNvSpPr>
                <a:spLocks noGrp="1" noRot="1" noChangeAspect="1" noMove="1" noResize="1" noEditPoints="1" noAdjustHandles="1" noChangeArrowheads="1" noChangeShapeType="1" noTextEdit="1"/>
              </p:cNvSpPr>
              <p:nvPr>
                <p:ph idx="1"/>
              </p:nvPr>
            </p:nvSpPr>
            <p:spPr>
              <a:xfrm>
                <a:off x="3456123" y="247973"/>
                <a:ext cx="7895049" cy="6610027"/>
              </a:xfrm>
              <a:blipFill>
                <a:blip r:embed="rId3"/>
                <a:stretch>
                  <a:fillRect l="-1286" t="-1344"/>
                </a:stretch>
              </a:blipFill>
            </p:spPr>
            <p:txBody>
              <a:bodyPr/>
              <a:lstStyle/>
              <a:p>
                <a:r>
                  <a:rPr lang="en-US">
                    <a:noFill/>
                  </a:rPr>
                  <a:t> </a:t>
                </a:r>
              </a:p>
            </p:txBody>
          </p:sp>
        </mc:Fallback>
      </mc:AlternateContent>
      <p:sp>
        <p:nvSpPr>
          <p:cNvPr id="3" name="Rounded Rectangle 2">
            <a:extLst>
              <a:ext uri="{FF2B5EF4-FFF2-40B4-BE49-F238E27FC236}">
                <a16:creationId xmlns:a16="http://schemas.microsoft.com/office/drawing/2014/main" id="{777C8C3E-D0F7-A02E-490D-51DC0D54A394}"/>
              </a:ext>
            </a:extLst>
          </p:cNvPr>
          <p:cNvSpPr/>
          <p:nvPr/>
        </p:nvSpPr>
        <p:spPr>
          <a:xfrm>
            <a:off x="3456123" y="374975"/>
            <a:ext cx="8304953" cy="17533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A pizza parlor offers 10 toppings. how many 3-topping pizzas could the put on their menu? (The toppings must all be different, no repeats.) </a:t>
            </a:r>
          </a:p>
        </p:txBody>
      </p:sp>
    </p:spTree>
    <p:extLst>
      <p:ext uri="{BB962C8B-B14F-4D97-AF65-F5344CB8AC3E}">
        <p14:creationId xmlns:p14="http://schemas.microsoft.com/office/powerpoint/2010/main" val="3344809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p:txBody>
          <a:bodyPr>
            <a:normAutofit/>
          </a:bodyPr>
          <a:lstStyle/>
          <a:p>
            <a:r>
              <a:rPr lang="en-US" sz="2400" dirty="0"/>
              <a:t>Counting</a:t>
            </a:r>
          </a:p>
          <a:p>
            <a:pPr lvl="1"/>
            <a:r>
              <a:rPr lang="en-US" sz="2200" dirty="0"/>
              <a:t>Combinations </a:t>
            </a:r>
          </a:p>
          <a:p>
            <a:pPr lvl="1"/>
            <a:r>
              <a:rPr lang="en-US" sz="2200" dirty="0"/>
              <a:t>Permutations</a:t>
            </a:r>
          </a:p>
        </p:txBody>
      </p:sp>
    </p:spTree>
    <p:extLst>
      <p:ext uri="{BB962C8B-B14F-4D97-AF65-F5344CB8AC3E}">
        <p14:creationId xmlns:p14="http://schemas.microsoft.com/office/powerpoint/2010/main" val="1085546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2BDC3-A2C5-E06B-A6A0-5C6F1DB2F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CC2D04-2621-6F97-66B9-D05FF06D53C3}"/>
              </a:ext>
            </a:extLst>
          </p:cNvPr>
          <p:cNvSpPr>
            <a:spLocks noGrp="1"/>
          </p:cNvSpPr>
          <p:nvPr>
            <p:ph type="title"/>
          </p:nvPr>
        </p:nvSpPr>
        <p:spPr/>
        <p:txBody>
          <a:bodyPr/>
          <a:lstStyle/>
          <a:p>
            <a:r>
              <a:rPr lang="en-US" dirty="0"/>
              <a:t>Warm Up: Counting</a:t>
            </a:r>
          </a:p>
        </p:txBody>
      </p:sp>
      <p:sp>
        <p:nvSpPr>
          <p:cNvPr id="6" name="Content Placeholder 2">
            <a:extLst>
              <a:ext uri="{FF2B5EF4-FFF2-40B4-BE49-F238E27FC236}">
                <a16:creationId xmlns:a16="http://schemas.microsoft.com/office/drawing/2014/main" id="{CD07974E-1D3A-1FFC-034F-263C6F96CB6E}"/>
              </a:ext>
            </a:extLst>
          </p:cNvPr>
          <p:cNvSpPr>
            <a:spLocks noGrp="1"/>
          </p:cNvSpPr>
          <p:nvPr>
            <p:ph idx="1"/>
          </p:nvPr>
        </p:nvSpPr>
        <p:spPr>
          <a:xfrm>
            <a:off x="3456123" y="247973"/>
            <a:ext cx="8482958" cy="6610027"/>
          </a:xfrm>
        </p:spPr>
        <p:txBody>
          <a:bodyPr anchor="t">
            <a:normAutofit/>
          </a:bodyPr>
          <a:lstStyle/>
          <a:p>
            <a:pPr marL="0" indent="0">
              <a:buNone/>
            </a:pPr>
            <a:r>
              <a:rPr lang="en-US" sz="2400" dirty="0">
                <a:solidFill>
                  <a:schemeClr val="tx1"/>
                </a:solidFill>
                <a:latin typeface="Open Sans" panose="020B0606030504020204" pitchFamily="34" charset="0"/>
              </a:rPr>
              <a:t>The </a:t>
            </a:r>
            <a:r>
              <a:rPr lang="en-US" sz="2400" b="1" i="1" dirty="0">
                <a:solidFill>
                  <a:schemeClr val="tx1"/>
                </a:solidFill>
                <a:latin typeface="Open Sans" panose="020B0606030504020204" pitchFamily="34" charset="0"/>
              </a:rPr>
              <a:t>additive principle </a:t>
            </a:r>
            <a:r>
              <a:rPr lang="en-US" sz="2400" dirty="0">
                <a:solidFill>
                  <a:schemeClr val="tx1"/>
                </a:solidFill>
                <a:latin typeface="Open Sans" panose="020B0606030504020204" pitchFamily="34" charset="0"/>
              </a:rPr>
              <a:t>states that if event A can occur in m ways and event B can occur in n </a:t>
            </a:r>
            <a:r>
              <a:rPr lang="en-US" sz="2400" i="1" dirty="0">
                <a:solidFill>
                  <a:schemeClr val="tx1"/>
                </a:solidFill>
                <a:latin typeface="Open Sans" panose="020B0606030504020204" pitchFamily="34" charset="0"/>
              </a:rPr>
              <a:t>disjoint</a:t>
            </a:r>
            <a:r>
              <a:rPr lang="en-US" sz="2400" dirty="0">
                <a:solidFill>
                  <a:schemeClr val="tx1"/>
                </a:solidFill>
                <a:latin typeface="Open Sans" panose="020B0606030504020204" pitchFamily="34" charset="0"/>
              </a:rPr>
              <a:t> ways, then the event “A or B” can occur in </a:t>
            </a:r>
            <a:r>
              <a:rPr lang="en-US" sz="2400" dirty="0" err="1">
                <a:solidFill>
                  <a:schemeClr val="tx1"/>
                </a:solidFill>
                <a:latin typeface="Open Sans" panose="020B0606030504020204" pitchFamily="34" charset="0"/>
              </a:rPr>
              <a:t>m+n</a:t>
            </a:r>
            <a:r>
              <a:rPr lang="en-US" sz="2400" dirty="0">
                <a:solidFill>
                  <a:schemeClr val="tx1"/>
                </a:solidFill>
                <a:latin typeface="Open Sans" panose="020B0606030504020204" pitchFamily="34" charset="0"/>
              </a:rPr>
              <a:t> ways. </a:t>
            </a:r>
          </a:p>
          <a:p>
            <a:pPr marL="0" indent="0">
              <a:buNone/>
            </a:pPr>
            <a:r>
              <a:rPr lang="en-US" sz="2400" dirty="0">
                <a:solidFill>
                  <a:schemeClr val="tx1"/>
                </a:solidFill>
                <a:latin typeface="Open Sans" panose="020B0606030504020204" pitchFamily="34" charset="0"/>
              </a:rPr>
              <a:t>The </a:t>
            </a:r>
            <a:r>
              <a:rPr lang="en-US" sz="2400" b="1" i="1" dirty="0">
                <a:solidFill>
                  <a:schemeClr val="tx1"/>
                </a:solidFill>
                <a:latin typeface="Open Sans" panose="020B0606030504020204" pitchFamily="34" charset="0"/>
              </a:rPr>
              <a:t>multiplicative principle </a:t>
            </a:r>
            <a:r>
              <a:rPr lang="en-US" sz="2400" dirty="0">
                <a:solidFill>
                  <a:schemeClr val="tx1"/>
                </a:solidFill>
                <a:latin typeface="Open Sans" panose="020B0606030504020204" pitchFamily="34" charset="0"/>
              </a:rPr>
              <a:t>states that if event A can occur in m ways and each possibility for A allows for exactly n ways for event B, then the event “A and B” can occur in m*n ways.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p:sp>
        <p:nvSpPr>
          <p:cNvPr id="4" name="Rounded Rectangle 3">
            <a:extLst>
              <a:ext uri="{FF2B5EF4-FFF2-40B4-BE49-F238E27FC236}">
                <a16:creationId xmlns:a16="http://schemas.microsoft.com/office/drawing/2014/main" id="{DF6396AD-CFDE-B7F2-DD53-16F3E6527FA4}"/>
              </a:ext>
            </a:extLst>
          </p:cNvPr>
          <p:cNvSpPr/>
          <p:nvPr/>
        </p:nvSpPr>
        <p:spPr>
          <a:xfrm>
            <a:off x="3600304" y="3011214"/>
            <a:ext cx="8194595" cy="3062786"/>
          </a:xfrm>
          <a:prstGeom prst="roundRect">
            <a:avLst/>
          </a:prstGeom>
        </p:spPr>
        <p:style>
          <a:lnRef idx="0">
            <a:schemeClr val="accent5"/>
          </a:lnRef>
          <a:fillRef idx="3">
            <a:schemeClr val="accent5"/>
          </a:fillRef>
          <a:effectRef idx="3">
            <a:schemeClr val="accent5"/>
          </a:effectRef>
          <a:fontRef idx="minor">
            <a:schemeClr val="lt1"/>
          </a:fontRef>
        </p:style>
        <p:txBody>
          <a:bodyPr rtlCol="0" anchor="t"/>
          <a:lstStyle/>
          <a:p>
            <a:r>
              <a:rPr lang="en-US" sz="2400" b="0" i="0" dirty="0">
                <a:solidFill>
                  <a:schemeClr val="bg1"/>
                </a:solidFill>
                <a:effectLst/>
                <a:latin typeface="Open Sans" panose="020B0606030504020204" pitchFamily="34" charset="0"/>
              </a:rPr>
              <a:t>You have a bunch of chips which come in five different colors: blue, black, purple, white, and green. </a:t>
            </a:r>
          </a:p>
          <a:p>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US" sz="2400" b="0" i="0" dirty="0">
                <a:solidFill>
                  <a:schemeClr val="bg1"/>
                </a:solidFill>
                <a:effectLst/>
                <a:latin typeface="Open Sans" panose="020B0606030504020204" pitchFamily="34" charset="0"/>
              </a:rPr>
              <a:t>How many different two-chip stacks can you make if the bottom chip must be blue or black? Explain your answer using both the additive and multiplicative principles.</a:t>
            </a:r>
          </a:p>
          <a:p>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98379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2BDC3-A2C5-E06B-A6A0-5C6F1DB2F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CC2D04-2621-6F97-66B9-D05FF06D53C3}"/>
              </a:ext>
            </a:extLst>
          </p:cNvPr>
          <p:cNvSpPr>
            <a:spLocks noGrp="1"/>
          </p:cNvSpPr>
          <p:nvPr>
            <p:ph type="title"/>
          </p:nvPr>
        </p:nvSpPr>
        <p:spPr/>
        <p:txBody>
          <a:bodyPr/>
          <a:lstStyle/>
          <a:p>
            <a:r>
              <a:rPr lang="en-US" dirty="0"/>
              <a:t>Warm Up: Counting</a:t>
            </a:r>
          </a:p>
        </p:txBody>
      </p:sp>
      <p:sp>
        <p:nvSpPr>
          <p:cNvPr id="6" name="Content Placeholder 2">
            <a:extLst>
              <a:ext uri="{FF2B5EF4-FFF2-40B4-BE49-F238E27FC236}">
                <a16:creationId xmlns:a16="http://schemas.microsoft.com/office/drawing/2014/main" id="{CD07974E-1D3A-1FFC-034F-263C6F96CB6E}"/>
              </a:ext>
            </a:extLst>
          </p:cNvPr>
          <p:cNvSpPr>
            <a:spLocks noGrp="1"/>
          </p:cNvSpPr>
          <p:nvPr>
            <p:ph idx="1"/>
          </p:nvPr>
        </p:nvSpPr>
        <p:spPr>
          <a:xfrm>
            <a:off x="3456123" y="247973"/>
            <a:ext cx="8482958" cy="6610027"/>
          </a:xfrm>
        </p:spPr>
        <p:txBody>
          <a:bodyPr anchor="t">
            <a:normAutofit/>
          </a:bodyPr>
          <a:lstStyle/>
          <a:p>
            <a:pPr marL="0" indent="0">
              <a:buNone/>
            </a:pPr>
            <a:r>
              <a:rPr lang="en-US" sz="2400" dirty="0">
                <a:solidFill>
                  <a:schemeClr val="tx1"/>
                </a:solidFill>
                <a:latin typeface="Open Sans" panose="020B0606030504020204" pitchFamily="34" charset="0"/>
              </a:rPr>
              <a:t>The </a:t>
            </a:r>
            <a:r>
              <a:rPr lang="en-US" sz="2400" b="1" i="1" dirty="0">
                <a:solidFill>
                  <a:schemeClr val="tx1"/>
                </a:solidFill>
                <a:latin typeface="Open Sans" panose="020B0606030504020204" pitchFamily="34" charset="0"/>
              </a:rPr>
              <a:t>additive principle </a:t>
            </a:r>
            <a:r>
              <a:rPr lang="en-US" sz="2400" dirty="0">
                <a:solidFill>
                  <a:schemeClr val="tx1"/>
                </a:solidFill>
                <a:latin typeface="Open Sans" panose="020B0606030504020204" pitchFamily="34" charset="0"/>
              </a:rPr>
              <a:t>states that if event A can occur in m ways and event B can occur in n </a:t>
            </a:r>
            <a:r>
              <a:rPr lang="en-US" sz="2400" i="1" dirty="0">
                <a:solidFill>
                  <a:schemeClr val="tx1"/>
                </a:solidFill>
                <a:latin typeface="Open Sans" panose="020B0606030504020204" pitchFamily="34" charset="0"/>
              </a:rPr>
              <a:t>disjoint</a:t>
            </a:r>
            <a:r>
              <a:rPr lang="en-US" sz="2400" dirty="0">
                <a:solidFill>
                  <a:schemeClr val="tx1"/>
                </a:solidFill>
                <a:latin typeface="Open Sans" panose="020B0606030504020204" pitchFamily="34" charset="0"/>
              </a:rPr>
              <a:t> ways, then the event “A or B” can occur in </a:t>
            </a:r>
            <a:r>
              <a:rPr lang="en-US" sz="2400" dirty="0" err="1">
                <a:solidFill>
                  <a:schemeClr val="tx1"/>
                </a:solidFill>
                <a:latin typeface="Open Sans" panose="020B0606030504020204" pitchFamily="34" charset="0"/>
              </a:rPr>
              <a:t>m+n</a:t>
            </a:r>
            <a:r>
              <a:rPr lang="en-US" sz="2400" dirty="0">
                <a:solidFill>
                  <a:schemeClr val="tx1"/>
                </a:solidFill>
                <a:latin typeface="Open Sans" panose="020B0606030504020204" pitchFamily="34" charset="0"/>
              </a:rPr>
              <a:t> ways. </a:t>
            </a:r>
          </a:p>
          <a:p>
            <a:pPr marL="0" indent="0">
              <a:buNone/>
            </a:pPr>
            <a:r>
              <a:rPr lang="en-US" sz="2400" dirty="0">
                <a:solidFill>
                  <a:schemeClr val="tx1"/>
                </a:solidFill>
                <a:latin typeface="Open Sans" panose="020B0606030504020204" pitchFamily="34" charset="0"/>
              </a:rPr>
              <a:t>The </a:t>
            </a:r>
            <a:r>
              <a:rPr lang="en-US" sz="2400" b="1" i="1" dirty="0">
                <a:solidFill>
                  <a:schemeClr val="tx1"/>
                </a:solidFill>
                <a:latin typeface="Open Sans" panose="020B0606030504020204" pitchFamily="34" charset="0"/>
              </a:rPr>
              <a:t>multiplicative principle </a:t>
            </a:r>
            <a:r>
              <a:rPr lang="en-US" sz="2400" dirty="0">
                <a:solidFill>
                  <a:schemeClr val="tx1"/>
                </a:solidFill>
                <a:latin typeface="Open Sans" panose="020B0606030504020204" pitchFamily="34" charset="0"/>
              </a:rPr>
              <a:t>states that if event A can occur in m ways and each possibility for A allows for exactly n ways for event B, then the event “A and B” can occur in m*n ways.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p:sp>
        <p:nvSpPr>
          <p:cNvPr id="4" name="Rounded Rectangle 3">
            <a:extLst>
              <a:ext uri="{FF2B5EF4-FFF2-40B4-BE49-F238E27FC236}">
                <a16:creationId xmlns:a16="http://schemas.microsoft.com/office/drawing/2014/main" id="{DF6396AD-CFDE-B7F2-DD53-16F3E6527FA4}"/>
              </a:ext>
            </a:extLst>
          </p:cNvPr>
          <p:cNvSpPr/>
          <p:nvPr/>
        </p:nvSpPr>
        <p:spPr>
          <a:xfrm>
            <a:off x="3600304" y="3011214"/>
            <a:ext cx="8194595" cy="3062786"/>
          </a:xfrm>
          <a:prstGeom prst="roundRect">
            <a:avLst/>
          </a:prstGeom>
        </p:spPr>
        <p:style>
          <a:lnRef idx="0">
            <a:schemeClr val="accent5"/>
          </a:lnRef>
          <a:fillRef idx="3">
            <a:schemeClr val="accent5"/>
          </a:fillRef>
          <a:effectRef idx="3">
            <a:schemeClr val="accent5"/>
          </a:effectRef>
          <a:fontRef idx="minor">
            <a:schemeClr val="lt1"/>
          </a:fontRef>
        </p:style>
        <p:txBody>
          <a:bodyPr rtlCol="0" anchor="t"/>
          <a:lstStyle/>
          <a:p>
            <a:r>
              <a:rPr lang="en-US" sz="2400" b="0" i="0" dirty="0">
                <a:solidFill>
                  <a:schemeClr val="bg1"/>
                </a:solidFill>
                <a:effectLst/>
                <a:latin typeface="Open Sans" panose="020B0606030504020204" pitchFamily="34" charset="0"/>
              </a:rPr>
              <a:t>You have a bunch of chips which come in five different colors: blue, black, purple, white, and green. </a:t>
            </a:r>
          </a:p>
          <a:p>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l"/>
            <a:r>
              <a:rPr lang="en-US" sz="2400" b="0" i="0" dirty="0">
                <a:solidFill>
                  <a:schemeClr val="bg1"/>
                </a:solidFill>
                <a:effectLst/>
                <a:latin typeface="Open Sans" panose="020B0606030504020204" pitchFamily="34" charset="0"/>
              </a:rPr>
              <a:t>How many different three-chip stacks can you make if the bottom chip must be blue or black and the top chip must be purple, white, or green? How does this problem relate to the previous one?</a:t>
            </a:r>
          </a:p>
          <a:p>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182601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2BDC3-A2C5-E06B-A6A0-5C6F1DB2F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CC2D04-2621-6F97-66B9-D05FF06D53C3}"/>
              </a:ext>
            </a:extLst>
          </p:cNvPr>
          <p:cNvSpPr>
            <a:spLocks noGrp="1"/>
          </p:cNvSpPr>
          <p:nvPr>
            <p:ph type="title"/>
          </p:nvPr>
        </p:nvSpPr>
        <p:spPr/>
        <p:txBody>
          <a:bodyPr/>
          <a:lstStyle/>
          <a:p>
            <a:r>
              <a:rPr lang="en-US" dirty="0"/>
              <a:t>Warm Up: Counting</a:t>
            </a:r>
          </a:p>
        </p:txBody>
      </p:sp>
      <p:sp>
        <p:nvSpPr>
          <p:cNvPr id="6" name="Content Placeholder 2">
            <a:extLst>
              <a:ext uri="{FF2B5EF4-FFF2-40B4-BE49-F238E27FC236}">
                <a16:creationId xmlns:a16="http://schemas.microsoft.com/office/drawing/2014/main" id="{CD07974E-1D3A-1FFC-034F-263C6F96CB6E}"/>
              </a:ext>
            </a:extLst>
          </p:cNvPr>
          <p:cNvSpPr>
            <a:spLocks noGrp="1"/>
          </p:cNvSpPr>
          <p:nvPr>
            <p:ph idx="1"/>
          </p:nvPr>
        </p:nvSpPr>
        <p:spPr>
          <a:xfrm>
            <a:off x="3456123" y="247973"/>
            <a:ext cx="8482958" cy="6610027"/>
          </a:xfrm>
        </p:spPr>
        <p:txBody>
          <a:bodyPr anchor="t">
            <a:normAutofit/>
          </a:bodyPr>
          <a:lstStyle/>
          <a:p>
            <a:pPr marL="0" indent="0">
              <a:buNone/>
            </a:pPr>
            <a:r>
              <a:rPr lang="en-US" sz="2400" dirty="0">
                <a:solidFill>
                  <a:schemeClr val="tx1"/>
                </a:solidFill>
                <a:latin typeface="Open Sans" panose="020B0606030504020204" pitchFamily="34" charset="0"/>
              </a:rPr>
              <a:t>The </a:t>
            </a:r>
            <a:r>
              <a:rPr lang="en-US" sz="2400" b="1" i="1" dirty="0">
                <a:solidFill>
                  <a:schemeClr val="tx1"/>
                </a:solidFill>
                <a:latin typeface="Open Sans" panose="020B0606030504020204" pitchFamily="34" charset="0"/>
              </a:rPr>
              <a:t>additive principle </a:t>
            </a:r>
            <a:r>
              <a:rPr lang="en-US" sz="2400" dirty="0">
                <a:solidFill>
                  <a:schemeClr val="tx1"/>
                </a:solidFill>
                <a:latin typeface="Open Sans" panose="020B0606030504020204" pitchFamily="34" charset="0"/>
              </a:rPr>
              <a:t>states that if event A can occur in m ways and event B can occur in n </a:t>
            </a:r>
            <a:r>
              <a:rPr lang="en-US" sz="2400" i="1" dirty="0">
                <a:solidFill>
                  <a:schemeClr val="tx1"/>
                </a:solidFill>
                <a:latin typeface="Open Sans" panose="020B0606030504020204" pitchFamily="34" charset="0"/>
              </a:rPr>
              <a:t>disjoint</a:t>
            </a:r>
            <a:r>
              <a:rPr lang="en-US" sz="2400" dirty="0">
                <a:solidFill>
                  <a:schemeClr val="tx1"/>
                </a:solidFill>
                <a:latin typeface="Open Sans" panose="020B0606030504020204" pitchFamily="34" charset="0"/>
              </a:rPr>
              <a:t> ways, then the event “A or B” can occur in </a:t>
            </a:r>
            <a:r>
              <a:rPr lang="en-US" sz="2400" dirty="0" err="1">
                <a:solidFill>
                  <a:schemeClr val="tx1"/>
                </a:solidFill>
                <a:latin typeface="Open Sans" panose="020B0606030504020204" pitchFamily="34" charset="0"/>
              </a:rPr>
              <a:t>m+n</a:t>
            </a:r>
            <a:r>
              <a:rPr lang="en-US" sz="2400" dirty="0">
                <a:solidFill>
                  <a:schemeClr val="tx1"/>
                </a:solidFill>
                <a:latin typeface="Open Sans" panose="020B0606030504020204" pitchFamily="34" charset="0"/>
              </a:rPr>
              <a:t> ways. </a:t>
            </a:r>
          </a:p>
          <a:p>
            <a:pPr marL="0" indent="0">
              <a:buNone/>
            </a:pPr>
            <a:r>
              <a:rPr lang="en-US" sz="2400" dirty="0">
                <a:solidFill>
                  <a:schemeClr val="tx1"/>
                </a:solidFill>
                <a:latin typeface="Open Sans" panose="020B0606030504020204" pitchFamily="34" charset="0"/>
              </a:rPr>
              <a:t>The </a:t>
            </a:r>
            <a:r>
              <a:rPr lang="en-US" sz="2400" b="1" i="1" dirty="0">
                <a:solidFill>
                  <a:schemeClr val="tx1"/>
                </a:solidFill>
                <a:latin typeface="Open Sans" panose="020B0606030504020204" pitchFamily="34" charset="0"/>
              </a:rPr>
              <a:t>multiplicative principle </a:t>
            </a:r>
            <a:r>
              <a:rPr lang="en-US" sz="2400" dirty="0">
                <a:solidFill>
                  <a:schemeClr val="tx1"/>
                </a:solidFill>
                <a:latin typeface="Open Sans" panose="020B0606030504020204" pitchFamily="34" charset="0"/>
              </a:rPr>
              <a:t>states that if event A can occur in m ways and each possibility for A allows for exactly n ways for event B, then the event “A and B” can occur in m*n ways.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p:sp>
        <p:nvSpPr>
          <p:cNvPr id="4" name="Rounded Rectangle 3">
            <a:extLst>
              <a:ext uri="{FF2B5EF4-FFF2-40B4-BE49-F238E27FC236}">
                <a16:creationId xmlns:a16="http://schemas.microsoft.com/office/drawing/2014/main" id="{DF6396AD-CFDE-B7F2-DD53-16F3E6527FA4}"/>
              </a:ext>
            </a:extLst>
          </p:cNvPr>
          <p:cNvSpPr/>
          <p:nvPr/>
        </p:nvSpPr>
        <p:spPr>
          <a:xfrm>
            <a:off x="3600304" y="3011214"/>
            <a:ext cx="8194595" cy="3062786"/>
          </a:xfrm>
          <a:prstGeom prst="roundRect">
            <a:avLst/>
          </a:prstGeom>
        </p:spPr>
        <p:style>
          <a:lnRef idx="0">
            <a:schemeClr val="accent5"/>
          </a:lnRef>
          <a:fillRef idx="3">
            <a:schemeClr val="accent5"/>
          </a:fillRef>
          <a:effectRef idx="3">
            <a:schemeClr val="accent5"/>
          </a:effectRef>
          <a:fontRef idx="minor">
            <a:schemeClr val="lt1"/>
          </a:fontRef>
        </p:style>
        <p:txBody>
          <a:bodyPr rtlCol="0" anchor="t"/>
          <a:lstStyle/>
          <a:p>
            <a:r>
              <a:rPr lang="en-US" sz="2400" b="0" i="0" dirty="0">
                <a:solidFill>
                  <a:schemeClr val="bg1"/>
                </a:solidFill>
                <a:effectLst/>
                <a:latin typeface="Open Sans" panose="020B0606030504020204" pitchFamily="34" charset="0"/>
              </a:rPr>
              <a:t>You have a bunch of chips which come in five different colors: blue, black, purple, white, and green. </a:t>
            </a:r>
          </a:p>
          <a:p>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l"/>
            <a:r>
              <a:rPr lang="en-US" sz="2400" b="0" i="0" dirty="0">
                <a:solidFill>
                  <a:schemeClr val="bg1"/>
                </a:solidFill>
                <a:effectLst/>
                <a:latin typeface="Open Sans" panose="020B0606030504020204" pitchFamily="34" charset="0"/>
              </a:rPr>
              <a:t>How many different three-chip stacks are there in which no color is repeated? What about four-chip stacks?</a:t>
            </a:r>
          </a:p>
          <a:p>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80076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2BDC3-A2C5-E06B-A6A0-5C6F1DB2F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CC2D04-2621-6F97-66B9-D05FF06D53C3}"/>
              </a:ext>
            </a:extLst>
          </p:cNvPr>
          <p:cNvSpPr>
            <a:spLocks noGrp="1"/>
          </p:cNvSpPr>
          <p:nvPr>
            <p:ph type="title"/>
          </p:nvPr>
        </p:nvSpPr>
        <p:spPr/>
        <p:txBody>
          <a:bodyPr/>
          <a:lstStyle/>
          <a:p>
            <a:r>
              <a:rPr lang="en-US" dirty="0"/>
              <a:t>Warm Up: Counting</a:t>
            </a:r>
          </a:p>
        </p:txBody>
      </p:sp>
      <p:sp>
        <p:nvSpPr>
          <p:cNvPr id="6" name="Content Placeholder 2">
            <a:extLst>
              <a:ext uri="{FF2B5EF4-FFF2-40B4-BE49-F238E27FC236}">
                <a16:creationId xmlns:a16="http://schemas.microsoft.com/office/drawing/2014/main" id="{CD07974E-1D3A-1FFC-034F-263C6F96CB6E}"/>
              </a:ext>
            </a:extLst>
          </p:cNvPr>
          <p:cNvSpPr>
            <a:spLocks noGrp="1"/>
          </p:cNvSpPr>
          <p:nvPr>
            <p:ph idx="1"/>
          </p:nvPr>
        </p:nvSpPr>
        <p:spPr>
          <a:xfrm>
            <a:off x="3456123" y="247973"/>
            <a:ext cx="8482958" cy="6610027"/>
          </a:xfrm>
        </p:spPr>
        <p:txBody>
          <a:bodyPr anchor="t">
            <a:normAutofit/>
          </a:bodyPr>
          <a:lstStyle/>
          <a:p>
            <a:pPr marL="0" indent="0">
              <a:buNone/>
            </a:pPr>
            <a:r>
              <a:rPr lang="en-US" sz="2400" dirty="0">
                <a:solidFill>
                  <a:schemeClr val="tx1"/>
                </a:solidFill>
                <a:latin typeface="Open Sans" panose="020B0606030504020204" pitchFamily="34" charset="0"/>
              </a:rPr>
              <a:t>The </a:t>
            </a:r>
            <a:r>
              <a:rPr lang="en-US" sz="2400" b="1" i="1" dirty="0">
                <a:solidFill>
                  <a:schemeClr val="tx1"/>
                </a:solidFill>
                <a:latin typeface="Open Sans" panose="020B0606030504020204" pitchFamily="34" charset="0"/>
              </a:rPr>
              <a:t>additive principle </a:t>
            </a:r>
            <a:r>
              <a:rPr lang="en-US" sz="2400" dirty="0">
                <a:solidFill>
                  <a:schemeClr val="tx1"/>
                </a:solidFill>
                <a:latin typeface="Open Sans" panose="020B0606030504020204" pitchFamily="34" charset="0"/>
              </a:rPr>
              <a:t>states that if event A can occur in m ways and event B can occur in n </a:t>
            </a:r>
            <a:r>
              <a:rPr lang="en-US" sz="2400" i="1" dirty="0">
                <a:solidFill>
                  <a:schemeClr val="tx1"/>
                </a:solidFill>
                <a:latin typeface="Open Sans" panose="020B0606030504020204" pitchFamily="34" charset="0"/>
              </a:rPr>
              <a:t>disjoint</a:t>
            </a:r>
            <a:r>
              <a:rPr lang="en-US" sz="2400" dirty="0">
                <a:solidFill>
                  <a:schemeClr val="tx1"/>
                </a:solidFill>
                <a:latin typeface="Open Sans" panose="020B0606030504020204" pitchFamily="34" charset="0"/>
              </a:rPr>
              <a:t> ways, then the event “A or B” can occur in </a:t>
            </a:r>
            <a:r>
              <a:rPr lang="en-US" sz="2400" dirty="0" err="1">
                <a:solidFill>
                  <a:schemeClr val="tx1"/>
                </a:solidFill>
                <a:latin typeface="Open Sans" panose="020B0606030504020204" pitchFamily="34" charset="0"/>
              </a:rPr>
              <a:t>m+n</a:t>
            </a:r>
            <a:r>
              <a:rPr lang="en-US" sz="2400" dirty="0">
                <a:solidFill>
                  <a:schemeClr val="tx1"/>
                </a:solidFill>
                <a:latin typeface="Open Sans" panose="020B0606030504020204" pitchFamily="34" charset="0"/>
              </a:rPr>
              <a:t> ways. </a:t>
            </a:r>
          </a:p>
          <a:p>
            <a:pPr marL="0" indent="0">
              <a:buNone/>
            </a:pPr>
            <a:r>
              <a:rPr lang="en-US" sz="2400" dirty="0">
                <a:solidFill>
                  <a:schemeClr val="tx1"/>
                </a:solidFill>
                <a:latin typeface="Open Sans" panose="020B0606030504020204" pitchFamily="34" charset="0"/>
              </a:rPr>
              <a:t>The </a:t>
            </a:r>
            <a:r>
              <a:rPr lang="en-US" sz="2400" b="1" i="1" dirty="0">
                <a:solidFill>
                  <a:schemeClr val="tx1"/>
                </a:solidFill>
                <a:latin typeface="Open Sans" panose="020B0606030504020204" pitchFamily="34" charset="0"/>
              </a:rPr>
              <a:t>multiplicative principle </a:t>
            </a:r>
            <a:r>
              <a:rPr lang="en-US" sz="2400" dirty="0">
                <a:solidFill>
                  <a:schemeClr val="tx1"/>
                </a:solidFill>
                <a:latin typeface="Open Sans" panose="020B0606030504020204" pitchFamily="34" charset="0"/>
              </a:rPr>
              <a:t>states that if event A can occur in m ways and each possibility for A allows for exactly n ways for event B, then the event “A and B” can occur in m*n ways.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p:sp>
        <p:nvSpPr>
          <p:cNvPr id="4" name="Rounded Rectangle 3">
            <a:extLst>
              <a:ext uri="{FF2B5EF4-FFF2-40B4-BE49-F238E27FC236}">
                <a16:creationId xmlns:a16="http://schemas.microsoft.com/office/drawing/2014/main" id="{DF6396AD-CFDE-B7F2-DD53-16F3E6527FA4}"/>
              </a:ext>
            </a:extLst>
          </p:cNvPr>
          <p:cNvSpPr/>
          <p:nvPr/>
        </p:nvSpPr>
        <p:spPr>
          <a:xfrm>
            <a:off x="3600304" y="3011213"/>
            <a:ext cx="8194595" cy="3294993"/>
          </a:xfrm>
          <a:prstGeom prst="roundRect">
            <a:avLst/>
          </a:prstGeom>
        </p:spPr>
        <p:style>
          <a:lnRef idx="0">
            <a:schemeClr val="accent5"/>
          </a:lnRef>
          <a:fillRef idx="3">
            <a:schemeClr val="accent5"/>
          </a:fillRef>
          <a:effectRef idx="3">
            <a:schemeClr val="accent5"/>
          </a:effectRef>
          <a:fontRef idx="minor">
            <a:schemeClr val="lt1"/>
          </a:fontRef>
        </p:style>
        <p:txBody>
          <a:bodyPr rtlCol="0" anchor="t"/>
          <a:lstStyle/>
          <a:p>
            <a:r>
              <a:rPr lang="en-US" sz="2400" b="0" i="0" dirty="0">
                <a:solidFill>
                  <a:schemeClr val="bg1"/>
                </a:solidFill>
                <a:effectLst/>
                <a:latin typeface="Open Sans" panose="020B0606030504020204" pitchFamily="34" charset="0"/>
              </a:rPr>
              <a:t>You have a bunch of chips which come in five different colors: blue, black, purple, white, and green. </a:t>
            </a:r>
          </a:p>
          <a:p>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US" sz="2400" b="0" i="0" dirty="0">
                <a:solidFill>
                  <a:schemeClr val="bg1"/>
                </a:solidFill>
                <a:effectLst/>
                <a:latin typeface="Open Sans" panose="020B0606030504020204" pitchFamily="34" charset="0"/>
              </a:rPr>
              <a:t>Suppose you wanted to take three different colored chips and put them in your pocket. How many different choices do you have? What if you wanted four different colored chips? How do these problems relate to the previous one?</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46419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2BDC3-A2C5-E06B-A6A0-5C6F1DB2F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CC2D04-2621-6F97-66B9-D05FF06D53C3}"/>
              </a:ext>
            </a:extLst>
          </p:cNvPr>
          <p:cNvSpPr>
            <a:spLocks noGrp="1"/>
          </p:cNvSpPr>
          <p:nvPr>
            <p:ph type="title"/>
          </p:nvPr>
        </p:nvSpPr>
        <p:spPr/>
        <p:txBody>
          <a:bodyPr/>
          <a:lstStyle/>
          <a:p>
            <a:r>
              <a:rPr lang="en-US" dirty="0"/>
              <a:t>Permutations</a:t>
            </a:r>
          </a:p>
        </p:txBody>
      </p:sp>
      <p:sp>
        <p:nvSpPr>
          <p:cNvPr id="6" name="Content Placeholder 2">
            <a:extLst>
              <a:ext uri="{FF2B5EF4-FFF2-40B4-BE49-F238E27FC236}">
                <a16:creationId xmlns:a16="http://schemas.microsoft.com/office/drawing/2014/main" id="{CD07974E-1D3A-1FFC-034F-263C6F96CB6E}"/>
              </a:ext>
            </a:extLst>
          </p:cNvPr>
          <p:cNvSpPr>
            <a:spLocks noGrp="1"/>
          </p:cNvSpPr>
          <p:nvPr>
            <p:ph idx="1"/>
          </p:nvPr>
        </p:nvSpPr>
        <p:spPr>
          <a:xfrm>
            <a:off x="3456123" y="247973"/>
            <a:ext cx="8482958" cy="6610027"/>
          </a:xfrm>
        </p:spPr>
        <p:txBody>
          <a:bodyPr anchor="t">
            <a:normAutofit/>
          </a:bodyPr>
          <a:lstStyle/>
          <a:p>
            <a:pPr marL="0" indent="0">
              <a:buNone/>
            </a:pPr>
            <a:r>
              <a:rPr lang="en-US" sz="2400" dirty="0">
                <a:solidFill>
                  <a:schemeClr val="tx1"/>
                </a:solidFill>
                <a:latin typeface="Open Sans" panose="020B0606030504020204" pitchFamily="34" charset="0"/>
              </a:rPr>
              <a:t>A </a:t>
            </a:r>
            <a:r>
              <a:rPr lang="en-US" sz="2400" b="1" i="1" dirty="0">
                <a:solidFill>
                  <a:schemeClr val="tx1"/>
                </a:solidFill>
                <a:latin typeface="Open Sans" panose="020B0606030504020204" pitchFamily="34" charset="0"/>
              </a:rPr>
              <a:t>permutation</a:t>
            </a:r>
            <a:r>
              <a:rPr lang="en-US" sz="2400" dirty="0">
                <a:solidFill>
                  <a:schemeClr val="tx1"/>
                </a:solidFill>
                <a:latin typeface="Open Sans" panose="020B0606030504020204" pitchFamily="34" charset="0"/>
              </a:rPr>
              <a:t> is a (possible) rearrangement of objects.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Ex. consider the letters a, b, c</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	There are 6 permutations of these letters:</a:t>
            </a:r>
          </a:p>
          <a:p>
            <a:pPr marL="0" indent="0">
              <a:buNone/>
            </a:pPr>
            <a:endParaRPr lang="en-US" sz="2400" dirty="0">
              <a:solidFill>
                <a:schemeClr val="tx1"/>
              </a:solidFill>
              <a:latin typeface="Open Sans" panose="020B0606030504020204" pitchFamily="34" charset="0"/>
            </a:endParaRPr>
          </a:p>
          <a:p>
            <a:pPr marL="0" indent="0" algn="ctr">
              <a:buNone/>
            </a:pPr>
            <a:r>
              <a:rPr lang="en-US" sz="2400" dirty="0" err="1">
                <a:solidFill>
                  <a:schemeClr val="tx1"/>
                </a:solidFill>
                <a:latin typeface="Open Sans" panose="020B0606030504020204" pitchFamily="34" charset="0"/>
              </a:rPr>
              <a:t>abc</a:t>
            </a:r>
            <a:r>
              <a:rPr lang="en-US" sz="2400" dirty="0">
                <a:solidFill>
                  <a:schemeClr val="tx1"/>
                </a:solidFill>
                <a:latin typeface="Open Sans" panose="020B0606030504020204" pitchFamily="34" charset="0"/>
              </a:rPr>
              <a:t>, </a:t>
            </a:r>
            <a:r>
              <a:rPr lang="en-US" sz="2400" dirty="0" err="1">
                <a:solidFill>
                  <a:schemeClr val="tx1"/>
                </a:solidFill>
                <a:latin typeface="Open Sans" panose="020B0606030504020204" pitchFamily="34" charset="0"/>
              </a:rPr>
              <a:t>acb</a:t>
            </a:r>
            <a:r>
              <a:rPr lang="en-US" sz="2400" dirty="0">
                <a:solidFill>
                  <a:schemeClr val="tx1"/>
                </a:solidFill>
                <a:latin typeface="Open Sans" panose="020B0606030504020204" pitchFamily="34" charset="0"/>
              </a:rPr>
              <a:t>, bac, </a:t>
            </a:r>
            <a:r>
              <a:rPr lang="en-US" sz="2400" dirty="0" err="1">
                <a:solidFill>
                  <a:schemeClr val="tx1"/>
                </a:solidFill>
                <a:latin typeface="Open Sans" panose="020B0606030504020204" pitchFamily="34" charset="0"/>
              </a:rPr>
              <a:t>bca</a:t>
            </a:r>
            <a:r>
              <a:rPr lang="en-US" sz="2400" dirty="0">
                <a:solidFill>
                  <a:schemeClr val="tx1"/>
                </a:solidFill>
                <a:latin typeface="Open Sans" panose="020B0606030504020204" pitchFamily="34" charset="0"/>
              </a:rPr>
              <a:t>, cab, cba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	3 choices for the 1</a:t>
            </a:r>
            <a:r>
              <a:rPr lang="en-US" sz="2400" baseline="30000" dirty="0">
                <a:solidFill>
                  <a:schemeClr val="tx1"/>
                </a:solidFill>
                <a:latin typeface="Open Sans" panose="020B0606030504020204" pitchFamily="34" charset="0"/>
              </a:rPr>
              <a:t>st</a:t>
            </a:r>
            <a:r>
              <a:rPr lang="en-US" sz="2400" dirty="0">
                <a:solidFill>
                  <a:schemeClr val="tx1"/>
                </a:solidFill>
                <a:latin typeface="Open Sans" panose="020B0606030504020204" pitchFamily="34" charset="0"/>
              </a:rPr>
              <a:t> letter, 2 for the second, 1 for 	the third: 3*2*1 = 6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p:spTree>
    <p:extLst>
      <p:ext uri="{BB962C8B-B14F-4D97-AF65-F5344CB8AC3E}">
        <p14:creationId xmlns:p14="http://schemas.microsoft.com/office/powerpoint/2010/main" val="2103727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2BDC3-A2C5-E06B-A6A0-5C6F1DB2F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CC2D04-2621-6F97-66B9-D05FF06D53C3}"/>
              </a:ext>
            </a:extLst>
          </p:cNvPr>
          <p:cNvSpPr>
            <a:spLocks noGrp="1"/>
          </p:cNvSpPr>
          <p:nvPr>
            <p:ph type="title"/>
          </p:nvPr>
        </p:nvSpPr>
        <p:spPr/>
        <p:txBody>
          <a:bodyPr/>
          <a:lstStyle/>
          <a:p>
            <a:r>
              <a:rPr lang="en-US" dirty="0"/>
              <a:t>Permutations</a:t>
            </a:r>
          </a:p>
        </p:txBody>
      </p:sp>
      <p:sp>
        <p:nvSpPr>
          <p:cNvPr id="6" name="Content Placeholder 2">
            <a:extLst>
              <a:ext uri="{FF2B5EF4-FFF2-40B4-BE49-F238E27FC236}">
                <a16:creationId xmlns:a16="http://schemas.microsoft.com/office/drawing/2014/main" id="{CD07974E-1D3A-1FFC-034F-263C6F96CB6E}"/>
              </a:ext>
            </a:extLst>
          </p:cNvPr>
          <p:cNvSpPr>
            <a:spLocks noGrp="1"/>
          </p:cNvSpPr>
          <p:nvPr>
            <p:ph idx="1"/>
          </p:nvPr>
        </p:nvSpPr>
        <p:spPr>
          <a:xfrm>
            <a:off x="3456123" y="247973"/>
            <a:ext cx="8482958" cy="6610027"/>
          </a:xfrm>
        </p:spPr>
        <p:txBody>
          <a:bodyPr anchor="t">
            <a:normAutofit/>
          </a:bodyPr>
          <a:lstStyle/>
          <a:p>
            <a:pPr marL="0" indent="0">
              <a:buNone/>
            </a:pPr>
            <a:r>
              <a:rPr lang="en-US" sz="2400" dirty="0">
                <a:solidFill>
                  <a:schemeClr val="tx1"/>
                </a:solidFill>
                <a:latin typeface="Open Sans" panose="020B0606030504020204" pitchFamily="34" charset="0"/>
              </a:rPr>
              <a:t>A </a:t>
            </a:r>
            <a:r>
              <a:rPr lang="en-US" sz="2400" b="1" i="1" dirty="0">
                <a:solidFill>
                  <a:schemeClr val="tx1"/>
                </a:solidFill>
                <a:latin typeface="Open Sans" panose="020B0606030504020204" pitchFamily="34" charset="0"/>
              </a:rPr>
              <a:t>permutation</a:t>
            </a:r>
            <a:r>
              <a:rPr lang="en-US" sz="2400" dirty="0">
                <a:solidFill>
                  <a:schemeClr val="tx1"/>
                </a:solidFill>
                <a:latin typeface="Open Sans" panose="020B0606030504020204" pitchFamily="34" charset="0"/>
              </a:rPr>
              <a:t> is a (possible) rearrangement of objects.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Ex. consider the letters a, b, c</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	There are 6 permutations of these letters:</a:t>
            </a:r>
          </a:p>
          <a:p>
            <a:pPr marL="0" indent="0">
              <a:buNone/>
            </a:pPr>
            <a:endParaRPr lang="en-US" sz="2400" dirty="0">
              <a:solidFill>
                <a:schemeClr val="tx1"/>
              </a:solidFill>
              <a:latin typeface="Open Sans" panose="020B0606030504020204" pitchFamily="34" charset="0"/>
            </a:endParaRPr>
          </a:p>
          <a:p>
            <a:pPr marL="0" indent="0" algn="ctr">
              <a:buNone/>
            </a:pPr>
            <a:r>
              <a:rPr lang="en-US" sz="2400" dirty="0" err="1">
                <a:solidFill>
                  <a:schemeClr val="tx1"/>
                </a:solidFill>
                <a:latin typeface="Open Sans" panose="020B0606030504020204" pitchFamily="34" charset="0"/>
              </a:rPr>
              <a:t>abc</a:t>
            </a:r>
            <a:r>
              <a:rPr lang="en-US" sz="2400" dirty="0">
                <a:solidFill>
                  <a:schemeClr val="tx1"/>
                </a:solidFill>
                <a:latin typeface="Open Sans" panose="020B0606030504020204" pitchFamily="34" charset="0"/>
              </a:rPr>
              <a:t>, </a:t>
            </a:r>
            <a:r>
              <a:rPr lang="en-US" sz="2400" dirty="0" err="1">
                <a:solidFill>
                  <a:schemeClr val="tx1"/>
                </a:solidFill>
                <a:latin typeface="Open Sans" panose="020B0606030504020204" pitchFamily="34" charset="0"/>
              </a:rPr>
              <a:t>acb</a:t>
            </a:r>
            <a:r>
              <a:rPr lang="en-US" sz="2400" dirty="0">
                <a:solidFill>
                  <a:schemeClr val="tx1"/>
                </a:solidFill>
                <a:latin typeface="Open Sans" panose="020B0606030504020204" pitchFamily="34" charset="0"/>
              </a:rPr>
              <a:t>, bac, </a:t>
            </a:r>
            <a:r>
              <a:rPr lang="en-US" sz="2400" dirty="0" err="1">
                <a:solidFill>
                  <a:schemeClr val="tx1"/>
                </a:solidFill>
                <a:latin typeface="Open Sans" panose="020B0606030504020204" pitchFamily="34" charset="0"/>
              </a:rPr>
              <a:t>bca</a:t>
            </a:r>
            <a:r>
              <a:rPr lang="en-US" sz="2400" dirty="0">
                <a:solidFill>
                  <a:schemeClr val="tx1"/>
                </a:solidFill>
                <a:latin typeface="Open Sans" panose="020B0606030504020204" pitchFamily="34" charset="0"/>
              </a:rPr>
              <a:t>, cab, cba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	3 choices for the 1</a:t>
            </a:r>
            <a:r>
              <a:rPr lang="en-US" sz="2400" baseline="30000" dirty="0">
                <a:solidFill>
                  <a:schemeClr val="tx1"/>
                </a:solidFill>
                <a:latin typeface="Open Sans" panose="020B0606030504020204" pitchFamily="34" charset="0"/>
              </a:rPr>
              <a:t>st</a:t>
            </a:r>
            <a:r>
              <a:rPr lang="en-US" sz="2400" dirty="0">
                <a:solidFill>
                  <a:schemeClr val="tx1"/>
                </a:solidFill>
                <a:latin typeface="Open Sans" panose="020B0606030504020204" pitchFamily="34" charset="0"/>
              </a:rPr>
              <a:t> letter, 2 for the second, 1 for 	the third: 3*2*1 = 6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p:sp>
        <p:nvSpPr>
          <p:cNvPr id="3" name="Rounded Rectangle 2">
            <a:extLst>
              <a:ext uri="{FF2B5EF4-FFF2-40B4-BE49-F238E27FC236}">
                <a16:creationId xmlns:a16="http://schemas.microsoft.com/office/drawing/2014/main" id="{F05447D2-F80B-C59C-F0BD-A2A77B31FC3D}"/>
              </a:ext>
            </a:extLst>
          </p:cNvPr>
          <p:cNvSpPr/>
          <p:nvPr/>
        </p:nvSpPr>
        <p:spPr>
          <a:xfrm>
            <a:off x="3752192" y="5013435"/>
            <a:ext cx="8042707" cy="1292772"/>
          </a:xfrm>
          <a:prstGeom prst="roundRect">
            <a:avLst/>
          </a:prstGeom>
        </p:spPr>
        <p:style>
          <a:lnRef idx="0">
            <a:schemeClr val="accent5"/>
          </a:lnRef>
          <a:fillRef idx="3">
            <a:schemeClr val="accent5"/>
          </a:fillRef>
          <a:effectRef idx="3">
            <a:schemeClr val="accent5"/>
          </a:effectRef>
          <a:fontRef idx="minor">
            <a:schemeClr val="lt1"/>
          </a:fontRef>
        </p:style>
        <p:txBody>
          <a:bodyPr rtlCol="0" anchor="t"/>
          <a:lstStyle/>
          <a:p>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How many permutations are there of a, b, c, d, e, f?</a:t>
            </a:r>
          </a:p>
          <a:p>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Do you notice a pattern?</a:t>
            </a:r>
          </a:p>
        </p:txBody>
      </p:sp>
    </p:spTree>
    <p:extLst>
      <p:ext uri="{BB962C8B-B14F-4D97-AF65-F5344CB8AC3E}">
        <p14:creationId xmlns:p14="http://schemas.microsoft.com/office/powerpoint/2010/main" val="2986822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2BDC3-A2C5-E06B-A6A0-5C6F1DB2F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CC2D04-2621-6F97-66B9-D05FF06D53C3}"/>
              </a:ext>
            </a:extLst>
          </p:cNvPr>
          <p:cNvSpPr>
            <a:spLocks noGrp="1"/>
          </p:cNvSpPr>
          <p:nvPr>
            <p:ph type="title"/>
          </p:nvPr>
        </p:nvSpPr>
        <p:spPr/>
        <p:txBody>
          <a:bodyPr/>
          <a:lstStyle/>
          <a:p>
            <a:r>
              <a:rPr lang="en-US" dirty="0"/>
              <a:t>Permutations</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CD07974E-1D3A-1FFC-034F-263C6F96CB6E}"/>
                  </a:ext>
                </a:extLst>
              </p:cNvPr>
              <p:cNvSpPr>
                <a:spLocks noGrp="1"/>
              </p:cNvSpPr>
              <p:nvPr>
                <p:ph idx="1"/>
              </p:nvPr>
            </p:nvSpPr>
            <p:spPr>
              <a:xfrm>
                <a:off x="3456123" y="247973"/>
                <a:ext cx="8482958" cy="6610027"/>
              </a:xfrm>
            </p:spPr>
            <p:txBody>
              <a:bodyPr anchor="t">
                <a:normAutofit/>
              </a:bodyPr>
              <a:lstStyle/>
              <a:p>
                <a:pPr marL="0" indent="0">
                  <a:buNone/>
                </a:pPr>
                <a:r>
                  <a:rPr lang="en-US" sz="2400" dirty="0">
                    <a:solidFill>
                      <a:schemeClr val="tx1"/>
                    </a:solidFill>
                    <a:latin typeface="Open Sans" panose="020B0606030504020204" pitchFamily="34" charset="0"/>
                  </a:rPr>
                  <a:t>A </a:t>
                </a:r>
                <a:r>
                  <a:rPr lang="en-US" sz="2400" b="1" i="1" dirty="0">
                    <a:solidFill>
                      <a:schemeClr val="tx1"/>
                    </a:solidFill>
                    <a:latin typeface="Open Sans" panose="020B0606030504020204" pitchFamily="34" charset="0"/>
                  </a:rPr>
                  <a:t>permutation</a:t>
                </a:r>
                <a:r>
                  <a:rPr lang="en-US" sz="2400" dirty="0">
                    <a:solidFill>
                      <a:schemeClr val="tx1"/>
                    </a:solidFill>
                    <a:latin typeface="Open Sans" panose="020B0606030504020204" pitchFamily="34" charset="0"/>
                  </a:rPr>
                  <a:t> is a (possible) rearrangement of objects.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There are </a:t>
                </a:r>
                <a14:m>
                  <m:oMath xmlns:m="http://schemas.openxmlformats.org/officeDocument/2006/math">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−1</m:t>
                        </m:r>
                      </m:e>
                    </m:d>
                    <m:r>
                      <a:rPr lang="en-US" sz="2400" b="0" i="1" smtClean="0">
                        <a:solidFill>
                          <a:schemeClr val="tx1"/>
                        </a:solidFill>
                        <a:latin typeface="Cambria Math" panose="02040503050406030204" pitchFamily="18" charset="0"/>
                      </a:rPr>
                      <m:t>∗</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−2</m:t>
                        </m:r>
                      </m:e>
                    </m:d>
                    <m:r>
                      <a:rPr lang="en-US" sz="2400" b="0" i="1" smtClean="0">
                        <a:solidFill>
                          <a:schemeClr val="tx1"/>
                        </a:solidFill>
                        <a:latin typeface="Cambria Math" panose="02040503050406030204" pitchFamily="18" charset="0"/>
                      </a:rPr>
                      <m:t>∗…∗2∗1</m:t>
                    </m:r>
                  </m:oMath>
                </a14:m>
                <a:r>
                  <a:rPr lang="en-US" sz="2400" dirty="0">
                    <a:solidFill>
                      <a:schemeClr val="tx1"/>
                    </a:solidFill>
                    <a:latin typeface="Open Sans" panose="020B0606030504020204" pitchFamily="34" charset="0"/>
                  </a:rPr>
                  <a:t> permutations of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distinct elements. </a:t>
                </a:r>
              </a:p>
              <a:p>
                <a:pPr marL="0" indent="0">
                  <a:buNone/>
                </a:pPr>
                <a:endParaRPr lang="en-US" sz="2400" dirty="0">
                  <a:solidFill>
                    <a:schemeClr val="tx1"/>
                  </a:solidFill>
                  <a:latin typeface="Open Sans" panose="020B0606030504020204" pitchFamily="34" charset="0"/>
                </a:endParaRPr>
              </a:p>
            </p:txBody>
          </p:sp>
        </mc:Choice>
        <mc:Fallback>
          <p:sp>
            <p:nvSpPr>
              <p:cNvPr id="6" name="Content Placeholder 2">
                <a:extLst>
                  <a:ext uri="{FF2B5EF4-FFF2-40B4-BE49-F238E27FC236}">
                    <a16:creationId xmlns:a16="http://schemas.microsoft.com/office/drawing/2014/main" id="{CD07974E-1D3A-1FFC-034F-263C6F96CB6E}"/>
                  </a:ext>
                </a:extLst>
              </p:cNvPr>
              <p:cNvSpPr>
                <a:spLocks noGrp="1" noRot="1" noChangeAspect="1" noMove="1" noResize="1" noEditPoints="1" noAdjustHandles="1" noChangeArrowheads="1" noChangeShapeType="1" noTextEdit="1"/>
              </p:cNvSpPr>
              <p:nvPr>
                <p:ph idx="1"/>
              </p:nvPr>
            </p:nvSpPr>
            <p:spPr>
              <a:xfrm>
                <a:off x="3456123" y="247973"/>
                <a:ext cx="8482958" cy="6610027"/>
              </a:xfrm>
              <a:blipFill>
                <a:blip r:embed="rId3"/>
                <a:stretch>
                  <a:fillRect l="-1196" t="-1344" r="-1046"/>
                </a:stretch>
              </a:blipFill>
            </p:spPr>
            <p:txBody>
              <a:bodyPr/>
              <a:lstStyle/>
              <a:p>
                <a:r>
                  <a:rPr lang="en-US">
                    <a:noFill/>
                  </a:rPr>
                  <a:t> </a:t>
                </a:r>
              </a:p>
            </p:txBody>
          </p:sp>
        </mc:Fallback>
      </mc:AlternateContent>
    </p:spTree>
    <p:extLst>
      <p:ext uri="{BB962C8B-B14F-4D97-AF65-F5344CB8AC3E}">
        <p14:creationId xmlns:p14="http://schemas.microsoft.com/office/powerpoint/2010/main" val="948062686"/>
      </p:ext>
    </p:extLst>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{44CAA6D2-73C3-084C-8F3A-B537DB3AE7AC}tf10001124</Template>
  <TotalTime>2449</TotalTime>
  <Words>2095</Words>
  <Application>Microsoft Macintosh PowerPoint</Application>
  <PresentationFormat>Widescreen</PresentationFormat>
  <Paragraphs>195</Paragraphs>
  <Slides>18</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Calibri</vt:lpstr>
      <vt:lpstr>Cambria Math</vt:lpstr>
      <vt:lpstr>Corbel</vt:lpstr>
      <vt:lpstr>Open Sans</vt:lpstr>
      <vt:lpstr>Wingdings 2</vt:lpstr>
      <vt:lpstr>Frame</vt:lpstr>
      <vt:lpstr>Discrete Structures– Counting Pt. 2</vt:lpstr>
      <vt:lpstr>Plan for Today</vt:lpstr>
      <vt:lpstr>Warm Up: Counting</vt:lpstr>
      <vt:lpstr>Warm Up: Counting</vt:lpstr>
      <vt:lpstr>Warm Up: Counting</vt:lpstr>
      <vt:lpstr>Warm Up: Counting</vt:lpstr>
      <vt:lpstr>Permutations</vt:lpstr>
      <vt:lpstr>Permutations</vt:lpstr>
      <vt:lpstr>Permutations</vt:lpstr>
      <vt:lpstr>Permutations</vt:lpstr>
      <vt:lpstr>Permutations</vt:lpstr>
      <vt:lpstr>Permutations</vt:lpstr>
      <vt:lpstr>Permutations</vt:lpstr>
      <vt:lpstr>Permutations</vt:lpstr>
      <vt:lpstr>Combinations</vt:lpstr>
      <vt:lpstr>Combinations</vt:lpstr>
      <vt:lpstr>Combinations</vt:lpstr>
      <vt:lpstr>Combinations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for Everyone – Welcome!</dc:title>
  <dc:creator>Mosca, Ab</dc:creator>
  <cp:lastModifiedBy>Mosca, Ab E.</cp:lastModifiedBy>
  <cp:revision>58</cp:revision>
  <dcterms:created xsi:type="dcterms:W3CDTF">2023-08-03T18:49:17Z</dcterms:created>
  <dcterms:modified xsi:type="dcterms:W3CDTF">2024-02-28T14:55:13Z</dcterms:modified>
</cp:coreProperties>
</file>