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50"/>
  </p:notesMasterIdLst>
  <p:sldIdLst>
    <p:sldId id="256" r:id="rId2"/>
    <p:sldId id="257" r:id="rId3"/>
    <p:sldId id="328" r:id="rId4"/>
    <p:sldId id="348" r:id="rId5"/>
    <p:sldId id="351" r:id="rId6"/>
    <p:sldId id="350" r:id="rId7"/>
    <p:sldId id="352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8" r:id="rId22"/>
    <p:sldId id="369" r:id="rId23"/>
    <p:sldId id="370" r:id="rId24"/>
    <p:sldId id="371" r:id="rId25"/>
    <p:sldId id="372" r:id="rId26"/>
    <p:sldId id="376" r:id="rId27"/>
    <p:sldId id="377" r:id="rId28"/>
    <p:sldId id="378" r:id="rId29"/>
    <p:sldId id="379" r:id="rId30"/>
    <p:sldId id="380" r:id="rId31"/>
    <p:sldId id="373" r:id="rId32"/>
    <p:sldId id="374" r:id="rId33"/>
    <p:sldId id="381" r:id="rId34"/>
    <p:sldId id="382" r:id="rId35"/>
    <p:sldId id="383" r:id="rId36"/>
    <p:sldId id="384" r:id="rId37"/>
    <p:sldId id="385" r:id="rId38"/>
    <p:sldId id="386" r:id="rId39"/>
    <p:sldId id="387" r:id="rId40"/>
    <p:sldId id="388" r:id="rId41"/>
    <p:sldId id="389" r:id="rId42"/>
    <p:sldId id="390" r:id="rId43"/>
    <p:sldId id="391" r:id="rId44"/>
    <p:sldId id="392" r:id="rId45"/>
    <p:sldId id="393" r:id="rId46"/>
    <p:sldId id="394" r:id="rId47"/>
    <p:sldId id="395" r:id="rId48"/>
    <p:sldId id="396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77186"/>
  </p:normalViewPr>
  <p:slideViewPr>
    <p:cSldViewPr snapToGrid="0">
      <p:cViewPr varScale="1">
        <p:scale>
          <a:sx n="82" d="100"/>
          <a:sy n="82" d="100"/>
        </p:scale>
        <p:origin x="1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1/3/24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08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09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96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46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84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43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63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25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94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80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84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848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455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598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481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591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054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155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335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581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01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588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59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560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718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318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731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646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970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74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500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53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654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466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660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877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465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48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392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49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25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32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07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05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08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7" y="1298448"/>
            <a:ext cx="7516213" cy="3255264"/>
          </a:xfrm>
        </p:spPr>
        <p:txBody>
          <a:bodyPr>
            <a:normAutofit/>
          </a:bodyPr>
          <a:lstStyle/>
          <a:p>
            <a:r>
              <a:rPr lang="en-US" dirty="0"/>
              <a:t>Discrete Structures– Propositional Logic Pt.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Truth Conditions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2" y="748145"/>
            <a:ext cx="8742218" cy="5611091"/>
          </a:xfrm>
        </p:spPr>
        <p:txBody>
          <a:bodyPr anchor="t">
            <a:normAutofit/>
          </a:bodyPr>
          <a:lstStyle/>
          <a:p>
            <a:r>
              <a:rPr lang="en-US" sz="26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All statements have a </a:t>
            </a:r>
            <a:r>
              <a:rPr lang="en-US" sz="26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truth </a:t>
            </a:r>
            <a:r>
              <a:rPr lang="en-US" sz="2600" b="1" i="1" dirty="0">
                <a:solidFill>
                  <a:srgbClr val="000000"/>
                </a:solidFill>
                <a:latin typeface="Open Sans" panose="020B0606030504020204" pitchFamily="34" charset="0"/>
              </a:rPr>
              <a:t>value</a:t>
            </a:r>
            <a:r>
              <a:rPr lang="en-US" sz="2600" dirty="0">
                <a:solidFill>
                  <a:srgbClr val="000000"/>
                </a:solidFill>
                <a:latin typeface="Open Sans" panose="020B0606030504020204" pitchFamily="34" charset="0"/>
              </a:rPr>
              <a:t>: </a:t>
            </a:r>
            <a:r>
              <a:rPr lang="en-US" sz="26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true (T or 1) or false (F or 0)</a:t>
            </a:r>
          </a:p>
          <a:p>
            <a:r>
              <a:rPr lang="en-US" sz="26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truth value of a statement depends on 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(1) the truth values of its parts and 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(2) its connectives </a:t>
            </a:r>
          </a:p>
          <a:p>
            <a:r>
              <a:rPr lang="en-US" sz="26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For any atomic statement there are only two possible truth values, that means when we string statements together with connectives </a:t>
            </a:r>
            <a:r>
              <a:rPr lang="en-US" sz="2600" dirty="0">
                <a:solidFill>
                  <a:srgbClr val="000000"/>
                </a:solidFill>
                <a:latin typeface="Open Sans" panose="020B0606030504020204" pitchFamily="34" charset="0"/>
              </a:rPr>
              <a:t>there is</a:t>
            </a:r>
            <a:r>
              <a:rPr lang="en-US" sz="26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 finite number of possible combinations of truth values</a:t>
            </a:r>
          </a:p>
        </p:txBody>
      </p:sp>
    </p:spTree>
    <p:extLst>
      <p:ext uri="{BB962C8B-B14F-4D97-AF65-F5344CB8AC3E}">
        <p14:creationId xmlns:p14="http://schemas.microsoft.com/office/powerpoint/2010/main" val="602250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Truth Conditions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2" y="748145"/>
            <a:ext cx="8742218" cy="5611091"/>
          </a:xfrm>
        </p:spPr>
        <p:txBody>
          <a:bodyPr anchor="t">
            <a:normAutofit/>
          </a:bodyPr>
          <a:lstStyle/>
          <a:p>
            <a:r>
              <a:rPr lang="en-US" sz="26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All statements have a </a:t>
            </a:r>
            <a:r>
              <a:rPr lang="en-US" sz="26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truth </a:t>
            </a:r>
            <a:r>
              <a:rPr lang="en-US" sz="2600" b="1" i="1" dirty="0">
                <a:solidFill>
                  <a:srgbClr val="000000"/>
                </a:solidFill>
                <a:latin typeface="Open Sans" panose="020B0606030504020204" pitchFamily="34" charset="0"/>
              </a:rPr>
              <a:t>value</a:t>
            </a:r>
            <a:r>
              <a:rPr lang="en-US" sz="2600" dirty="0">
                <a:solidFill>
                  <a:srgbClr val="000000"/>
                </a:solidFill>
                <a:latin typeface="Open Sans" panose="020B0606030504020204" pitchFamily="34" charset="0"/>
              </a:rPr>
              <a:t>: </a:t>
            </a:r>
            <a:r>
              <a:rPr lang="en-US" sz="26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true (T or 1) or false (F or 0)</a:t>
            </a:r>
          </a:p>
          <a:p>
            <a:r>
              <a:rPr lang="en-US" sz="26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truth value of a statement depends on 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(1) the truth values of its parts and 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(2) its connectives </a:t>
            </a:r>
          </a:p>
          <a:p>
            <a:r>
              <a:rPr lang="en-US" sz="26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For any atomic statement there are only two possible truth values, that means when we string statements together with connectives </a:t>
            </a:r>
            <a:r>
              <a:rPr lang="en-US" sz="2600" dirty="0">
                <a:solidFill>
                  <a:srgbClr val="000000"/>
                </a:solidFill>
                <a:latin typeface="Open Sans" panose="020B0606030504020204" pitchFamily="34" charset="0"/>
              </a:rPr>
              <a:t>there is</a:t>
            </a:r>
            <a:r>
              <a:rPr lang="en-US" sz="26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 finite number of possible combinations of truth values</a:t>
            </a:r>
          </a:p>
          <a:p>
            <a:r>
              <a:rPr lang="en-US" sz="26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One way we model </a:t>
            </a:r>
            <a:r>
              <a:rPr lang="en-US" sz="2600" dirty="0">
                <a:solidFill>
                  <a:srgbClr val="000000"/>
                </a:solidFill>
                <a:latin typeface="Open Sans" panose="020B0606030504020204" pitchFamily="34" charset="0"/>
              </a:rPr>
              <a:t>possible truth values is with </a:t>
            </a:r>
            <a:r>
              <a:rPr lang="en-US" sz="2600" b="1" i="1" dirty="0">
                <a:solidFill>
                  <a:srgbClr val="000000"/>
                </a:solidFill>
                <a:latin typeface="Open Sans" panose="020B0606030504020204" pitchFamily="34" charset="0"/>
              </a:rPr>
              <a:t>truth tables</a:t>
            </a:r>
            <a:r>
              <a:rPr lang="en-US" sz="26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endParaRPr lang="en-US" sz="2600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764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2" y="748145"/>
            <a:ext cx="8742218" cy="561109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6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One way we model </a:t>
            </a:r>
            <a:r>
              <a:rPr lang="en-US" sz="2600" dirty="0">
                <a:solidFill>
                  <a:srgbClr val="000000"/>
                </a:solidFill>
                <a:latin typeface="Open Sans" panose="020B0606030504020204" pitchFamily="34" charset="0"/>
              </a:rPr>
              <a:t>possible truth values is with </a:t>
            </a:r>
            <a:r>
              <a:rPr lang="en-US" sz="2600" b="1" i="1" dirty="0">
                <a:solidFill>
                  <a:srgbClr val="000000"/>
                </a:solidFill>
                <a:latin typeface="Open Sans" panose="020B0606030504020204" pitchFamily="34" charset="0"/>
              </a:rPr>
              <a:t>truth tables</a:t>
            </a:r>
            <a:r>
              <a:rPr lang="en-US" sz="26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</a:p>
          <a:p>
            <a:pPr marL="0" indent="0">
              <a:buNone/>
            </a:pPr>
            <a:endParaRPr lang="en-US" sz="26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Let P be a statement. The truth table for P is:</a:t>
            </a:r>
          </a:p>
          <a:p>
            <a:pPr marL="0" indent="0">
              <a:buNone/>
            </a:pPr>
            <a:endParaRPr lang="en-US" sz="2600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B5D03D9-0B7D-B277-085C-127582325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169148"/>
              </p:ext>
            </p:extLst>
          </p:nvPr>
        </p:nvGraphicFramePr>
        <p:xfrm>
          <a:off x="3777672" y="2703959"/>
          <a:ext cx="725055" cy="178491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25055">
                  <a:extLst>
                    <a:ext uri="{9D8B030D-6E8A-4147-A177-3AD203B41FA5}">
                      <a16:colId xmlns:a16="http://schemas.microsoft.com/office/drawing/2014/main" val="4091127421"/>
                    </a:ext>
                  </a:extLst>
                </a:gridCol>
              </a:tblGrid>
              <a:tr h="5949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346618"/>
                  </a:ext>
                </a:extLst>
              </a:tr>
              <a:tr h="5949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648626"/>
                  </a:ext>
                </a:extLst>
              </a:tr>
              <a:tr h="5949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815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420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2" y="180109"/>
            <a:ext cx="8742218" cy="61791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6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One way we model </a:t>
            </a:r>
            <a:r>
              <a:rPr lang="en-US" sz="2600" dirty="0">
                <a:solidFill>
                  <a:srgbClr val="000000"/>
                </a:solidFill>
                <a:latin typeface="Open Sans" panose="020B0606030504020204" pitchFamily="34" charset="0"/>
              </a:rPr>
              <a:t>possible truth values is with </a:t>
            </a:r>
            <a:r>
              <a:rPr lang="en-US" sz="2600" b="1" i="1" dirty="0">
                <a:solidFill>
                  <a:srgbClr val="000000"/>
                </a:solidFill>
                <a:latin typeface="Open Sans" panose="020B0606030504020204" pitchFamily="34" charset="0"/>
              </a:rPr>
              <a:t>truth tables</a:t>
            </a:r>
            <a:r>
              <a:rPr lang="en-US" sz="26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</a:p>
          <a:p>
            <a:pPr marL="0" indent="0">
              <a:buNone/>
            </a:pPr>
            <a:endParaRPr lang="en-US" sz="26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Let P be a statement. The truth table for P is:</a:t>
            </a:r>
          </a:p>
          <a:p>
            <a:pPr marL="0" indent="0">
              <a:buNone/>
            </a:pPr>
            <a:endParaRPr lang="en-US" sz="2600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6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600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6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Let Q be a statement. The truth table for Q is:</a:t>
            </a:r>
          </a:p>
          <a:p>
            <a:pPr marL="0" indent="0">
              <a:buNone/>
            </a:pPr>
            <a:endParaRPr lang="en-US" sz="2600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B5D03D9-0B7D-B277-085C-127582325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377662"/>
              </p:ext>
            </p:extLst>
          </p:nvPr>
        </p:nvGraphicFramePr>
        <p:xfrm>
          <a:off x="3777672" y="2094353"/>
          <a:ext cx="725055" cy="178491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25055">
                  <a:extLst>
                    <a:ext uri="{9D8B030D-6E8A-4147-A177-3AD203B41FA5}">
                      <a16:colId xmlns:a16="http://schemas.microsoft.com/office/drawing/2014/main" val="4091127421"/>
                    </a:ext>
                  </a:extLst>
                </a:gridCol>
              </a:tblGrid>
              <a:tr h="5949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346618"/>
                  </a:ext>
                </a:extLst>
              </a:tr>
              <a:tr h="5949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648626"/>
                  </a:ext>
                </a:extLst>
              </a:tr>
              <a:tr h="5949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81559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AF2D5C-D674-33DE-F4A3-C2B21310B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972094"/>
              </p:ext>
            </p:extLst>
          </p:nvPr>
        </p:nvGraphicFramePr>
        <p:xfrm>
          <a:off x="3777671" y="4607792"/>
          <a:ext cx="725055" cy="178491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25055">
                  <a:extLst>
                    <a:ext uri="{9D8B030D-6E8A-4147-A177-3AD203B41FA5}">
                      <a16:colId xmlns:a16="http://schemas.microsoft.com/office/drawing/2014/main" val="4091127421"/>
                    </a:ext>
                  </a:extLst>
                </a:gridCol>
              </a:tblGrid>
              <a:tr h="5949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346618"/>
                  </a:ext>
                </a:extLst>
              </a:tr>
              <a:tr h="5949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648626"/>
                  </a:ext>
                </a:extLst>
              </a:tr>
              <a:tr h="5949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815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193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2" y="180109"/>
            <a:ext cx="8742218" cy="61791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6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One way we model </a:t>
            </a:r>
            <a:r>
              <a:rPr lang="en-US" sz="2600" dirty="0">
                <a:solidFill>
                  <a:srgbClr val="000000"/>
                </a:solidFill>
                <a:latin typeface="Open Sans" panose="020B0606030504020204" pitchFamily="34" charset="0"/>
              </a:rPr>
              <a:t>possible truth values is with </a:t>
            </a:r>
            <a:r>
              <a:rPr lang="en-US" sz="2600" b="1" i="1" dirty="0">
                <a:solidFill>
                  <a:srgbClr val="000000"/>
                </a:solidFill>
                <a:latin typeface="Open Sans" panose="020B0606030504020204" pitchFamily="34" charset="0"/>
              </a:rPr>
              <a:t>truth tables</a:t>
            </a:r>
            <a:r>
              <a:rPr lang="en-US" sz="26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</a:p>
          <a:p>
            <a:pPr marL="0" indent="0">
              <a:buNone/>
            </a:pPr>
            <a:endParaRPr lang="en-US" sz="26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When we combine statements with conjunctives, there is a finite number of truth value combinations:</a:t>
            </a:r>
          </a:p>
          <a:p>
            <a:pPr marL="0" indent="0">
              <a:buNone/>
            </a:pPr>
            <a:endParaRPr lang="en-US" sz="26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Let P and Q be statements. One of these must be the case: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Open Sans" panose="020B0606030504020204" pitchFamily="34" charset="0"/>
              </a:rPr>
              <a:t>	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</a:rPr>
              <a:t>P is true </a:t>
            </a:r>
            <a:r>
              <a:rPr lang="en-US" sz="2600" dirty="0">
                <a:solidFill>
                  <a:srgbClr val="000000"/>
                </a:solidFill>
                <a:latin typeface="Open Sans" panose="020B0606030504020204" pitchFamily="34" charset="0"/>
              </a:rPr>
              <a:t>and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</a:rPr>
              <a:t>Q is true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P is true </a:t>
            </a:r>
            <a:r>
              <a:rPr lang="en-US" sz="26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and </a:t>
            </a: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Q is false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Open Sans" panose="020B0606030504020204" pitchFamily="34" charset="0"/>
              </a:rPr>
              <a:t>	</a:t>
            </a: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</a:rPr>
              <a:t>P is false </a:t>
            </a:r>
            <a:r>
              <a:rPr lang="en-US" sz="2600" dirty="0">
                <a:solidFill>
                  <a:srgbClr val="000000"/>
                </a:solidFill>
                <a:latin typeface="Open Sans" panose="020B0606030504020204" pitchFamily="34" charset="0"/>
              </a:rPr>
              <a:t>and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</a:rPr>
              <a:t>Q is true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</a:t>
            </a: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P is false </a:t>
            </a:r>
            <a:r>
              <a:rPr lang="en-US" sz="26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and </a:t>
            </a: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Q is false </a:t>
            </a:r>
          </a:p>
          <a:p>
            <a:pPr marL="0" indent="0">
              <a:buNone/>
            </a:pPr>
            <a:endParaRPr lang="en-US" sz="2600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717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2" y="180109"/>
            <a:ext cx="8742218" cy="6677891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en-US" sz="26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One way we model </a:t>
            </a:r>
            <a:r>
              <a:rPr lang="en-US" sz="2600" dirty="0">
                <a:solidFill>
                  <a:srgbClr val="000000"/>
                </a:solidFill>
                <a:latin typeface="Open Sans" panose="020B0606030504020204" pitchFamily="34" charset="0"/>
              </a:rPr>
              <a:t>possible truth values is with </a:t>
            </a:r>
            <a:r>
              <a:rPr lang="en-US" sz="2600" b="1" i="1" dirty="0">
                <a:solidFill>
                  <a:srgbClr val="000000"/>
                </a:solidFill>
                <a:latin typeface="Open Sans" panose="020B0606030504020204" pitchFamily="34" charset="0"/>
              </a:rPr>
              <a:t>truth tables</a:t>
            </a:r>
            <a:r>
              <a:rPr lang="en-US" sz="26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</a:p>
          <a:p>
            <a:pPr marL="0" indent="0">
              <a:buNone/>
            </a:pPr>
            <a:endParaRPr lang="en-US" sz="26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When we combine statements with conjunctives, there is a finite number of truth value combinations:</a:t>
            </a:r>
          </a:p>
          <a:p>
            <a:pPr marL="0" indent="0">
              <a:buNone/>
            </a:pPr>
            <a:endParaRPr lang="en-US" sz="26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Let P and Q be statements. One of these must be the case: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Open Sans" panose="020B0606030504020204" pitchFamily="34" charset="0"/>
              </a:rPr>
              <a:t>	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</a:rPr>
              <a:t>P is true </a:t>
            </a:r>
            <a:r>
              <a:rPr lang="en-US" sz="2600" dirty="0">
                <a:solidFill>
                  <a:srgbClr val="000000"/>
                </a:solidFill>
                <a:latin typeface="Open Sans" panose="020B0606030504020204" pitchFamily="34" charset="0"/>
              </a:rPr>
              <a:t>and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</a:rPr>
              <a:t>Q is true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P is true </a:t>
            </a:r>
            <a:r>
              <a:rPr lang="en-US" sz="26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and </a:t>
            </a: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Q is false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Open Sans" panose="020B0606030504020204" pitchFamily="34" charset="0"/>
              </a:rPr>
              <a:t>	</a:t>
            </a: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</a:rPr>
              <a:t>P is false </a:t>
            </a:r>
            <a:r>
              <a:rPr lang="en-US" sz="2600" dirty="0">
                <a:solidFill>
                  <a:srgbClr val="000000"/>
                </a:solidFill>
                <a:latin typeface="Open Sans" panose="020B0606030504020204" pitchFamily="34" charset="0"/>
              </a:rPr>
              <a:t>and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</a:rPr>
              <a:t>Q is true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</a:t>
            </a: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P is false </a:t>
            </a:r>
            <a:r>
              <a:rPr lang="en-US" sz="26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and </a:t>
            </a: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Q is false </a:t>
            </a:r>
          </a:p>
          <a:p>
            <a:pPr marL="0" indent="0">
              <a:buNone/>
            </a:pPr>
            <a:endParaRPr lang="en-US" sz="2600" b="1" dirty="0">
              <a:solidFill>
                <a:schemeClr val="accent3">
                  <a:lumMod val="7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  <a:latin typeface="Open Sans" panose="020B0606030504020204" pitchFamily="34" charset="0"/>
              </a:rPr>
              <a:t>When we use connectives, the truth value of the resulting statement depends on the true values of its parts and the connective. We use truth tables to model this.  </a:t>
            </a: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968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Truth Tables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94362" y="180109"/>
                <a:ext cx="8742218" cy="6677891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When we use connectives, the truth value of the resulting statement depends on the true values of its parts and the connective. We use truth tables to model this.  </a:t>
                </a:r>
              </a:p>
              <a:p>
                <a:pPr marL="0" indent="0">
                  <a:buNone/>
                </a:pPr>
                <a:endParaRPr lang="en-US" sz="2600" dirty="0">
                  <a:solidFill>
                    <a:schemeClr val="tx1"/>
                  </a:solidFill>
                  <a:effectLst/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600" b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Conjunction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is </a:t>
                </a:r>
                <a:r>
                  <a:rPr lang="en-US" sz="2800" b="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true</a:t>
                </a:r>
                <a:r>
                  <a:rPr lang="en-US" sz="28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when </a:t>
                </a:r>
                <a:r>
                  <a:rPr lang="en-US" sz="2800" b="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both P and Q </a:t>
                </a:r>
                <a:r>
                  <a:rPr lang="en-US" sz="28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are </a:t>
                </a:r>
                <a:r>
                  <a:rPr lang="en-US" sz="2800" b="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true</a:t>
                </a:r>
                <a:r>
                  <a:rPr lang="en-US" sz="28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600" dirty="0">
                  <a:solidFill>
                    <a:schemeClr val="tx1"/>
                  </a:solidFill>
                  <a:effectLst/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94362" y="180109"/>
                <a:ext cx="8742218" cy="6677891"/>
              </a:xfrm>
              <a:blipFill>
                <a:blip r:embed="rId3"/>
                <a:stretch>
                  <a:fillRect l="-1451" t="-1521" r="-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10FEC47-9ED2-3792-188F-D0AC74910E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1341550"/>
                  </p:ext>
                </p:extLst>
              </p:nvPr>
            </p:nvGraphicFramePr>
            <p:xfrm>
              <a:off x="3957782" y="3258137"/>
              <a:ext cx="2900217" cy="274088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966739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966739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966739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548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oMath>
                          </a14:m>
                          <a:r>
                            <a:rPr lang="en-US" sz="2400" b="0" dirty="0">
                              <a:solidFill>
                                <a:schemeClr val="bg1"/>
                              </a:solidFill>
                              <a:effectLst/>
                              <a:latin typeface="Open Sans" panose="020B0606030504020204" pitchFamily="34" charset="0"/>
                            </a:rPr>
                            <a:t> </a:t>
                          </a:r>
                          <a:endParaRPr lang="en-US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48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48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548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548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10FEC47-9ED2-3792-188F-D0AC74910E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1341550"/>
                  </p:ext>
                </p:extLst>
              </p:nvPr>
            </p:nvGraphicFramePr>
            <p:xfrm>
              <a:off x="3957782" y="3258137"/>
              <a:ext cx="2900217" cy="274088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966739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966739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966739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548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316" t="-2326" r="-1316" b="-4069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48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48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548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548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01515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Truth Tables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94362" y="180109"/>
                <a:ext cx="8742218" cy="6677891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When we use connectives, the truth value of the resulting statement depends on the true values of its parts and the connective. We use truth tables to model this.  </a:t>
                </a:r>
              </a:p>
              <a:p>
                <a:pPr marL="0" indent="0">
                  <a:buNone/>
                </a:pPr>
                <a:endParaRPr lang="en-US" sz="2600" dirty="0">
                  <a:solidFill>
                    <a:schemeClr val="tx1"/>
                  </a:solidFill>
                  <a:effectLst/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600" b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Disjunction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 is </a:t>
                </a:r>
                <a:r>
                  <a:rPr lang="en-US" sz="2800" dirty="0">
                    <a:solidFill>
                      <a:srgbClr val="C00000"/>
                    </a:solidFill>
                    <a:latin typeface="Open Sans" panose="020B0606030504020204" pitchFamily="34" charset="0"/>
                  </a:rPr>
                  <a:t>true</a:t>
                </a:r>
                <a:r>
                  <a:rPr lang="en-US" sz="28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 when </a:t>
                </a:r>
                <a:r>
                  <a:rPr lang="en-US" sz="2800" dirty="0">
                    <a:solidFill>
                      <a:srgbClr val="C00000"/>
                    </a:solidFill>
                    <a:latin typeface="Open Sans" panose="020B0606030504020204" pitchFamily="34" charset="0"/>
                  </a:rPr>
                  <a:t>P or Q or both </a:t>
                </a:r>
                <a:r>
                  <a:rPr lang="en-US" sz="28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are </a:t>
                </a:r>
                <a:r>
                  <a:rPr lang="en-US" sz="2800" dirty="0">
                    <a:solidFill>
                      <a:srgbClr val="C00000"/>
                    </a:solidFill>
                    <a:latin typeface="Open Sans" panose="020B0606030504020204" pitchFamily="34" charset="0"/>
                  </a:rPr>
                  <a:t>true</a:t>
                </a:r>
                <a:r>
                  <a:rPr lang="en-US" sz="28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600" dirty="0">
                  <a:solidFill>
                    <a:schemeClr val="tx1"/>
                  </a:solidFill>
                  <a:effectLst/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94362" y="180109"/>
                <a:ext cx="8742218" cy="6677891"/>
              </a:xfrm>
              <a:blipFill>
                <a:blip r:embed="rId3"/>
                <a:stretch>
                  <a:fillRect l="-1451" t="-1521" r="-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1EDDA9D-8678-62CF-C5F0-E27D8FD5C0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5886775"/>
                  </p:ext>
                </p:extLst>
              </p:nvPr>
            </p:nvGraphicFramePr>
            <p:xfrm>
              <a:off x="3957782" y="3258137"/>
              <a:ext cx="2900217" cy="274088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966739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966739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966739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548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48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48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548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548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1EDDA9D-8678-62CF-C5F0-E27D8FD5C0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5886775"/>
                  </p:ext>
                </p:extLst>
              </p:nvPr>
            </p:nvGraphicFramePr>
            <p:xfrm>
              <a:off x="3957782" y="3258137"/>
              <a:ext cx="2900217" cy="274088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966739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966739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966739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548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316" t="-2326" r="-1316" b="-4069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48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48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548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548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92537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Truth Tables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94362" y="180109"/>
                <a:ext cx="8742218" cy="6677891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When we use connectives, the truth value of the resulting statement depends on the true values of its parts and the connective. We use truth tables to model this.  </a:t>
                </a:r>
              </a:p>
              <a:p>
                <a:pPr marL="0" indent="0">
                  <a:buNone/>
                </a:pPr>
                <a:endParaRPr lang="en-US" sz="2600" dirty="0">
                  <a:solidFill>
                    <a:schemeClr val="tx1"/>
                  </a:solidFill>
                  <a:effectLst/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600" b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Implication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is </a:t>
                </a:r>
                <a:r>
                  <a:rPr lang="en-US" sz="2800" b="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true</a:t>
                </a:r>
                <a:r>
                  <a:rPr lang="en-US" sz="28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when </a:t>
                </a:r>
                <a:r>
                  <a:rPr lang="en-US" sz="2800" b="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P is false or Q is true or both</a:t>
                </a:r>
                <a:r>
                  <a:rPr lang="en-US" sz="28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600" dirty="0">
                  <a:solidFill>
                    <a:schemeClr val="tx1"/>
                  </a:solidFill>
                  <a:effectLst/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94362" y="180109"/>
                <a:ext cx="8742218" cy="6677891"/>
              </a:xfrm>
              <a:blipFill>
                <a:blip r:embed="rId3"/>
                <a:stretch>
                  <a:fillRect l="-1451" t="-1521" r="-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80BB7764-7DDC-1014-4AAA-3B1E1C1909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8240301"/>
                  </p:ext>
                </p:extLst>
              </p:nvPr>
            </p:nvGraphicFramePr>
            <p:xfrm>
              <a:off x="3957782" y="3258139"/>
              <a:ext cx="3302001" cy="2727024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100667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1100667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100667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738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oMath>
                          </a14:m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effectLst/>
                              <a:latin typeface="Open Sans" panose="020B0606030504020204" pitchFamily="34" charset="0"/>
                            </a:rPr>
                            <a:t> </a:t>
                          </a:r>
                          <a:endParaRPr lang="en-US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80BB7764-7DDC-1014-4AAA-3B1E1C1909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8240301"/>
                  </p:ext>
                </p:extLst>
              </p:nvPr>
            </p:nvGraphicFramePr>
            <p:xfrm>
              <a:off x="3957782" y="3258139"/>
              <a:ext cx="3302001" cy="2727024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100667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1100667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100667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738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000" t="-1695" r="-1149" b="-2711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64342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Truth Tables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94362" y="180109"/>
                <a:ext cx="8742218" cy="6677891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When we use connectives, the truth value of the resulting statement depends on the true values of its parts and the connective. We use truth tables to model this.  </a:t>
                </a:r>
              </a:p>
              <a:p>
                <a:pPr marL="0" indent="0">
                  <a:buNone/>
                </a:pPr>
                <a:endParaRPr lang="en-US" sz="2600" dirty="0">
                  <a:solidFill>
                    <a:schemeClr val="tx1"/>
                  </a:solidFill>
                  <a:effectLst/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600" b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Biconditional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 is </a:t>
                </a:r>
                <a:r>
                  <a:rPr lang="en-US" sz="2800" dirty="0">
                    <a:solidFill>
                      <a:srgbClr val="C00000"/>
                    </a:solidFill>
                    <a:latin typeface="Open Sans" panose="020B0606030504020204" pitchFamily="34" charset="0"/>
                  </a:rPr>
                  <a:t>true</a:t>
                </a:r>
                <a:r>
                  <a:rPr lang="en-US" sz="28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 when </a:t>
                </a:r>
                <a:r>
                  <a:rPr lang="en-US" sz="2800" dirty="0">
                    <a:solidFill>
                      <a:srgbClr val="C00000"/>
                    </a:solidFill>
                    <a:latin typeface="Open Sans" panose="020B0606030504020204" pitchFamily="34" charset="0"/>
                  </a:rPr>
                  <a:t>P and Q are both true or both false</a:t>
                </a:r>
                <a:r>
                  <a:rPr lang="en-US" sz="28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600" dirty="0">
                  <a:solidFill>
                    <a:schemeClr val="tx1"/>
                  </a:solidFill>
                  <a:effectLst/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94362" y="180109"/>
                <a:ext cx="8742218" cy="6677891"/>
              </a:xfrm>
              <a:blipFill>
                <a:blip r:embed="rId3"/>
                <a:stretch>
                  <a:fillRect l="-1451" t="-1521" r="-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2761F079-494C-14A0-C8E2-09D3E5A561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0437479"/>
                  </p:ext>
                </p:extLst>
              </p:nvPr>
            </p:nvGraphicFramePr>
            <p:xfrm>
              <a:off x="3957781" y="3258138"/>
              <a:ext cx="3274293" cy="2754737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091431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1091431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091431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7891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↔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oMath>
                          </a14:m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Open Sans" panose="020B0606030504020204" pitchFamily="34" charset="0"/>
                            </a:rPr>
                            <a:t> </a:t>
                          </a:r>
                          <a:endParaRPr lang="en-US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91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91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91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91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2761F079-494C-14A0-C8E2-09D3E5A561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0437479"/>
                  </p:ext>
                </p:extLst>
              </p:nvPr>
            </p:nvGraphicFramePr>
            <p:xfrm>
              <a:off x="3957781" y="3258138"/>
              <a:ext cx="3274293" cy="2754737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091431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1091431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091431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7891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163" t="-1613" r="-1163" b="-25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91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91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91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91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0773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Truth conditions for connectives</a:t>
            </a:r>
          </a:p>
          <a:p>
            <a:r>
              <a:rPr lang="en-US" sz="2400" dirty="0"/>
              <a:t>Truth Tables</a:t>
            </a:r>
          </a:p>
          <a:p>
            <a:r>
              <a:rPr lang="en-US" sz="2400" dirty="0"/>
              <a:t>Logical Equivalence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Truth Tables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94362" y="180109"/>
                <a:ext cx="8742218" cy="6677891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When we use connectives, the truth value of the resulting statement depends on the true values of its parts and the connective. We use truth tables to model this.  </a:t>
                </a:r>
              </a:p>
              <a:p>
                <a:pPr marL="0" indent="0">
                  <a:buNone/>
                </a:pPr>
                <a:endParaRPr lang="en-US" sz="2600" dirty="0">
                  <a:solidFill>
                    <a:schemeClr val="tx1"/>
                  </a:solidFill>
                  <a:effectLst/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600" b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Negation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is </a:t>
                </a:r>
                <a:r>
                  <a:rPr lang="en-US" sz="2800" b="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true</a:t>
                </a:r>
                <a:r>
                  <a:rPr lang="en-US" sz="28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when </a:t>
                </a:r>
                <a:r>
                  <a:rPr lang="en-US" sz="2800" b="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P is false</a:t>
                </a:r>
                <a:r>
                  <a:rPr lang="en-US" sz="28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600" dirty="0">
                  <a:solidFill>
                    <a:schemeClr val="tx1"/>
                  </a:solidFill>
                  <a:effectLst/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94362" y="180109"/>
                <a:ext cx="8742218" cy="6677891"/>
              </a:xfrm>
              <a:blipFill>
                <a:blip r:embed="rId3"/>
                <a:stretch>
                  <a:fillRect l="-1306" t="-1521" r="-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B1BB6F22-9C23-EFED-D345-418C1B2960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5692343"/>
                  </p:ext>
                </p:extLst>
              </p:nvPr>
            </p:nvGraphicFramePr>
            <p:xfrm>
              <a:off x="3957782" y="3258136"/>
              <a:ext cx="1584036" cy="156324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792018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792018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52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oMath>
                          </a14:m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effectLst/>
                              <a:latin typeface="Open Sans" panose="020B0606030504020204" pitchFamily="34" charset="0"/>
                            </a:rPr>
                            <a:t> </a:t>
                          </a:r>
                          <a:endParaRPr lang="en-US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2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2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B1BB6F22-9C23-EFED-D345-418C1B2960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5692343"/>
                  </p:ext>
                </p:extLst>
              </p:nvPr>
            </p:nvGraphicFramePr>
            <p:xfrm>
              <a:off x="3957782" y="3258136"/>
              <a:ext cx="1584036" cy="156324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792018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792018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52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2439" r="-1587" b="-2073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2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2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68869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2" y="180109"/>
            <a:ext cx="8742218" cy="667789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62C08B3-24DE-0AAD-B4ED-8B4B1628923B}"/>
              </a:ext>
            </a:extLst>
          </p:cNvPr>
          <p:cNvSpPr/>
          <p:nvPr/>
        </p:nvSpPr>
        <p:spPr>
          <a:xfrm>
            <a:off x="800027" y="296110"/>
            <a:ext cx="10916692" cy="621317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Practice</a:t>
            </a:r>
            <a:r>
              <a:rPr lang="en-US" sz="2400" dirty="0"/>
              <a:t>: Form five groups. Each will be assigned a conjunction. Come up with a real world scenario that your conjunction accurately represents. Be ready to share your answers!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Ex. If I had conjunction and were one of you, I might say: Let P = I study discrete math, and Q = I am taking MATH220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The truth table and real work scenarios are: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4102DAE-8112-9A7A-711D-E4C05AFCA1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0940995"/>
                  </p:ext>
                </p:extLst>
              </p:nvPr>
            </p:nvGraphicFramePr>
            <p:xfrm>
              <a:off x="1115878" y="3511187"/>
              <a:ext cx="10276096" cy="2781123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607235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710910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214470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  <a:gridCol w="7743481">
                      <a:extLst>
                        <a:ext uri="{9D8B030D-6E8A-4147-A177-3AD203B41FA5}">
                          <a16:colId xmlns:a16="http://schemas.microsoft.com/office/drawing/2014/main" val="1442208467"/>
                        </a:ext>
                      </a:extLst>
                    </a:gridCol>
                  </a:tblGrid>
                  <a:tr h="8966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P</a:t>
                          </a:r>
                          <a:endParaRPr lang="en-US" sz="32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Q</a:t>
                          </a:r>
                          <a:endParaRPr lang="en-US" sz="32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3200" b="1" smtClean="0">
                                  <a:solidFill>
                                    <a:schemeClr val="bg1"/>
                                  </a:solidFill>
                                  <a:effectLst/>
                                </a:rPr>
                                <m:t>𝑷</m:t>
                              </m:r>
                              <m:r>
                                <a:rPr lang="en-US" sz="3200" b="1" smtClean="0">
                                  <a:solidFill>
                                    <a:schemeClr val="bg1"/>
                                  </a:solidFill>
                                  <a:effectLst/>
                                </a:rPr>
                                <m:t>∧</m:t>
                              </m:r>
                              <m:r>
                                <a:rPr lang="en-US" sz="3200" b="1" smtClean="0">
                                  <a:solidFill>
                                    <a:schemeClr val="bg1"/>
                                  </a:solidFill>
                                  <a:effectLst/>
                                </a:rPr>
                                <m:t>𝑸</m:t>
                              </m:r>
                            </m:oMath>
                          </a14:m>
                          <a:r>
                            <a:rPr lang="en-US" sz="3200" b="0" dirty="0">
                              <a:solidFill>
                                <a:schemeClr val="bg1"/>
                              </a:solidFill>
                              <a:effectLst/>
                            </a:rPr>
                            <a:t> </a:t>
                          </a:r>
                          <a:endParaRPr lang="en-US" sz="3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71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I study discrete math AND I am taking MATH220.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71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I study discrete math AND I am not taking MATH220.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71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I do not study discrete math AND I am taking MATH220.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71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I do not study discrete math AND I am not taking MATH220.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4102DAE-8112-9A7A-711D-E4C05AFCA1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0940995"/>
                  </p:ext>
                </p:extLst>
              </p:nvPr>
            </p:nvGraphicFramePr>
            <p:xfrm>
              <a:off x="1115878" y="3511187"/>
              <a:ext cx="10276096" cy="2781123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607235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710910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214470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  <a:gridCol w="7743481">
                      <a:extLst>
                        <a:ext uri="{9D8B030D-6E8A-4147-A177-3AD203B41FA5}">
                          <a16:colId xmlns:a16="http://schemas.microsoft.com/office/drawing/2014/main" val="1442208467"/>
                        </a:ext>
                      </a:extLst>
                    </a:gridCol>
                  </a:tblGrid>
                  <a:tr h="8966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P</a:t>
                          </a:r>
                          <a:endParaRPr lang="en-US" sz="32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Q</a:t>
                          </a:r>
                          <a:endParaRPr lang="en-US" sz="32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8333" r="-637500" b="-223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71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I study discrete math AND I am taking MATH220.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71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I study discrete math AND I am not taking MATH220.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71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I do not study discrete math AND I am taking MATH220.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71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I do not study discrete math AND I am not taking MATH220.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8361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2" y="180109"/>
            <a:ext cx="8742218" cy="667789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762" y="332509"/>
                <a:ext cx="8742218" cy="667789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Larger statements can be made up of more than two smaller parts and/or more than one conjunction.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6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Truth tables are helpful for deducing when these larger statements are true and false.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6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When is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true?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2" y="332509"/>
                <a:ext cx="8742218" cy="6677891"/>
              </a:xfrm>
              <a:prstGeom prst="rect">
                <a:avLst/>
              </a:prstGeom>
              <a:blipFill>
                <a:blip r:embed="rId3"/>
                <a:stretch>
                  <a:fillRect l="-1306" t="-1521" r="-1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736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2" y="180109"/>
            <a:ext cx="8742218" cy="667789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762" y="332509"/>
                <a:ext cx="8742218" cy="667789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Larger statements can be made up of more than two smaller parts and/or more than one conjunction.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6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Truth tables are helpful for deducing when these larger statements are true and false.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6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When is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true?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2" y="332509"/>
                <a:ext cx="8742218" cy="6677891"/>
              </a:xfrm>
              <a:prstGeom prst="rect">
                <a:avLst/>
              </a:prstGeom>
              <a:blipFill>
                <a:blip r:embed="rId3"/>
                <a:stretch>
                  <a:fillRect l="-1306" t="-1521" r="-1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EED6F0-9DD0-6B8E-0697-F3BE7D443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47551"/>
              </p:ext>
            </p:extLst>
          </p:nvPr>
        </p:nvGraphicFramePr>
        <p:xfrm>
          <a:off x="3957781" y="3671454"/>
          <a:ext cx="2182862" cy="275473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91431">
                  <a:extLst>
                    <a:ext uri="{9D8B030D-6E8A-4147-A177-3AD203B41FA5}">
                      <a16:colId xmlns:a16="http://schemas.microsoft.com/office/drawing/2014/main" val="4091127421"/>
                    </a:ext>
                  </a:extLst>
                </a:gridCol>
                <a:gridCol w="1091431">
                  <a:extLst>
                    <a:ext uri="{9D8B030D-6E8A-4147-A177-3AD203B41FA5}">
                      <a16:colId xmlns:a16="http://schemas.microsoft.com/office/drawing/2014/main" val="299692900"/>
                    </a:ext>
                  </a:extLst>
                </a:gridCol>
              </a:tblGrid>
              <a:tr h="789137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Q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346618"/>
                  </a:ext>
                </a:extLst>
              </a:tr>
              <a:tr h="491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648626"/>
                  </a:ext>
                </a:extLst>
              </a:tr>
              <a:tr h="491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815598"/>
                  </a:ext>
                </a:extLst>
              </a:tr>
              <a:tr h="491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38550"/>
                  </a:ext>
                </a:extLst>
              </a:tr>
              <a:tr h="491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9770526"/>
                  </a:ext>
                </a:extLst>
              </a:tr>
            </a:tbl>
          </a:graphicData>
        </a:graphic>
      </p:graphicFrame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FB2A6F5-AC89-7201-1AF6-81E2209BAA49}"/>
              </a:ext>
            </a:extLst>
          </p:cNvPr>
          <p:cNvSpPr/>
          <p:nvPr/>
        </p:nvSpPr>
        <p:spPr>
          <a:xfrm>
            <a:off x="7671661" y="3890074"/>
            <a:ext cx="3812583" cy="1456841"/>
          </a:xfrm>
          <a:prstGeom prst="wedgeRoundRectCallout">
            <a:avLst>
              <a:gd name="adj1" fmla="val -91967"/>
              <a:gd name="adj2" fmla="val -3824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Start the table with all possible combinations of T/F for smallest statements</a:t>
            </a:r>
          </a:p>
        </p:txBody>
      </p:sp>
    </p:spTree>
    <p:extLst>
      <p:ext uri="{BB962C8B-B14F-4D97-AF65-F5344CB8AC3E}">
        <p14:creationId xmlns:p14="http://schemas.microsoft.com/office/powerpoint/2010/main" val="2915313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2" y="180109"/>
            <a:ext cx="8742218" cy="667789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762" y="332509"/>
                <a:ext cx="8742218" cy="667789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Larger statements can be made up of more than two smaller parts and/or more than one conjunction.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6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Truth tables are helpful for deducing when these larger statements are true and false.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6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When is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true?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2" y="332509"/>
                <a:ext cx="8742218" cy="6677891"/>
              </a:xfrm>
              <a:prstGeom prst="rect">
                <a:avLst/>
              </a:prstGeom>
              <a:blipFill>
                <a:blip r:embed="rId3"/>
                <a:stretch>
                  <a:fillRect l="-1306" t="-1521" r="-1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EEED6F0-9DD0-6B8E-0697-F3BE7D4439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7099183"/>
                  </p:ext>
                </p:extLst>
              </p:nvPr>
            </p:nvGraphicFramePr>
            <p:xfrm>
              <a:off x="3957781" y="3671454"/>
              <a:ext cx="3409080" cy="2854035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136360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1136360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136360">
                      <a:extLst>
                        <a:ext uri="{9D8B030D-6E8A-4147-A177-3AD203B41FA5}">
                          <a16:colId xmlns:a16="http://schemas.microsoft.com/office/drawing/2014/main" val="799373628"/>
                        </a:ext>
                      </a:extLst>
                    </a:gridCol>
                  </a:tblGrid>
                  <a:tr h="8175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en-US" sz="2400" b="1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EEED6F0-9DD0-6B8E-0697-F3BE7D4439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7099183"/>
                  </p:ext>
                </p:extLst>
              </p:nvPr>
            </p:nvGraphicFramePr>
            <p:xfrm>
              <a:off x="3957781" y="3671454"/>
              <a:ext cx="3409080" cy="2854035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136360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1136360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136360">
                      <a:extLst>
                        <a:ext uri="{9D8B030D-6E8A-4147-A177-3AD203B41FA5}">
                          <a16:colId xmlns:a16="http://schemas.microsoft.com/office/drawing/2014/main" val="799373628"/>
                        </a:ext>
                      </a:extLst>
                    </a:gridCol>
                  </a:tblGrid>
                  <a:tr h="8175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000" t="-1563" r="-1111" b="-25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FB2A6F5-AC89-7201-1AF6-81E2209BAA49}"/>
              </a:ext>
            </a:extLst>
          </p:cNvPr>
          <p:cNvSpPr/>
          <p:nvPr/>
        </p:nvSpPr>
        <p:spPr>
          <a:xfrm>
            <a:off x="8075164" y="3905572"/>
            <a:ext cx="3812583" cy="1456841"/>
          </a:xfrm>
          <a:prstGeom prst="wedgeRoundRectCallout">
            <a:avLst>
              <a:gd name="adj1" fmla="val -72047"/>
              <a:gd name="adj2" fmla="val -49943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Build up the truth table with additional columns for slightly larger statements</a:t>
            </a:r>
          </a:p>
        </p:txBody>
      </p:sp>
    </p:spTree>
    <p:extLst>
      <p:ext uri="{BB962C8B-B14F-4D97-AF65-F5344CB8AC3E}">
        <p14:creationId xmlns:p14="http://schemas.microsoft.com/office/powerpoint/2010/main" val="1249291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2" y="180109"/>
            <a:ext cx="8742218" cy="667789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762" y="332509"/>
                <a:ext cx="8742218" cy="667789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Larger statements can be made up of more than two smaller parts and/or more than one conjunction.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6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Truth tables are helpful for deducing when these larger statements are true and false.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6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When is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true?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2" y="332509"/>
                <a:ext cx="8742218" cy="6677891"/>
              </a:xfrm>
              <a:prstGeom prst="rect">
                <a:avLst/>
              </a:prstGeom>
              <a:blipFill>
                <a:blip r:embed="rId3"/>
                <a:stretch>
                  <a:fillRect l="-1306" t="-1521" r="-1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EEED6F0-9DD0-6B8E-0697-F3BE7D4439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0931320"/>
                  </p:ext>
                </p:extLst>
              </p:nvPr>
            </p:nvGraphicFramePr>
            <p:xfrm>
              <a:off x="3957781" y="3671454"/>
              <a:ext cx="3409080" cy="2854035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136360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1136360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136360">
                      <a:extLst>
                        <a:ext uri="{9D8B030D-6E8A-4147-A177-3AD203B41FA5}">
                          <a16:colId xmlns:a16="http://schemas.microsoft.com/office/drawing/2014/main" val="799373628"/>
                        </a:ext>
                      </a:extLst>
                    </a:gridCol>
                  </a:tblGrid>
                  <a:tr h="8175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en-US" sz="2400" b="1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EEED6F0-9DD0-6B8E-0697-F3BE7D4439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0931320"/>
                  </p:ext>
                </p:extLst>
              </p:nvPr>
            </p:nvGraphicFramePr>
            <p:xfrm>
              <a:off x="3957781" y="3671454"/>
              <a:ext cx="3409080" cy="2854035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136360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1136360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136360">
                      <a:extLst>
                        <a:ext uri="{9D8B030D-6E8A-4147-A177-3AD203B41FA5}">
                          <a16:colId xmlns:a16="http://schemas.microsoft.com/office/drawing/2014/main" val="799373628"/>
                        </a:ext>
                      </a:extLst>
                    </a:gridCol>
                  </a:tblGrid>
                  <a:tr h="8175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000" t="-1563" r="-1111" b="-25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FB2A6F5-AC89-7201-1AF6-81E2209BAA49}"/>
              </a:ext>
            </a:extLst>
          </p:cNvPr>
          <p:cNvSpPr/>
          <p:nvPr/>
        </p:nvSpPr>
        <p:spPr>
          <a:xfrm>
            <a:off x="8075164" y="2929180"/>
            <a:ext cx="3812583" cy="3596309"/>
          </a:xfrm>
          <a:prstGeom prst="wedgeRoundRectCallout">
            <a:avLst>
              <a:gd name="adj1" fmla="val -67169"/>
              <a:gd name="adj2" fmla="val 3248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We know the truth values for NOT something from earlier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641EBF6-2F8B-C588-D18B-6FDC747BC1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0643974"/>
                  </p:ext>
                </p:extLst>
              </p:nvPr>
            </p:nvGraphicFramePr>
            <p:xfrm>
              <a:off x="9189437" y="4346876"/>
              <a:ext cx="1584036" cy="156324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792018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792018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52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oMath>
                          </a14:m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effectLst/>
                              <a:latin typeface="Open Sans" panose="020B0606030504020204" pitchFamily="34" charset="0"/>
                            </a:rPr>
                            <a:t> </a:t>
                          </a:r>
                          <a:endParaRPr lang="en-US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2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2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641EBF6-2F8B-C588-D18B-6FDC747BC1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0643974"/>
                  </p:ext>
                </p:extLst>
              </p:nvPr>
            </p:nvGraphicFramePr>
            <p:xfrm>
              <a:off x="9189437" y="4346876"/>
              <a:ext cx="1584036" cy="156324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792018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792018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52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587" t="-4878" r="-1587" b="-2073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2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2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08787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2" y="180109"/>
            <a:ext cx="8742218" cy="667789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762" y="332509"/>
                <a:ext cx="8742218" cy="667789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Larger statements can be made up of more than two smaller parts and/or more than one conjunction.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6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Truth tables are helpful for deducing when these larger statements are true and false.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6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When is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true?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2" y="332509"/>
                <a:ext cx="8742218" cy="6677891"/>
              </a:xfrm>
              <a:prstGeom prst="rect">
                <a:avLst/>
              </a:prstGeom>
              <a:blipFill>
                <a:blip r:embed="rId3"/>
                <a:stretch>
                  <a:fillRect l="-1306" t="-1521" r="-1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EEED6F0-9DD0-6B8E-0697-F3BE7D44398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57781" y="3671454"/>
              <a:ext cx="3409080" cy="2854035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136360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1136360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136360">
                      <a:extLst>
                        <a:ext uri="{9D8B030D-6E8A-4147-A177-3AD203B41FA5}">
                          <a16:colId xmlns:a16="http://schemas.microsoft.com/office/drawing/2014/main" val="799373628"/>
                        </a:ext>
                      </a:extLst>
                    </a:gridCol>
                  </a:tblGrid>
                  <a:tr h="8175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en-US" sz="2400" b="1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EEED6F0-9DD0-6B8E-0697-F3BE7D44398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57781" y="3671454"/>
              <a:ext cx="3409080" cy="2854035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136360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1136360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136360">
                      <a:extLst>
                        <a:ext uri="{9D8B030D-6E8A-4147-A177-3AD203B41FA5}">
                          <a16:colId xmlns:a16="http://schemas.microsoft.com/office/drawing/2014/main" val="799373628"/>
                        </a:ext>
                      </a:extLst>
                    </a:gridCol>
                  </a:tblGrid>
                  <a:tr h="8175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000" t="-1563" r="-1111" b="-25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FB2A6F5-AC89-7201-1AF6-81E2209BAA49}"/>
              </a:ext>
            </a:extLst>
          </p:cNvPr>
          <p:cNvSpPr/>
          <p:nvPr/>
        </p:nvSpPr>
        <p:spPr>
          <a:xfrm>
            <a:off x="8075164" y="2929180"/>
            <a:ext cx="3812583" cy="3596309"/>
          </a:xfrm>
          <a:prstGeom prst="wedgeRoundRectCallout">
            <a:avLst>
              <a:gd name="adj1" fmla="val -67169"/>
              <a:gd name="adj2" fmla="val 3248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We know the truth values for NOT something from earlier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641EBF6-2F8B-C588-D18B-6FDC747BC1C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189437" y="4346876"/>
              <a:ext cx="1584036" cy="156324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792018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792018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52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oMath>
                          </a14:m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effectLst/>
                              <a:latin typeface="Open Sans" panose="020B0606030504020204" pitchFamily="34" charset="0"/>
                            </a:rPr>
                            <a:t> </a:t>
                          </a:r>
                          <a:endParaRPr lang="en-US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2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2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641EBF6-2F8B-C588-D18B-6FDC747BC1C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189437" y="4346876"/>
              <a:ext cx="1584036" cy="156324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792018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792018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52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587" t="-4878" r="-1587" b="-2073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2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2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Donut 7">
            <a:extLst>
              <a:ext uri="{FF2B5EF4-FFF2-40B4-BE49-F238E27FC236}">
                <a16:creationId xmlns:a16="http://schemas.microsoft.com/office/drawing/2014/main" id="{65BD8947-E942-DCE6-CE61-034374024EF1}"/>
              </a:ext>
            </a:extLst>
          </p:cNvPr>
          <p:cNvSpPr/>
          <p:nvPr/>
        </p:nvSpPr>
        <p:spPr>
          <a:xfrm>
            <a:off x="9283485" y="4835472"/>
            <a:ext cx="557939" cy="542441"/>
          </a:xfrm>
          <a:prstGeom prst="donut">
            <a:avLst>
              <a:gd name="adj" fmla="val 163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F3AB3E15-D002-E738-F0D4-CBFCD06555E1}"/>
              </a:ext>
            </a:extLst>
          </p:cNvPr>
          <p:cNvSpPr/>
          <p:nvPr/>
        </p:nvSpPr>
        <p:spPr>
          <a:xfrm>
            <a:off x="10076479" y="4857278"/>
            <a:ext cx="557939" cy="542441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679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2" y="180109"/>
            <a:ext cx="8742218" cy="667789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762" y="332509"/>
                <a:ext cx="8742218" cy="667789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Larger statements can be made up of more than two smaller parts and/or more than one conjunction.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6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Truth tables are helpful for deducing when these larger statements are true and false.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6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When is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true?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2" y="332509"/>
                <a:ext cx="8742218" cy="6677891"/>
              </a:xfrm>
              <a:prstGeom prst="rect">
                <a:avLst/>
              </a:prstGeom>
              <a:blipFill>
                <a:blip r:embed="rId3"/>
                <a:stretch>
                  <a:fillRect l="-1306" t="-1521" r="-1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EEED6F0-9DD0-6B8E-0697-F3BE7D44398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57781" y="3671454"/>
              <a:ext cx="3409080" cy="2854035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136360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1136360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136360">
                      <a:extLst>
                        <a:ext uri="{9D8B030D-6E8A-4147-A177-3AD203B41FA5}">
                          <a16:colId xmlns:a16="http://schemas.microsoft.com/office/drawing/2014/main" val="799373628"/>
                        </a:ext>
                      </a:extLst>
                    </a:gridCol>
                  </a:tblGrid>
                  <a:tr h="8175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en-US" sz="2400" b="1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EEED6F0-9DD0-6B8E-0697-F3BE7D44398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57781" y="3671454"/>
              <a:ext cx="3409080" cy="2854035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136360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1136360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136360">
                      <a:extLst>
                        <a:ext uri="{9D8B030D-6E8A-4147-A177-3AD203B41FA5}">
                          <a16:colId xmlns:a16="http://schemas.microsoft.com/office/drawing/2014/main" val="799373628"/>
                        </a:ext>
                      </a:extLst>
                    </a:gridCol>
                  </a:tblGrid>
                  <a:tr h="8175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000" t="-1563" r="-1111" b="-25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FB2A6F5-AC89-7201-1AF6-81E2209BAA49}"/>
              </a:ext>
            </a:extLst>
          </p:cNvPr>
          <p:cNvSpPr/>
          <p:nvPr/>
        </p:nvSpPr>
        <p:spPr>
          <a:xfrm>
            <a:off x="8075164" y="2929180"/>
            <a:ext cx="3812583" cy="3596309"/>
          </a:xfrm>
          <a:prstGeom prst="wedgeRoundRectCallout">
            <a:avLst>
              <a:gd name="adj1" fmla="val -67169"/>
              <a:gd name="adj2" fmla="val 3248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We know the truth values for NOT something from earlier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641EBF6-2F8B-C588-D18B-6FDC747BC1C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189437" y="4346876"/>
              <a:ext cx="1584036" cy="156324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792018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792018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52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oMath>
                          </a14:m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effectLst/>
                              <a:latin typeface="Open Sans" panose="020B0606030504020204" pitchFamily="34" charset="0"/>
                            </a:rPr>
                            <a:t> </a:t>
                          </a:r>
                          <a:endParaRPr lang="en-US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2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2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641EBF6-2F8B-C588-D18B-6FDC747BC1C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189437" y="4346876"/>
              <a:ext cx="1584036" cy="156324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792018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792018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52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587" t="-4878" r="-1587" b="-2073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2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2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Donut 7">
            <a:extLst>
              <a:ext uri="{FF2B5EF4-FFF2-40B4-BE49-F238E27FC236}">
                <a16:creationId xmlns:a16="http://schemas.microsoft.com/office/drawing/2014/main" id="{65BD8947-E942-DCE6-CE61-034374024EF1}"/>
              </a:ext>
            </a:extLst>
          </p:cNvPr>
          <p:cNvSpPr/>
          <p:nvPr/>
        </p:nvSpPr>
        <p:spPr>
          <a:xfrm>
            <a:off x="9283485" y="4835472"/>
            <a:ext cx="557939" cy="542441"/>
          </a:xfrm>
          <a:prstGeom prst="donut">
            <a:avLst>
              <a:gd name="adj" fmla="val 163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F3AB3E15-D002-E738-F0D4-CBFCD06555E1}"/>
              </a:ext>
            </a:extLst>
          </p:cNvPr>
          <p:cNvSpPr/>
          <p:nvPr/>
        </p:nvSpPr>
        <p:spPr>
          <a:xfrm>
            <a:off x="10076479" y="4857278"/>
            <a:ext cx="557939" cy="542441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96AE9A2E-77CF-6716-8174-D41E1DCBD732}"/>
              </a:ext>
            </a:extLst>
          </p:cNvPr>
          <p:cNvSpPr/>
          <p:nvPr/>
        </p:nvSpPr>
        <p:spPr>
          <a:xfrm>
            <a:off x="4238038" y="4487109"/>
            <a:ext cx="557939" cy="542441"/>
          </a:xfrm>
          <a:prstGeom prst="donut">
            <a:avLst>
              <a:gd name="adj" fmla="val 163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nut 11">
            <a:extLst>
              <a:ext uri="{FF2B5EF4-FFF2-40B4-BE49-F238E27FC236}">
                <a16:creationId xmlns:a16="http://schemas.microsoft.com/office/drawing/2014/main" id="{DF9F921B-69C2-0596-BD84-82C941A643C7}"/>
              </a:ext>
            </a:extLst>
          </p:cNvPr>
          <p:cNvSpPr/>
          <p:nvPr/>
        </p:nvSpPr>
        <p:spPr>
          <a:xfrm>
            <a:off x="4238037" y="4979356"/>
            <a:ext cx="557939" cy="542441"/>
          </a:xfrm>
          <a:prstGeom prst="donut">
            <a:avLst>
              <a:gd name="adj" fmla="val 163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996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2" y="180109"/>
            <a:ext cx="8742218" cy="667789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762" y="332509"/>
                <a:ext cx="8742218" cy="667789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Larger statements can be made up of more than two smaller parts and/or more than one conjunction.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6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Truth tables are helpful for deducing when these larger statements are true and false.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6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When is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true?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2" y="332509"/>
                <a:ext cx="8742218" cy="6677891"/>
              </a:xfrm>
              <a:prstGeom prst="rect">
                <a:avLst/>
              </a:prstGeom>
              <a:blipFill>
                <a:blip r:embed="rId3"/>
                <a:stretch>
                  <a:fillRect l="-1306" t="-1521" r="-1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EEED6F0-9DD0-6B8E-0697-F3BE7D4439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2300896"/>
                  </p:ext>
                </p:extLst>
              </p:nvPr>
            </p:nvGraphicFramePr>
            <p:xfrm>
              <a:off x="3957781" y="3671454"/>
              <a:ext cx="3409080" cy="2854035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136360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1136360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136360">
                      <a:extLst>
                        <a:ext uri="{9D8B030D-6E8A-4147-A177-3AD203B41FA5}">
                          <a16:colId xmlns:a16="http://schemas.microsoft.com/office/drawing/2014/main" val="799373628"/>
                        </a:ext>
                      </a:extLst>
                    </a:gridCol>
                  </a:tblGrid>
                  <a:tr h="8175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en-US" sz="2400" b="1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EEED6F0-9DD0-6B8E-0697-F3BE7D4439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2300896"/>
                  </p:ext>
                </p:extLst>
              </p:nvPr>
            </p:nvGraphicFramePr>
            <p:xfrm>
              <a:off x="3957781" y="3671454"/>
              <a:ext cx="3409080" cy="2854035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136360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1136360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136360">
                      <a:extLst>
                        <a:ext uri="{9D8B030D-6E8A-4147-A177-3AD203B41FA5}">
                          <a16:colId xmlns:a16="http://schemas.microsoft.com/office/drawing/2014/main" val="799373628"/>
                        </a:ext>
                      </a:extLst>
                    </a:gridCol>
                  </a:tblGrid>
                  <a:tr h="8175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000" t="-1563" r="-1111" b="-25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FB2A6F5-AC89-7201-1AF6-81E2209BAA49}"/>
              </a:ext>
            </a:extLst>
          </p:cNvPr>
          <p:cNvSpPr/>
          <p:nvPr/>
        </p:nvSpPr>
        <p:spPr>
          <a:xfrm>
            <a:off x="8075164" y="2929180"/>
            <a:ext cx="3812583" cy="3596309"/>
          </a:xfrm>
          <a:prstGeom prst="wedgeRoundRectCallout">
            <a:avLst>
              <a:gd name="adj1" fmla="val -67169"/>
              <a:gd name="adj2" fmla="val 3248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We know the truth values for NOT something from earlier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641EBF6-2F8B-C588-D18B-6FDC747BC1C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189437" y="4346876"/>
              <a:ext cx="1584036" cy="156324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792018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792018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52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oMath>
                          </a14:m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effectLst/>
                              <a:latin typeface="Open Sans" panose="020B0606030504020204" pitchFamily="34" charset="0"/>
                            </a:rPr>
                            <a:t> </a:t>
                          </a:r>
                          <a:endParaRPr lang="en-US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2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2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641EBF6-2F8B-C588-D18B-6FDC747BC1C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189437" y="4346876"/>
              <a:ext cx="1584036" cy="156324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792018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792018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52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587" t="-4878" r="-1587" b="-2073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2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2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Donut 7">
            <a:extLst>
              <a:ext uri="{FF2B5EF4-FFF2-40B4-BE49-F238E27FC236}">
                <a16:creationId xmlns:a16="http://schemas.microsoft.com/office/drawing/2014/main" id="{65BD8947-E942-DCE6-CE61-034374024EF1}"/>
              </a:ext>
            </a:extLst>
          </p:cNvPr>
          <p:cNvSpPr/>
          <p:nvPr/>
        </p:nvSpPr>
        <p:spPr>
          <a:xfrm>
            <a:off x="9283485" y="4835472"/>
            <a:ext cx="557939" cy="542441"/>
          </a:xfrm>
          <a:prstGeom prst="donut">
            <a:avLst>
              <a:gd name="adj" fmla="val 163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F3AB3E15-D002-E738-F0D4-CBFCD06555E1}"/>
              </a:ext>
            </a:extLst>
          </p:cNvPr>
          <p:cNvSpPr/>
          <p:nvPr/>
        </p:nvSpPr>
        <p:spPr>
          <a:xfrm>
            <a:off x="10076479" y="4857278"/>
            <a:ext cx="557939" cy="542441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96AE9A2E-77CF-6716-8174-D41E1DCBD732}"/>
              </a:ext>
            </a:extLst>
          </p:cNvPr>
          <p:cNvSpPr/>
          <p:nvPr/>
        </p:nvSpPr>
        <p:spPr>
          <a:xfrm>
            <a:off x="4238038" y="4487109"/>
            <a:ext cx="557939" cy="542441"/>
          </a:xfrm>
          <a:prstGeom prst="donut">
            <a:avLst>
              <a:gd name="adj" fmla="val 163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nut 11">
            <a:extLst>
              <a:ext uri="{FF2B5EF4-FFF2-40B4-BE49-F238E27FC236}">
                <a16:creationId xmlns:a16="http://schemas.microsoft.com/office/drawing/2014/main" id="{DF9F921B-69C2-0596-BD84-82C941A643C7}"/>
              </a:ext>
            </a:extLst>
          </p:cNvPr>
          <p:cNvSpPr/>
          <p:nvPr/>
        </p:nvSpPr>
        <p:spPr>
          <a:xfrm>
            <a:off x="4238037" y="4979356"/>
            <a:ext cx="557939" cy="542441"/>
          </a:xfrm>
          <a:prstGeom prst="donut">
            <a:avLst>
              <a:gd name="adj" fmla="val 163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63D0B2FB-7B76-16E7-C2F9-2F691E6CE806}"/>
              </a:ext>
            </a:extLst>
          </p:cNvPr>
          <p:cNvSpPr/>
          <p:nvPr/>
        </p:nvSpPr>
        <p:spPr>
          <a:xfrm>
            <a:off x="6529953" y="4487109"/>
            <a:ext cx="557939" cy="542441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7E819766-1264-297A-99C2-B90BFDBC091F}"/>
              </a:ext>
            </a:extLst>
          </p:cNvPr>
          <p:cNvSpPr/>
          <p:nvPr/>
        </p:nvSpPr>
        <p:spPr>
          <a:xfrm>
            <a:off x="6535120" y="4979356"/>
            <a:ext cx="557939" cy="542441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827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2" y="180109"/>
            <a:ext cx="8742218" cy="667789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762" y="332509"/>
                <a:ext cx="8742218" cy="667789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Larger statements can be made up of more than two smaller parts and/or more than one conjunction.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6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Truth tables are helpful for deducing when these larger statements are true and false.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6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When is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true?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2" y="332509"/>
                <a:ext cx="8742218" cy="6677891"/>
              </a:xfrm>
              <a:prstGeom prst="rect">
                <a:avLst/>
              </a:prstGeom>
              <a:blipFill>
                <a:blip r:embed="rId3"/>
                <a:stretch>
                  <a:fillRect l="-1306" t="-1521" r="-1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EEED6F0-9DD0-6B8E-0697-F3BE7D4439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8127876"/>
                  </p:ext>
                </p:extLst>
              </p:nvPr>
            </p:nvGraphicFramePr>
            <p:xfrm>
              <a:off x="3957781" y="3671454"/>
              <a:ext cx="3409080" cy="2854035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136360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1136360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136360">
                      <a:extLst>
                        <a:ext uri="{9D8B030D-6E8A-4147-A177-3AD203B41FA5}">
                          <a16:colId xmlns:a16="http://schemas.microsoft.com/office/drawing/2014/main" val="799373628"/>
                        </a:ext>
                      </a:extLst>
                    </a:gridCol>
                  </a:tblGrid>
                  <a:tr h="8175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en-US" sz="2400" b="1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EEED6F0-9DD0-6B8E-0697-F3BE7D4439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8127876"/>
                  </p:ext>
                </p:extLst>
              </p:nvPr>
            </p:nvGraphicFramePr>
            <p:xfrm>
              <a:off x="3957781" y="3671454"/>
              <a:ext cx="3409080" cy="2854035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136360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1136360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136360">
                      <a:extLst>
                        <a:ext uri="{9D8B030D-6E8A-4147-A177-3AD203B41FA5}">
                          <a16:colId xmlns:a16="http://schemas.microsoft.com/office/drawing/2014/main" val="799373628"/>
                        </a:ext>
                      </a:extLst>
                    </a:gridCol>
                  </a:tblGrid>
                  <a:tr h="8175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000" t="-1563" r="-1111" b="-25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FB2A6F5-AC89-7201-1AF6-81E2209BAA49}"/>
              </a:ext>
            </a:extLst>
          </p:cNvPr>
          <p:cNvSpPr/>
          <p:nvPr/>
        </p:nvSpPr>
        <p:spPr>
          <a:xfrm>
            <a:off x="8075164" y="2929180"/>
            <a:ext cx="3812583" cy="3596309"/>
          </a:xfrm>
          <a:prstGeom prst="wedgeRoundRectCallout">
            <a:avLst>
              <a:gd name="adj1" fmla="val -67169"/>
              <a:gd name="adj2" fmla="val 3248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We know the truth values for NOT something from earlier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641EBF6-2F8B-C588-D18B-6FDC747BC1C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189437" y="4346876"/>
              <a:ext cx="1584036" cy="156324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792018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792018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52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oMath>
                          </a14:m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effectLst/>
                              <a:latin typeface="Open Sans" panose="020B0606030504020204" pitchFamily="34" charset="0"/>
                            </a:rPr>
                            <a:t> </a:t>
                          </a:r>
                          <a:endParaRPr lang="en-US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2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2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641EBF6-2F8B-C588-D18B-6FDC747BC1C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189437" y="4346876"/>
              <a:ext cx="1584036" cy="156324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792018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792018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52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587" t="-4878" r="-1587" b="-2073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2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2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Donut 7">
            <a:extLst>
              <a:ext uri="{FF2B5EF4-FFF2-40B4-BE49-F238E27FC236}">
                <a16:creationId xmlns:a16="http://schemas.microsoft.com/office/drawing/2014/main" id="{65BD8947-E942-DCE6-CE61-034374024EF1}"/>
              </a:ext>
            </a:extLst>
          </p:cNvPr>
          <p:cNvSpPr/>
          <p:nvPr/>
        </p:nvSpPr>
        <p:spPr>
          <a:xfrm>
            <a:off x="9283485" y="5393411"/>
            <a:ext cx="557939" cy="542441"/>
          </a:xfrm>
          <a:prstGeom prst="donut">
            <a:avLst>
              <a:gd name="adj" fmla="val 163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F3AB3E15-D002-E738-F0D4-CBFCD06555E1}"/>
              </a:ext>
            </a:extLst>
          </p:cNvPr>
          <p:cNvSpPr/>
          <p:nvPr/>
        </p:nvSpPr>
        <p:spPr>
          <a:xfrm>
            <a:off x="10076479" y="5415217"/>
            <a:ext cx="557939" cy="542441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96AE9A2E-77CF-6716-8174-D41E1DCBD732}"/>
              </a:ext>
            </a:extLst>
          </p:cNvPr>
          <p:cNvSpPr/>
          <p:nvPr/>
        </p:nvSpPr>
        <p:spPr>
          <a:xfrm>
            <a:off x="4238038" y="5494498"/>
            <a:ext cx="557939" cy="542441"/>
          </a:xfrm>
          <a:prstGeom prst="donut">
            <a:avLst>
              <a:gd name="adj" fmla="val 163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nut 11">
            <a:extLst>
              <a:ext uri="{FF2B5EF4-FFF2-40B4-BE49-F238E27FC236}">
                <a16:creationId xmlns:a16="http://schemas.microsoft.com/office/drawing/2014/main" id="{DF9F921B-69C2-0596-BD84-82C941A643C7}"/>
              </a:ext>
            </a:extLst>
          </p:cNvPr>
          <p:cNvSpPr/>
          <p:nvPr/>
        </p:nvSpPr>
        <p:spPr>
          <a:xfrm>
            <a:off x="4238037" y="5986745"/>
            <a:ext cx="557939" cy="542441"/>
          </a:xfrm>
          <a:prstGeom prst="donut">
            <a:avLst>
              <a:gd name="adj" fmla="val 163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63D0B2FB-7B76-16E7-C2F9-2F691E6CE806}"/>
              </a:ext>
            </a:extLst>
          </p:cNvPr>
          <p:cNvSpPr/>
          <p:nvPr/>
        </p:nvSpPr>
        <p:spPr>
          <a:xfrm>
            <a:off x="6529953" y="5494498"/>
            <a:ext cx="557939" cy="542441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7E819766-1264-297A-99C2-B90BFDBC091F}"/>
              </a:ext>
            </a:extLst>
          </p:cNvPr>
          <p:cNvSpPr/>
          <p:nvPr/>
        </p:nvSpPr>
        <p:spPr>
          <a:xfrm>
            <a:off x="6535120" y="5986745"/>
            <a:ext cx="557939" cy="542441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367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360218"/>
                <a:ext cx="8603673" cy="6497782"/>
              </a:xfrm>
            </p:spPr>
            <p:txBody>
              <a:bodyPr anchor="t"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b="1" i="1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statement</a:t>
                </a: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: any declarative sentence which is either true or false</a:t>
                </a:r>
              </a:p>
              <a:p>
                <a:pPr lvl="1"/>
                <a:r>
                  <a:rPr lang="en-US" sz="2200" b="1" i="1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atomic</a:t>
                </a:r>
                <a:r>
                  <a:rPr lang="en-US" sz="22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: a statement that </a:t>
                </a:r>
                <a:r>
                  <a:rPr lang="en-US" sz="2200" i="1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cannot</a:t>
                </a:r>
                <a:r>
                  <a:rPr lang="en-US" sz="22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 be divided into smaller statements</a:t>
                </a:r>
              </a:p>
              <a:p>
                <a:pPr lvl="1"/>
                <a:r>
                  <a:rPr lang="en-US" sz="2200" b="1" i="1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molecular</a:t>
                </a:r>
                <a:r>
                  <a:rPr lang="en-US" sz="2200" b="0" i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: a statement that </a:t>
                </a:r>
                <a:r>
                  <a:rPr lang="en-US" sz="2200" b="0" i="1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can</a:t>
                </a:r>
                <a:r>
                  <a:rPr lang="en-US" sz="2200" b="0" i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be divided into smaller statements </a:t>
                </a:r>
              </a:p>
              <a:p>
                <a:pPr marL="0" indent="0">
                  <a:buNone/>
                </a:pPr>
                <a:r>
                  <a:rPr lang="en-US" sz="2400" b="1" i="1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l</a:t>
                </a:r>
                <a:r>
                  <a:rPr lang="en-US" sz="2400" b="1" i="1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ogical connectives: 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</a:rPr>
                  <a:t>conjunction-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</a:rPr>
                  <a:t> (read: P and Q)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disjunction-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(read: P or Q)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implication or conditional-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</a:rPr>
                  <a:t> (read: if P then Q)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biconditional-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(read: P if and only if Q) 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</a:rPr>
                  <a:t>negation</a:t>
                </a: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-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</a:rPr>
                  <a:t> (read: not P) </a:t>
                </a:r>
              </a:p>
              <a:p>
                <a:pPr marL="0" indent="0">
                  <a:buNone/>
                </a:pPr>
                <a:r>
                  <a:rPr lang="en-US" sz="2400" dirty="0"/>
                  <a:t>Take these two statements: (1) it snowed today, and (2) class is cancelled. </a:t>
                </a:r>
              </a:p>
              <a:p>
                <a:pPr marL="0" indent="0">
                  <a:buNone/>
                </a:pPr>
                <a:r>
                  <a:rPr lang="en-US" sz="2400" dirty="0"/>
                  <a:t>For each logical connective, write a molecular statement made up of these two statements. Write each molecular statement in English and symbolically. </a:t>
                </a:r>
              </a:p>
              <a:p>
                <a:pPr marL="0" indent="0">
                  <a:buNone/>
                </a:pPr>
                <a:r>
                  <a:rPr lang="en-US" sz="2400" dirty="0"/>
                  <a:t>Ex. </a:t>
                </a:r>
              </a:p>
              <a:p>
                <a:pPr marL="0" indent="0">
                  <a:buNone/>
                </a:pPr>
                <a:r>
                  <a:rPr lang="en-US" sz="2400" dirty="0"/>
                  <a:t>	It snowed today and class is cancelled (English) </a:t>
                </a:r>
              </a:p>
              <a:p>
                <a:pPr marL="0" indent="0">
                  <a:buNone/>
                </a:pPr>
                <a:r>
                  <a:rPr lang="en-US" sz="2400" dirty="0"/>
                  <a:t>	Let P = It snowed today, Q = class is </a:t>
                </a:r>
                <a:r>
                  <a:rPr lang="en-US" sz="2400" dirty="0">
                    <a:solidFill>
                      <a:schemeClr val="tx2"/>
                    </a:solidFill>
                  </a:rPr>
                  <a:t>cancelled,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(symbols)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360218"/>
                <a:ext cx="8603673" cy="6497782"/>
              </a:xfrm>
              <a:blipFill>
                <a:blip r:embed="rId3"/>
                <a:stretch>
                  <a:fillRect l="-884" t="-1563" r="-1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712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2" y="180109"/>
            <a:ext cx="8742218" cy="667789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762" y="332509"/>
                <a:ext cx="8742218" cy="667789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Larger statements can be made up of more than two smaller parts and/or more than one conjunction.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6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Truth tables are helpful for deducing when these larger statements are true and false.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6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When is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true?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2" y="332509"/>
                <a:ext cx="8742218" cy="6677891"/>
              </a:xfrm>
              <a:prstGeom prst="rect">
                <a:avLst/>
              </a:prstGeom>
              <a:blipFill>
                <a:blip r:embed="rId3"/>
                <a:stretch>
                  <a:fillRect l="-1306" t="-1521" r="-1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EEED6F0-9DD0-6B8E-0697-F3BE7D44398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57781" y="3671454"/>
              <a:ext cx="3409080" cy="2854035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136360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1136360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136360">
                      <a:extLst>
                        <a:ext uri="{9D8B030D-6E8A-4147-A177-3AD203B41FA5}">
                          <a16:colId xmlns:a16="http://schemas.microsoft.com/office/drawing/2014/main" val="799373628"/>
                        </a:ext>
                      </a:extLst>
                    </a:gridCol>
                  </a:tblGrid>
                  <a:tr h="8175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en-US" sz="2400" b="1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EEED6F0-9DD0-6B8E-0697-F3BE7D44398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57781" y="3671454"/>
              <a:ext cx="3409080" cy="2854035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136360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1136360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136360">
                      <a:extLst>
                        <a:ext uri="{9D8B030D-6E8A-4147-A177-3AD203B41FA5}">
                          <a16:colId xmlns:a16="http://schemas.microsoft.com/office/drawing/2014/main" val="799373628"/>
                        </a:ext>
                      </a:extLst>
                    </a:gridCol>
                  </a:tblGrid>
                  <a:tr h="8175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000" t="-1563" r="-1111" b="-25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82042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2" y="180109"/>
            <a:ext cx="8742218" cy="667789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762" y="332509"/>
                <a:ext cx="8742218" cy="667789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Larger statements can be made up of more than two smaller parts and/or more than one conjunction.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6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Truth tables are helpful for deducing when these larger statements are true and false.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6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When is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true?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2" y="332509"/>
                <a:ext cx="8742218" cy="6677891"/>
              </a:xfrm>
              <a:prstGeom prst="rect">
                <a:avLst/>
              </a:prstGeom>
              <a:blipFill>
                <a:blip r:embed="rId3"/>
                <a:stretch>
                  <a:fillRect l="-1306" t="-1521" r="-1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EEED6F0-9DD0-6B8E-0697-F3BE7D4439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7524534"/>
                  </p:ext>
                </p:extLst>
              </p:nvPr>
            </p:nvGraphicFramePr>
            <p:xfrm>
              <a:off x="3957780" y="3823854"/>
              <a:ext cx="4612782" cy="2701639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804528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915573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968650">
                      <a:extLst>
                        <a:ext uri="{9D8B030D-6E8A-4147-A177-3AD203B41FA5}">
                          <a16:colId xmlns:a16="http://schemas.microsoft.com/office/drawing/2014/main" val="799373628"/>
                        </a:ext>
                      </a:extLst>
                    </a:gridCol>
                    <a:gridCol w="1924031">
                      <a:extLst>
                        <a:ext uri="{9D8B030D-6E8A-4147-A177-3AD203B41FA5}">
                          <a16:colId xmlns:a16="http://schemas.microsoft.com/office/drawing/2014/main" val="401119641"/>
                        </a:ext>
                      </a:extLst>
                    </a:gridCol>
                  </a:tblGrid>
                  <a:tr h="7739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en-US" sz="2400" b="1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Open Sans" panose="020B0606030504020204" pitchFamily="34" charset="0"/>
                            </a:rPr>
                            <a:t> </a:t>
                          </a:r>
                          <a:endParaRPr lang="en-US" sz="2400" b="1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EEED6F0-9DD0-6B8E-0697-F3BE7D4439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7524534"/>
                  </p:ext>
                </p:extLst>
              </p:nvPr>
            </p:nvGraphicFramePr>
            <p:xfrm>
              <a:off x="3957780" y="3823854"/>
              <a:ext cx="4612782" cy="2701639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804528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915573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968650">
                      <a:extLst>
                        <a:ext uri="{9D8B030D-6E8A-4147-A177-3AD203B41FA5}">
                          <a16:colId xmlns:a16="http://schemas.microsoft.com/office/drawing/2014/main" val="799373628"/>
                        </a:ext>
                      </a:extLst>
                    </a:gridCol>
                    <a:gridCol w="1924031">
                      <a:extLst>
                        <a:ext uri="{9D8B030D-6E8A-4147-A177-3AD203B41FA5}">
                          <a16:colId xmlns:a16="http://schemas.microsoft.com/office/drawing/2014/main" val="401119641"/>
                        </a:ext>
                      </a:extLst>
                    </a:gridCol>
                  </a:tblGrid>
                  <a:tr h="7739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78947" t="-1639" r="-201316" b="-2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9474" t="-1639" r="-658" b="-2557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FB2A6F5-AC89-7201-1AF6-81E2209BAA49}"/>
              </a:ext>
            </a:extLst>
          </p:cNvPr>
          <p:cNvSpPr/>
          <p:nvPr/>
        </p:nvSpPr>
        <p:spPr>
          <a:xfrm>
            <a:off x="7935131" y="2462586"/>
            <a:ext cx="3797085" cy="1208868"/>
          </a:xfrm>
          <a:prstGeom prst="wedgeRoundRectCallout">
            <a:avLst>
              <a:gd name="adj1" fmla="val -58196"/>
              <a:gd name="adj2" fmla="val 78426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Build up the truth table with additional columns for larger statements</a:t>
            </a:r>
          </a:p>
        </p:txBody>
      </p:sp>
    </p:spTree>
    <p:extLst>
      <p:ext uri="{BB962C8B-B14F-4D97-AF65-F5344CB8AC3E}">
        <p14:creationId xmlns:p14="http://schemas.microsoft.com/office/powerpoint/2010/main" val="20339042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2" y="180109"/>
            <a:ext cx="8742218" cy="667789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762" y="332509"/>
                <a:ext cx="8742218" cy="667789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Larger statements can be made up of more than two smaller parts and/or more than one conjunction.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6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Truth tables are helpful for deducing when these larger statements are true and false.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6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When is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true?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2" y="332509"/>
                <a:ext cx="8742218" cy="6677891"/>
              </a:xfrm>
              <a:prstGeom prst="rect">
                <a:avLst/>
              </a:prstGeom>
              <a:blipFill>
                <a:blip r:embed="rId3"/>
                <a:stretch>
                  <a:fillRect l="-1306" t="-1521" r="-1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EEED6F0-9DD0-6B8E-0697-F3BE7D44398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57780" y="3823854"/>
              <a:ext cx="4612782" cy="2701639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804528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915573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968650">
                      <a:extLst>
                        <a:ext uri="{9D8B030D-6E8A-4147-A177-3AD203B41FA5}">
                          <a16:colId xmlns:a16="http://schemas.microsoft.com/office/drawing/2014/main" val="799373628"/>
                        </a:ext>
                      </a:extLst>
                    </a:gridCol>
                    <a:gridCol w="1924031">
                      <a:extLst>
                        <a:ext uri="{9D8B030D-6E8A-4147-A177-3AD203B41FA5}">
                          <a16:colId xmlns:a16="http://schemas.microsoft.com/office/drawing/2014/main" val="401119641"/>
                        </a:ext>
                      </a:extLst>
                    </a:gridCol>
                  </a:tblGrid>
                  <a:tr h="7739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en-US" sz="2400" b="1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Open Sans" panose="020B0606030504020204" pitchFamily="34" charset="0"/>
                            </a:rPr>
                            <a:t> </a:t>
                          </a:r>
                          <a:endParaRPr lang="en-US" sz="2400" b="1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EEED6F0-9DD0-6B8E-0697-F3BE7D44398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57780" y="3823854"/>
              <a:ext cx="4612782" cy="2701639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804528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915573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968650">
                      <a:extLst>
                        <a:ext uri="{9D8B030D-6E8A-4147-A177-3AD203B41FA5}">
                          <a16:colId xmlns:a16="http://schemas.microsoft.com/office/drawing/2014/main" val="799373628"/>
                        </a:ext>
                      </a:extLst>
                    </a:gridCol>
                    <a:gridCol w="1924031">
                      <a:extLst>
                        <a:ext uri="{9D8B030D-6E8A-4147-A177-3AD203B41FA5}">
                          <a16:colId xmlns:a16="http://schemas.microsoft.com/office/drawing/2014/main" val="401119641"/>
                        </a:ext>
                      </a:extLst>
                    </a:gridCol>
                  </a:tblGrid>
                  <a:tr h="7739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78947" t="-1639" r="-201316" b="-2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9474" t="-1639" r="-658" b="-2557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0C0314F9-9960-5E52-D4C5-7CDF161FF0FD}"/>
              </a:ext>
            </a:extLst>
          </p:cNvPr>
          <p:cNvSpPr/>
          <p:nvPr/>
        </p:nvSpPr>
        <p:spPr>
          <a:xfrm>
            <a:off x="8971167" y="2200759"/>
            <a:ext cx="3165413" cy="4324732"/>
          </a:xfrm>
          <a:prstGeom prst="wedgeRoundRectCallout">
            <a:avLst>
              <a:gd name="adj1" fmla="val -67659"/>
              <a:gd name="adj2" fmla="val -5412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We know the truth values for something OR something from earlier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5909E3A-52C7-908D-768A-F8927E4E0E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9951292"/>
                  </p:ext>
                </p:extLst>
              </p:nvPr>
            </p:nvGraphicFramePr>
            <p:xfrm>
              <a:off x="9208650" y="4043685"/>
              <a:ext cx="2690445" cy="226197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756760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836909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096776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5909E3A-52C7-908D-768A-F8927E4E0E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9951292"/>
                  </p:ext>
                </p:extLst>
              </p:nvPr>
            </p:nvGraphicFramePr>
            <p:xfrm>
              <a:off x="9208650" y="4043685"/>
              <a:ext cx="2690445" cy="226197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756760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836909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096776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47674" t="-11111" r="-1163" b="-4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66904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2" y="180109"/>
            <a:ext cx="8742218" cy="667789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762" y="332509"/>
                <a:ext cx="8742218" cy="667789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Larger statements can be made up of more than two smaller parts and/or more than one conjunction.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6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Truth tables are helpful for deducing when these larger statements are true and false.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6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When is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true?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2" y="332509"/>
                <a:ext cx="8742218" cy="6677891"/>
              </a:xfrm>
              <a:prstGeom prst="rect">
                <a:avLst/>
              </a:prstGeom>
              <a:blipFill>
                <a:blip r:embed="rId3"/>
                <a:stretch>
                  <a:fillRect l="-1306" t="-1521" r="-1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EEED6F0-9DD0-6B8E-0697-F3BE7D44398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57780" y="3823854"/>
              <a:ext cx="4612782" cy="2701639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804528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915573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968650">
                      <a:extLst>
                        <a:ext uri="{9D8B030D-6E8A-4147-A177-3AD203B41FA5}">
                          <a16:colId xmlns:a16="http://schemas.microsoft.com/office/drawing/2014/main" val="799373628"/>
                        </a:ext>
                      </a:extLst>
                    </a:gridCol>
                    <a:gridCol w="1924031">
                      <a:extLst>
                        <a:ext uri="{9D8B030D-6E8A-4147-A177-3AD203B41FA5}">
                          <a16:colId xmlns:a16="http://schemas.microsoft.com/office/drawing/2014/main" val="401119641"/>
                        </a:ext>
                      </a:extLst>
                    </a:gridCol>
                  </a:tblGrid>
                  <a:tr h="7739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en-US" sz="2400" b="1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Open Sans" panose="020B0606030504020204" pitchFamily="34" charset="0"/>
                            </a:rPr>
                            <a:t> </a:t>
                          </a:r>
                          <a:endParaRPr lang="en-US" sz="2400" b="1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EEED6F0-9DD0-6B8E-0697-F3BE7D44398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57780" y="3823854"/>
              <a:ext cx="4612782" cy="2701639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804528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915573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968650">
                      <a:extLst>
                        <a:ext uri="{9D8B030D-6E8A-4147-A177-3AD203B41FA5}">
                          <a16:colId xmlns:a16="http://schemas.microsoft.com/office/drawing/2014/main" val="799373628"/>
                        </a:ext>
                      </a:extLst>
                    </a:gridCol>
                    <a:gridCol w="1924031">
                      <a:extLst>
                        <a:ext uri="{9D8B030D-6E8A-4147-A177-3AD203B41FA5}">
                          <a16:colId xmlns:a16="http://schemas.microsoft.com/office/drawing/2014/main" val="401119641"/>
                        </a:ext>
                      </a:extLst>
                    </a:gridCol>
                  </a:tblGrid>
                  <a:tr h="7739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78947" t="-1639" r="-201316" b="-2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9474" t="-1639" r="-658" b="-2557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0C0314F9-9960-5E52-D4C5-7CDF161FF0FD}"/>
              </a:ext>
            </a:extLst>
          </p:cNvPr>
          <p:cNvSpPr/>
          <p:nvPr/>
        </p:nvSpPr>
        <p:spPr>
          <a:xfrm>
            <a:off x="8971167" y="2200759"/>
            <a:ext cx="3165413" cy="4324732"/>
          </a:xfrm>
          <a:prstGeom prst="wedgeRoundRectCallout">
            <a:avLst>
              <a:gd name="adj1" fmla="val -67659"/>
              <a:gd name="adj2" fmla="val -5412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We know the truth values for something OR something from earlier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5909E3A-52C7-908D-768A-F8927E4E0E3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08650" y="4043685"/>
              <a:ext cx="2690445" cy="226197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756760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836909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096776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5909E3A-52C7-908D-768A-F8927E4E0E3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08650" y="4043685"/>
              <a:ext cx="2690445" cy="226197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756760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836909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096776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47674" t="-11111" r="-1163" b="-4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Donut 8">
            <a:extLst>
              <a:ext uri="{FF2B5EF4-FFF2-40B4-BE49-F238E27FC236}">
                <a16:creationId xmlns:a16="http://schemas.microsoft.com/office/drawing/2014/main" id="{B4831448-39B0-EC7B-E261-57A9C6C824D5}"/>
              </a:ext>
            </a:extLst>
          </p:cNvPr>
          <p:cNvSpPr/>
          <p:nvPr/>
        </p:nvSpPr>
        <p:spPr>
          <a:xfrm>
            <a:off x="9321482" y="4487108"/>
            <a:ext cx="557939" cy="542441"/>
          </a:xfrm>
          <a:prstGeom prst="donut">
            <a:avLst>
              <a:gd name="adj" fmla="val 163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C9EAF297-5DF7-A4AC-D315-2855F5D13918}"/>
              </a:ext>
            </a:extLst>
          </p:cNvPr>
          <p:cNvSpPr/>
          <p:nvPr/>
        </p:nvSpPr>
        <p:spPr>
          <a:xfrm>
            <a:off x="10094516" y="4487107"/>
            <a:ext cx="557939" cy="542441"/>
          </a:xfrm>
          <a:prstGeom prst="donut">
            <a:avLst>
              <a:gd name="adj" fmla="val 163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16312B5A-E988-108D-9584-36FBD9DCEF82}"/>
              </a:ext>
            </a:extLst>
          </p:cNvPr>
          <p:cNvSpPr/>
          <p:nvPr/>
        </p:nvSpPr>
        <p:spPr>
          <a:xfrm>
            <a:off x="11068558" y="4487106"/>
            <a:ext cx="557939" cy="542441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550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2" y="180109"/>
            <a:ext cx="8742218" cy="667789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762" y="332509"/>
                <a:ext cx="8742218" cy="667789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Larger statements can be made up of more than two smaller parts and/or more than one conjunction.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6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Truth tables are helpful for deducing when these larger statements are true and false.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6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When is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true?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2" y="332509"/>
                <a:ext cx="8742218" cy="6677891"/>
              </a:xfrm>
              <a:prstGeom prst="rect">
                <a:avLst/>
              </a:prstGeom>
              <a:blipFill>
                <a:blip r:embed="rId3"/>
                <a:stretch>
                  <a:fillRect l="-1306" t="-1521" r="-1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EEED6F0-9DD0-6B8E-0697-F3BE7D4439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7862427"/>
                  </p:ext>
                </p:extLst>
              </p:nvPr>
            </p:nvGraphicFramePr>
            <p:xfrm>
              <a:off x="3957780" y="3823854"/>
              <a:ext cx="4612782" cy="2701639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804528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915573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968650">
                      <a:extLst>
                        <a:ext uri="{9D8B030D-6E8A-4147-A177-3AD203B41FA5}">
                          <a16:colId xmlns:a16="http://schemas.microsoft.com/office/drawing/2014/main" val="799373628"/>
                        </a:ext>
                      </a:extLst>
                    </a:gridCol>
                    <a:gridCol w="1924031">
                      <a:extLst>
                        <a:ext uri="{9D8B030D-6E8A-4147-A177-3AD203B41FA5}">
                          <a16:colId xmlns:a16="http://schemas.microsoft.com/office/drawing/2014/main" val="401119641"/>
                        </a:ext>
                      </a:extLst>
                    </a:gridCol>
                  </a:tblGrid>
                  <a:tr h="7739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en-US" sz="2400" b="1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Open Sans" panose="020B0606030504020204" pitchFamily="34" charset="0"/>
                            </a:rPr>
                            <a:t> </a:t>
                          </a:r>
                          <a:endParaRPr lang="en-US" sz="2400" b="1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EEED6F0-9DD0-6B8E-0697-F3BE7D4439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7862427"/>
                  </p:ext>
                </p:extLst>
              </p:nvPr>
            </p:nvGraphicFramePr>
            <p:xfrm>
              <a:off x="3957780" y="3823854"/>
              <a:ext cx="4612782" cy="2701639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804528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915573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968650">
                      <a:extLst>
                        <a:ext uri="{9D8B030D-6E8A-4147-A177-3AD203B41FA5}">
                          <a16:colId xmlns:a16="http://schemas.microsoft.com/office/drawing/2014/main" val="799373628"/>
                        </a:ext>
                      </a:extLst>
                    </a:gridCol>
                    <a:gridCol w="1924031">
                      <a:extLst>
                        <a:ext uri="{9D8B030D-6E8A-4147-A177-3AD203B41FA5}">
                          <a16:colId xmlns:a16="http://schemas.microsoft.com/office/drawing/2014/main" val="401119641"/>
                        </a:ext>
                      </a:extLst>
                    </a:gridCol>
                  </a:tblGrid>
                  <a:tr h="7739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78947" t="-1639" r="-201316" b="-2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9474" t="-1639" r="-658" b="-2557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0C0314F9-9960-5E52-D4C5-7CDF161FF0FD}"/>
              </a:ext>
            </a:extLst>
          </p:cNvPr>
          <p:cNvSpPr/>
          <p:nvPr/>
        </p:nvSpPr>
        <p:spPr>
          <a:xfrm>
            <a:off x="8971167" y="2200759"/>
            <a:ext cx="3165413" cy="4324732"/>
          </a:xfrm>
          <a:prstGeom prst="wedgeRoundRectCallout">
            <a:avLst>
              <a:gd name="adj1" fmla="val -67659"/>
              <a:gd name="adj2" fmla="val -5412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We know the truth values for something OR something from earlier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5909E3A-52C7-908D-768A-F8927E4E0E3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08650" y="4043685"/>
              <a:ext cx="2690445" cy="226197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756760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836909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096776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5909E3A-52C7-908D-768A-F8927E4E0E3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08650" y="4043685"/>
              <a:ext cx="2690445" cy="226197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756760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836909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096776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47674" t="-11111" r="-1163" b="-4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Donut 8">
            <a:extLst>
              <a:ext uri="{FF2B5EF4-FFF2-40B4-BE49-F238E27FC236}">
                <a16:creationId xmlns:a16="http://schemas.microsoft.com/office/drawing/2014/main" id="{B4831448-39B0-EC7B-E261-57A9C6C824D5}"/>
              </a:ext>
            </a:extLst>
          </p:cNvPr>
          <p:cNvSpPr/>
          <p:nvPr/>
        </p:nvSpPr>
        <p:spPr>
          <a:xfrm>
            <a:off x="9321482" y="4487108"/>
            <a:ext cx="557939" cy="542441"/>
          </a:xfrm>
          <a:prstGeom prst="donut">
            <a:avLst>
              <a:gd name="adj" fmla="val 163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C9EAF297-5DF7-A4AC-D315-2855F5D13918}"/>
              </a:ext>
            </a:extLst>
          </p:cNvPr>
          <p:cNvSpPr/>
          <p:nvPr/>
        </p:nvSpPr>
        <p:spPr>
          <a:xfrm>
            <a:off x="10094516" y="4487107"/>
            <a:ext cx="557939" cy="542441"/>
          </a:xfrm>
          <a:prstGeom prst="diamond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16312B5A-E988-108D-9584-36FBD9DCEF82}"/>
              </a:ext>
            </a:extLst>
          </p:cNvPr>
          <p:cNvSpPr/>
          <p:nvPr/>
        </p:nvSpPr>
        <p:spPr>
          <a:xfrm>
            <a:off x="11068558" y="4487106"/>
            <a:ext cx="557939" cy="542441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3B3FCE99-8EDE-A5CA-44B6-A71A69D7F02D}"/>
              </a:ext>
            </a:extLst>
          </p:cNvPr>
          <p:cNvSpPr/>
          <p:nvPr/>
        </p:nvSpPr>
        <p:spPr>
          <a:xfrm>
            <a:off x="5879023" y="5525851"/>
            <a:ext cx="557939" cy="542441"/>
          </a:xfrm>
          <a:prstGeom prst="donut">
            <a:avLst>
              <a:gd name="adj" fmla="val 163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C2237F45-043E-9512-C1E3-2ABE75552654}"/>
              </a:ext>
            </a:extLst>
          </p:cNvPr>
          <p:cNvSpPr/>
          <p:nvPr/>
        </p:nvSpPr>
        <p:spPr>
          <a:xfrm>
            <a:off x="4945440" y="5525851"/>
            <a:ext cx="557939" cy="542441"/>
          </a:xfrm>
          <a:prstGeom prst="diamond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6E487760-CCE2-011C-4177-ED2488D39AD6}"/>
              </a:ext>
            </a:extLst>
          </p:cNvPr>
          <p:cNvSpPr/>
          <p:nvPr/>
        </p:nvSpPr>
        <p:spPr>
          <a:xfrm>
            <a:off x="7328936" y="5525850"/>
            <a:ext cx="557939" cy="542441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29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2" y="180109"/>
            <a:ext cx="8742218" cy="667789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762" y="332509"/>
                <a:ext cx="8742218" cy="667789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Larger statements can be made up of more than two smaller parts and/or more than one conjunction.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6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Truth tables are helpful for deducing when these larger statements are true and false.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6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When is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true?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2" y="332509"/>
                <a:ext cx="8742218" cy="6677891"/>
              </a:xfrm>
              <a:prstGeom prst="rect">
                <a:avLst/>
              </a:prstGeom>
              <a:blipFill>
                <a:blip r:embed="rId3"/>
                <a:stretch>
                  <a:fillRect l="-1306" t="-1521" r="-1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EEED6F0-9DD0-6B8E-0697-F3BE7D4439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0290266"/>
                  </p:ext>
                </p:extLst>
              </p:nvPr>
            </p:nvGraphicFramePr>
            <p:xfrm>
              <a:off x="3957780" y="3823854"/>
              <a:ext cx="4612782" cy="2701639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804528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915573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968650">
                      <a:extLst>
                        <a:ext uri="{9D8B030D-6E8A-4147-A177-3AD203B41FA5}">
                          <a16:colId xmlns:a16="http://schemas.microsoft.com/office/drawing/2014/main" val="799373628"/>
                        </a:ext>
                      </a:extLst>
                    </a:gridCol>
                    <a:gridCol w="1924031">
                      <a:extLst>
                        <a:ext uri="{9D8B030D-6E8A-4147-A177-3AD203B41FA5}">
                          <a16:colId xmlns:a16="http://schemas.microsoft.com/office/drawing/2014/main" val="401119641"/>
                        </a:ext>
                      </a:extLst>
                    </a:gridCol>
                  </a:tblGrid>
                  <a:tr h="7739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en-US" sz="2400" b="1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Open Sans" panose="020B0606030504020204" pitchFamily="34" charset="0"/>
                            </a:rPr>
                            <a:t> </a:t>
                          </a:r>
                          <a:endParaRPr lang="en-US" sz="2400" b="1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EEED6F0-9DD0-6B8E-0697-F3BE7D4439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0290266"/>
                  </p:ext>
                </p:extLst>
              </p:nvPr>
            </p:nvGraphicFramePr>
            <p:xfrm>
              <a:off x="3957780" y="3823854"/>
              <a:ext cx="4612782" cy="2701639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804528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915573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968650">
                      <a:extLst>
                        <a:ext uri="{9D8B030D-6E8A-4147-A177-3AD203B41FA5}">
                          <a16:colId xmlns:a16="http://schemas.microsoft.com/office/drawing/2014/main" val="799373628"/>
                        </a:ext>
                      </a:extLst>
                    </a:gridCol>
                    <a:gridCol w="1924031">
                      <a:extLst>
                        <a:ext uri="{9D8B030D-6E8A-4147-A177-3AD203B41FA5}">
                          <a16:colId xmlns:a16="http://schemas.microsoft.com/office/drawing/2014/main" val="401119641"/>
                        </a:ext>
                      </a:extLst>
                    </a:gridCol>
                  </a:tblGrid>
                  <a:tr h="7739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78947" t="-1639" r="-201316" b="-2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9474" t="-1639" r="-658" b="-2557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0C0314F9-9960-5E52-D4C5-7CDF161FF0FD}"/>
              </a:ext>
            </a:extLst>
          </p:cNvPr>
          <p:cNvSpPr/>
          <p:nvPr/>
        </p:nvSpPr>
        <p:spPr>
          <a:xfrm>
            <a:off x="8971167" y="2200759"/>
            <a:ext cx="3165413" cy="4324732"/>
          </a:xfrm>
          <a:prstGeom prst="wedgeRoundRectCallout">
            <a:avLst>
              <a:gd name="adj1" fmla="val -67659"/>
              <a:gd name="adj2" fmla="val -5412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We know the truth values for something OR something from earlier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5909E3A-52C7-908D-768A-F8927E4E0E3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08650" y="4043685"/>
              <a:ext cx="2690445" cy="226197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756760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836909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096776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5909E3A-52C7-908D-768A-F8927E4E0E3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08650" y="4043685"/>
              <a:ext cx="2690445" cy="226197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756760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836909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096776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47674" t="-11111" r="-1163" b="-4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Donut 8">
            <a:extLst>
              <a:ext uri="{FF2B5EF4-FFF2-40B4-BE49-F238E27FC236}">
                <a16:creationId xmlns:a16="http://schemas.microsoft.com/office/drawing/2014/main" id="{B4831448-39B0-EC7B-E261-57A9C6C824D5}"/>
              </a:ext>
            </a:extLst>
          </p:cNvPr>
          <p:cNvSpPr/>
          <p:nvPr/>
        </p:nvSpPr>
        <p:spPr>
          <a:xfrm>
            <a:off x="9321482" y="4921060"/>
            <a:ext cx="557939" cy="542441"/>
          </a:xfrm>
          <a:prstGeom prst="donut">
            <a:avLst>
              <a:gd name="adj" fmla="val 163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C9EAF297-5DF7-A4AC-D315-2855F5D13918}"/>
              </a:ext>
            </a:extLst>
          </p:cNvPr>
          <p:cNvSpPr/>
          <p:nvPr/>
        </p:nvSpPr>
        <p:spPr>
          <a:xfrm>
            <a:off x="10094516" y="4921059"/>
            <a:ext cx="557939" cy="542441"/>
          </a:xfrm>
          <a:prstGeom prst="diamond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16312B5A-E988-108D-9584-36FBD9DCEF82}"/>
              </a:ext>
            </a:extLst>
          </p:cNvPr>
          <p:cNvSpPr/>
          <p:nvPr/>
        </p:nvSpPr>
        <p:spPr>
          <a:xfrm>
            <a:off x="11068558" y="4921058"/>
            <a:ext cx="557939" cy="542441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3B3FCE99-8EDE-A5CA-44B6-A71A69D7F02D}"/>
              </a:ext>
            </a:extLst>
          </p:cNvPr>
          <p:cNvSpPr/>
          <p:nvPr/>
        </p:nvSpPr>
        <p:spPr>
          <a:xfrm>
            <a:off x="5879023" y="6006297"/>
            <a:ext cx="557939" cy="542441"/>
          </a:xfrm>
          <a:prstGeom prst="donut">
            <a:avLst>
              <a:gd name="adj" fmla="val 163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C2237F45-043E-9512-C1E3-2ABE75552654}"/>
              </a:ext>
            </a:extLst>
          </p:cNvPr>
          <p:cNvSpPr/>
          <p:nvPr/>
        </p:nvSpPr>
        <p:spPr>
          <a:xfrm>
            <a:off x="4945440" y="6006297"/>
            <a:ext cx="557939" cy="542441"/>
          </a:xfrm>
          <a:prstGeom prst="diamond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6E487760-CCE2-011C-4177-ED2488D39AD6}"/>
              </a:ext>
            </a:extLst>
          </p:cNvPr>
          <p:cNvSpPr/>
          <p:nvPr/>
        </p:nvSpPr>
        <p:spPr>
          <a:xfrm>
            <a:off x="7328936" y="6006296"/>
            <a:ext cx="557939" cy="542441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0657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2" y="180109"/>
            <a:ext cx="8742218" cy="667789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762" y="332509"/>
                <a:ext cx="8742218" cy="667789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Larger statements can be made up of more than two smaller parts and/or more than one conjunction.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6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Truth tables are helpful for deducing when these larger statements are true and false.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6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When is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true?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2" y="332509"/>
                <a:ext cx="8742218" cy="6677891"/>
              </a:xfrm>
              <a:prstGeom prst="rect">
                <a:avLst/>
              </a:prstGeom>
              <a:blipFill>
                <a:blip r:embed="rId3"/>
                <a:stretch>
                  <a:fillRect l="-1306" t="-1521" r="-1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EEED6F0-9DD0-6B8E-0697-F3BE7D4439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7506074"/>
                  </p:ext>
                </p:extLst>
              </p:nvPr>
            </p:nvGraphicFramePr>
            <p:xfrm>
              <a:off x="3957780" y="3823854"/>
              <a:ext cx="4612782" cy="2701639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804528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915573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968650">
                      <a:extLst>
                        <a:ext uri="{9D8B030D-6E8A-4147-A177-3AD203B41FA5}">
                          <a16:colId xmlns:a16="http://schemas.microsoft.com/office/drawing/2014/main" val="799373628"/>
                        </a:ext>
                      </a:extLst>
                    </a:gridCol>
                    <a:gridCol w="1924031">
                      <a:extLst>
                        <a:ext uri="{9D8B030D-6E8A-4147-A177-3AD203B41FA5}">
                          <a16:colId xmlns:a16="http://schemas.microsoft.com/office/drawing/2014/main" val="401119641"/>
                        </a:ext>
                      </a:extLst>
                    </a:gridCol>
                  </a:tblGrid>
                  <a:tr h="7739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en-US" sz="2400" b="1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Open Sans" panose="020B0606030504020204" pitchFamily="34" charset="0"/>
                            </a:rPr>
                            <a:t> </a:t>
                          </a:r>
                          <a:endParaRPr lang="en-US" sz="2400" b="1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EEED6F0-9DD0-6B8E-0697-F3BE7D4439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7506074"/>
                  </p:ext>
                </p:extLst>
              </p:nvPr>
            </p:nvGraphicFramePr>
            <p:xfrm>
              <a:off x="3957780" y="3823854"/>
              <a:ext cx="4612782" cy="2701639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804528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915573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968650">
                      <a:extLst>
                        <a:ext uri="{9D8B030D-6E8A-4147-A177-3AD203B41FA5}">
                          <a16:colId xmlns:a16="http://schemas.microsoft.com/office/drawing/2014/main" val="799373628"/>
                        </a:ext>
                      </a:extLst>
                    </a:gridCol>
                    <a:gridCol w="1924031">
                      <a:extLst>
                        <a:ext uri="{9D8B030D-6E8A-4147-A177-3AD203B41FA5}">
                          <a16:colId xmlns:a16="http://schemas.microsoft.com/office/drawing/2014/main" val="401119641"/>
                        </a:ext>
                      </a:extLst>
                    </a:gridCol>
                  </a:tblGrid>
                  <a:tr h="7739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78947" t="-1639" r="-201316" b="-2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9474" t="-1639" r="-658" b="-2557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0C0314F9-9960-5E52-D4C5-7CDF161FF0FD}"/>
              </a:ext>
            </a:extLst>
          </p:cNvPr>
          <p:cNvSpPr/>
          <p:nvPr/>
        </p:nvSpPr>
        <p:spPr>
          <a:xfrm>
            <a:off x="8971167" y="2200759"/>
            <a:ext cx="3165413" cy="4324732"/>
          </a:xfrm>
          <a:prstGeom prst="wedgeRoundRectCallout">
            <a:avLst>
              <a:gd name="adj1" fmla="val -67659"/>
              <a:gd name="adj2" fmla="val -5412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We know the truth values for something OR something from earlier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5909E3A-52C7-908D-768A-F8927E4E0E3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08650" y="4043685"/>
              <a:ext cx="2690445" cy="226197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756760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836909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096776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5909E3A-52C7-908D-768A-F8927E4E0E3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08650" y="4043685"/>
              <a:ext cx="2690445" cy="226197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756760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836909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096776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47674" t="-11111" r="-1163" b="-4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Donut 8">
            <a:extLst>
              <a:ext uri="{FF2B5EF4-FFF2-40B4-BE49-F238E27FC236}">
                <a16:creationId xmlns:a16="http://schemas.microsoft.com/office/drawing/2014/main" id="{B4831448-39B0-EC7B-E261-57A9C6C824D5}"/>
              </a:ext>
            </a:extLst>
          </p:cNvPr>
          <p:cNvSpPr/>
          <p:nvPr/>
        </p:nvSpPr>
        <p:spPr>
          <a:xfrm>
            <a:off x="9321482" y="5355013"/>
            <a:ext cx="557939" cy="542441"/>
          </a:xfrm>
          <a:prstGeom prst="donut">
            <a:avLst>
              <a:gd name="adj" fmla="val 163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C9EAF297-5DF7-A4AC-D315-2855F5D13918}"/>
              </a:ext>
            </a:extLst>
          </p:cNvPr>
          <p:cNvSpPr/>
          <p:nvPr/>
        </p:nvSpPr>
        <p:spPr>
          <a:xfrm>
            <a:off x="10094516" y="5355012"/>
            <a:ext cx="557939" cy="542441"/>
          </a:xfrm>
          <a:prstGeom prst="diamond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16312B5A-E988-108D-9584-36FBD9DCEF82}"/>
              </a:ext>
            </a:extLst>
          </p:cNvPr>
          <p:cNvSpPr/>
          <p:nvPr/>
        </p:nvSpPr>
        <p:spPr>
          <a:xfrm>
            <a:off x="11068558" y="5355011"/>
            <a:ext cx="557939" cy="542441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3B3FCE99-8EDE-A5CA-44B6-A71A69D7F02D}"/>
              </a:ext>
            </a:extLst>
          </p:cNvPr>
          <p:cNvSpPr/>
          <p:nvPr/>
        </p:nvSpPr>
        <p:spPr>
          <a:xfrm>
            <a:off x="5879023" y="4564955"/>
            <a:ext cx="557939" cy="542441"/>
          </a:xfrm>
          <a:prstGeom prst="donut">
            <a:avLst>
              <a:gd name="adj" fmla="val 163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C2237F45-043E-9512-C1E3-2ABE75552654}"/>
              </a:ext>
            </a:extLst>
          </p:cNvPr>
          <p:cNvSpPr/>
          <p:nvPr/>
        </p:nvSpPr>
        <p:spPr>
          <a:xfrm>
            <a:off x="4945440" y="4564955"/>
            <a:ext cx="557939" cy="542441"/>
          </a:xfrm>
          <a:prstGeom prst="diamond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6E487760-CCE2-011C-4177-ED2488D39AD6}"/>
              </a:ext>
            </a:extLst>
          </p:cNvPr>
          <p:cNvSpPr/>
          <p:nvPr/>
        </p:nvSpPr>
        <p:spPr>
          <a:xfrm>
            <a:off x="7328936" y="4564954"/>
            <a:ext cx="557939" cy="542441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6807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2" y="180109"/>
            <a:ext cx="8742218" cy="667789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762" y="332509"/>
                <a:ext cx="8742218" cy="667789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Larger statements can be made up of more than two smaller parts and/or more than one conjunction.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6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Truth tables are helpful for deducing when these larger statements are true and false.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6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When is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true?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2" y="332509"/>
                <a:ext cx="8742218" cy="6677891"/>
              </a:xfrm>
              <a:prstGeom prst="rect">
                <a:avLst/>
              </a:prstGeom>
              <a:blipFill>
                <a:blip r:embed="rId3"/>
                <a:stretch>
                  <a:fillRect l="-1306" t="-1521" r="-1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EEED6F0-9DD0-6B8E-0697-F3BE7D4439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6005522"/>
                  </p:ext>
                </p:extLst>
              </p:nvPr>
            </p:nvGraphicFramePr>
            <p:xfrm>
              <a:off x="3957780" y="3823854"/>
              <a:ext cx="4612782" cy="2701639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804528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915573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968650">
                      <a:extLst>
                        <a:ext uri="{9D8B030D-6E8A-4147-A177-3AD203B41FA5}">
                          <a16:colId xmlns:a16="http://schemas.microsoft.com/office/drawing/2014/main" val="799373628"/>
                        </a:ext>
                      </a:extLst>
                    </a:gridCol>
                    <a:gridCol w="1924031">
                      <a:extLst>
                        <a:ext uri="{9D8B030D-6E8A-4147-A177-3AD203B41FA5}">
                          <a16:colId xmlns:a16="http://schemas.microsoft.com/office/drawing/2014/main" val="401119641"/>
                        </a:ext>
                      </a:extLst>
                    </a:gridCol>
                  </a:tblGrid>
                  <a:tr h="7739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en-US" sz="2400" b="1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Open Sans" panose="020B0606030504020204" pitchFamily="34" charset="0"/>
                            </a:rPr>
                            <a:t> </a:t>
                          </a:r>
                          <a:endParaRPr lang="en-US" sz="2400" b="1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EEED6F0-9DD0-6B8E-0697-F3BE7D4439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6005522"/>
                  </p:ext>
                </p:extLst>
              </p:nvPr>
            </p:nvGraphicFramePr>
            <p:xfrm>
              <a:off x="3957780" y="3823854"/>
              <a:ext cx="4612782" cy="2701639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804528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915573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968650">
                      <a:extLst>
                        <a:ext uri="{9D8B030D-6E8A-4147-A177-3AD203B41FA5}">
                          <a16:colId xmlns:a16="http://schemas.microsoft.com/office/drawing/2014/main" val="799373628"/>
                        </a:ext>
                      </a:extLst>
                    </a:gridCol>
                    <a:gridCol w="1924031">
                      <a:extLst>
                        <a:ext uri="{9D8B030D-6E8A-4147-A177-3AD203B41FA5}">
                          <a16:colId xmlns:a16="http://schemas.microsoft.com/office/drawing/2014/main" val="401119641"/>
                        </a:ext>
                      </a:extLst>
                    </a:gridCol>
                  </a:tblGrid>
                  <a:tr h="7739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78947" t="-1639" r="-201316" b="-2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9474" t="-1639" r="-658" b="-2557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0C0314F9-9960-5E52-D4C5-7CDF161FF0FD}"/>
              </a:ext>
            </a:extLst>
          </p:cNvPr>
          <p:cNvSpPr/>
          <p:nvPr/>
        </p:nvSpPr>
        <p:spPr>
          <a:xfrm>
            <a:off x="8971167" y="2200759"/>
            <a:ext cx="3165413" cy="4324732"/>
          </a:xfrm>
          <a:prstGeom prst="wedgeRoundRectCallout">
            <a:avLst>
              <a:gd name="adj1" fmla="val -67659"/>
              <a:gd name="adj2" fmla="val -5412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We know the truth values for something OR something from earlier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5909E3A-52C7-908D-768A-F8927E4E0E3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08650" y="4043685"/>
              <a:ext cx="2690445" cy="226197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756760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836909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096776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5909E3A-52C7-908D-768A-F8927E4E0E3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08650" y="4043685"/>
              <a:ext cx="2690445" cy="226197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756760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836909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096776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47674" t="-11111" r="-1163" b="-4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Donut 8">
            <a:extLst>
              <a:ext uri="{FF2B5EF4-FFF2-40B4-BE49-F238E27FC236}">
                <a16:creationId xmlns:a16="http://schemas.microsoft.com/office/drawing/2014/main" id="{B4831448-39B0-EC7B-E261-57A9C6C824D5}"/>
              </a:ext>
            </a:extLst>
          </p:cNvPr>
          <p:cNvSpPr/>
          <p:nvPr/>
        </p:nvSpPr>
        <p:spPr>
          <a:xfrm>
            <a:off x="9321482" y="5804464"/>
            <a:ext cx="557939" cy="542441"/>
          </a:xfrm>
          <a:prstGeom prst="donut">
            <a:avLst>
              <a:gd name="adj" fmla="val 163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C9EAF297-5DF7-A4AC-D315-2855F5D13918}"/>
              </a:ext>
            </a:extLst>
          </p:cNvPr>
          <p:cNvSpPr/>
          <p:nvPr/>
        </p:nvSpPr>
        <p:spPr>
          <a:xfrm>
            <a:off x="10094516" y="5804463"/>
            <a:ext cx="557939" cy="542441"/>
          </a:xfrm>
          <a:prstGeom prst="diamond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16312B5A-E988-108D-9584-36FBD9DCEF82}"/>
              </a:ext>
            </a:extLst>
          </p:cNvPr>
          <p:cNvSpPr/>
          <p:nvPr/>
        </p:nvSpPr>
        <p:spPr>
          <a:xfrm>
            <a:off x="11068558" y="5804462"/>
            <a:ext cx="557939" cy="542441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3B3FCE99-8EDE-A5CA-44B6-A71A69D7F02D}"/>
              </a:ext>
            </a:extLst>
          </p:cNvPr>
          <p:cNvSpPr/>
          <p:nvPr/>
        </p:nvSpPr>
        <p:spPr>
          <a:xfrm>
            <a:off x="5879023" y="5045401"/>
            <a:ext cx="557939" cy="542441"/>
          </a:xfrm>
          <a:prstGeom prst="donut">
            <a:avLst>
              <a:gd name="adj" fmla="val 163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C2237F45-043E-9512-C1E3-2ABE75552654}"/>
              </a:ext>
            </a:extLst>
          </p:cNvPr>
          <p:cNvSpPr/>
          <p:nvPr/>
        </p:nvSpPr>
        <p:spPr>
          <a:xfrm>
            <a:off x="4945440" y="5045401"/>
            <a:ext cx="557939" cy="542441"/>
          </a:xfrm>
          <a:prstGeom prst="diamond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6E487760-CCE2-011C-4177-ED2488D39AD6}"/>
              </a:ext>
            </a:extLst>
          </p:cNvPr>
          <p:cNvSpPr/>
          <p:nvPr/>
        </p:nvSpPr>
        <p:spPr>
          <a:xfrm>
            <a:off x="7328936" y="5045400"/>
            <a:ext cx="557939" cy="542441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644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2" y="180109"/>
            <a:ext cx="8742218" cy="667789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762" y="332509"/>
                <a:ext cx="8742218" cy="667789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Larger statements can be made up of more than two smaller parts and/or more than one conjunction.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6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Truth tables are helpful for deducing when these larger statements are true and false.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6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When is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true?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2" y="332509"/>
                <a:ext cx="8742218" cy="6677891"/>
              </a:xfrm>
              <a:prstGeom prst="rect">
                <a:avLst/>
              </a:prstGeom>
              <a:blipFill>
                <a:blip r:embed="rId3"/>
                <a:stretch>
                  <a:fillRect l="-1306" t="-1521" r="-1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EEED6F0-9DD0-6B8E-0697-F3BE7D44398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57780" y="3823854"/>
              <a:ext cx="4612782" cy="2701639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804528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915573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968650">
                      <a:extLst>
                        <a:ext uri="{9D8B030D-6E8A-4147-A177-3AD203B41FA5}">
                          <a16:colId xmlns:a16="http://schemas.microsoft.com/office/drawing/2014/main" val="799373628"/>
                        </a:ext>
                      </a:extLst>
                    </a:gridCol>
                    <a:gridCol w="1924031">
                      <a:extLst>
                        <a:ext uri="{9D8B030D-6E8A-4147-A177-3AD203B41FA5}">
                          <a16:colId xmlns:a16="http://schemas.microsoft.com/office/drawing/2014/main" val="401119641"/>
                        </a:ext>
                      </a:extLst>
                    </a:gridCol>
                  </a:tblGrid>
                  <a:tr h="7739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en-US" sz="2400" b="1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Open Sans" panose="020B0606030504020204" pitchFamily="34" charset="0"/>
                            </a:rPr>
                            <a:t> </a:t>
                          </a:r>
                          <a:endParaRPr lang="en-US" sz="2400" b="1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EEED6F0-9DD0-6B8E-0697-F3BE7D44398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57780" y="3823854"/>
              <a:ext cx="4612782" cy="2701639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804528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915573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968650">
                      <a:extLst>
                        <a:ext uri="{9D8B030D-6E8A-4147-A177-3AD203B41FA5}">
                          <a16:colId xmlns:a16="http://schemas.microsoft.com/office/drawing/2014/main" val="799373628"/>
                        </a:ext>
                      </a:extLst>
                    </a:gridCol>
                    <a:gridCol w="1924031">
                      <a:extLst>
                        <a:ext uri="{9D8B030D-6E8A-4147-A177-3AD203B41FA5}">
                          <a16:colId xmlns:a16="http://schemas.microsoft.com/office/drawing/2014/main" val="401119641"/>
                        </a:ext>
                      </a:extLst>
                    </a:gridCol>
                  </a:tblGrid>
                  <a:tr h="7739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78947" t="-1639" r="-201316" b="-2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9474" t="-1639" r="-658" b="-2557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0C0314F9-9960-5E52-D4C5-7CDF161FF0FD}"/>
              </a:ext>
            </a:extLst>
          </p:cNvPr>
          <p:cNvSpPr/>
          <p:nvPr/>
        </p:nvSpPr>
        <p:spPr>
          <a:xfrm>
            <a:off x="8971167" y="2200759"/>
            <a:ext cx="3165413" cy="4324732"/>
          </a:xfrm>
          <a:prstGeom prst="wedgeRoundRectCallout">
            <a:avLst>
              <a:gd name="adj1" fmla="val -67659"/>
              <a:gd name="adj2" fmla="val -5412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We know the truth values for something OR something from earlier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5909E3A-52C7-908D-768A-F8927E4E0E3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08650" y="4043685"/>
              <a:ext cx="2690445" cy="226197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756760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836909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096776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5909E3A-52C7-908D-768A-F8927E4E0E3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08650" y="4043685"/>
              <a:ext cx="2690445" cy="226197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756760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836909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096776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47674" t="-11111" r="-1163" b="-4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Donut 8">
            <a:extLst>
              <a:ext uri="{FF2B5EF4-FFF2-40B4-BE49-F238E27FC236}">
                <a16:creationId xmlns:a16="http://schemas.microsoft.com/office/drawing/2014/main" id="{B4831448-39B0-EC7B-E261-57A9C6C824D5}"/>
              </a:ext>
            </a:extLst>
          </p:cNvPr>
          <p:cNvSpPr/>
          <p:nvPr/>
        </p:nvSpPr>
        <p:spPr>
          <a:xfrm>
            <a:off x="9321482" y="5355013"/>
            <a:ext cx="557939" cy="542441"/>
          </a:xfrm>
          <a:prstGeom prst="donut">
            <a:avLst>
              <a:gd name="adj" fmla="val 163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C9EAF297-5DF7-A4AC-D315-2855F5D13918}"/>
              </a:ext>
            </a:extLst>
          </p:cNvPr>
          <p:cNvSpPr/>
          <p:nvPr/>
        </p:nvSpPr>
        <p:spPr>
          <a:xfrm>
            <a:off x="10094516" y="5355012"/>
            <a:ext cx="557939" cy="542441"/>
          </a:xfrm>
          <a:prstGeom prst="diamond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16312B5A-E988-108D-9584-36FBD9DCEF82}"/>
              </a:ext>
            </a:extLst>
          </p:cNvPr>
          <p:cNvSpPr/>
          <p:nvPr/>
        </p:nvSpPr>
        <p:spPr>
          <a:xfrm>
            <a:off x="11068558" y="5355011"/>
            <a:ext cx="557939" cy="542441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3B3FCE99-8EDE-A5CA-44B6-A71A69D7F02D}"/>
              </a:ext>
            </a:extLst>
          </p:cNvPr>
          <p:cNvSpPr/>
          <p:nvPr/>
        </p:nvSpPr>
        <p:spPr>
          <a:xfrm>
            <a:off x="5879023" y="4564955"/>
            <a:ext cx="557939" cy="542441"/>
          </a:xfrm>
          <a:prstGeom prst="donut">
            <a:avLst>
              <a:gd name="adj" fmla="val 163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C2237F45-043E-9512-C1E3-2ABE75552654}"/>
              </a:ext>
            </a:extLst>
          </p:cNvPr>
          <p:cNvSpPr/>
          <p:nvPr/>
        </p:nvSpPr>
        <p:spPr>
          <a:xfrm>
            <a:off x="4945440" y="4564955"/>
            <a:ext cx="557939" cy="542441"/>
          </a:xfrm>
          <a:prstGeom prst="diamond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6E487760-CCE2-011C-4177-ED2488D39AD6}"/>
              </a:ext>
            </a:extLst>
          </p:cNvPr>
          <p:cNvSpPr/>
          <p:nvPr/>
        </p:nvSpPr>
        <p:spPr>
          <a:xfrm>
            <a:off x="7328936" y="4564954"/>
            <a:ext cx="557939" cy="542441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2FA62020-2E56-53F6-3980-E59F45F79612}"/>
                  </a:ext>
                </a:extLst>
              </p:cNvPr>
              <p:cNvSpPr/>
              <p:nvPr/>
            </p:nvSpPr>
            <p:spPr>
              <a:xfrm>
                <a:off x="2495227" y="180110"/>
                <a:ext cx="9655065" cy="6497782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Finish the truth table for the statement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2FA62020-2E56-53F6-3980-E59F45F79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227" y="180110"/>
                <a:ext cx="9655065" cy="6497782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0FD4D4AF-0E9C-BCAB-B11D-1F6723315B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3150196"/>
                  </p:ext>
                </p:extLst>
              </p:nvPr>
            </p:nvGraphicFramePr>
            <p:xfrm>
              <a:off x="3133856" y="1248068"/>
              <a:ext cx="2688751" cy="4629351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804528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915573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968650">
                      <a:extLst>
                        <a:ext uri="{9D8B030D-6E8A-4147-A177-3AD203B41FA5}">
                          <a16:colId xmlns:a16="http://schemas.microsoft.com/office/drawing/2014/main" val="799373628"/>
                        </a:ext>
                      </a:extLst>
                    </a:gridCol>
                  </a:tblGrid>
                  <a:tr h="7739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</a:t>
                          </a:r>
                          <a:endParaRPr lang="en-US" sz="2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Q</a:t>
                          </a:r>
                          <a:endParaRPr lang="en-US" sz="2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en-US" sz="2400" b="1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3696380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3043614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8560241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13143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0FD4D4AF-0E9C-BCAB-B11D-1F6723315B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3150196"/>
                  </p:ext>
                </p:extLst>
              </p:nvPr>
            </p:nvGraphicFramePr>
            <p:xfrm>
              <a:off x="3133856" y="1248068"/>
              <a:ext cx="2688751" cy="4629351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804528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915573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968650">
                      <a:extLst>
                        <a:ext uri="{9D8B030D-6E8A-4147-A177-3AD203B41FA5}">
                          <a16:colId xmlns:a16="http://schemas.microsoft.com/office/drawing/2014/main" val="799373628"/>
                        </a:ext>
                      </a:extLst>
                    </a:gridCol>
                  </a:tblGrid>
                  <a:tr h="7739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</a:t>
                          </a:r>
                          <a:endParaRPr lang="en-US" sz="2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Q</a:t>
                          </a:r>
                          <a:endParaRPr lang="en-US" sz="2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76623" t="-1639" r="-1299" b="-5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3696380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3043614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8560241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13143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891590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2" y="180109"/>
            <a:ext cx="8742218" cy="667789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762" y="332509"/>
                <a:ext cx="8742218" cy="667789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Larger statements can be made up of more than two smaller parts and/or more than one conjunction.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6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Truth tables are helpful for deducing when these larger statements are true and false.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6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When is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true?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2" y="332509"/>
                <a:ext cx="8742218" cy="6677891"/>
              </a:xfrm>
              <a:prstGeom prst="rect">
                <a:avLst/>
              </a:prstGeom>
              <a:blipFill>
                <a:blip r:embed="rId3"/>
                <a:stretch>
                  <a:fillRect l="-1306" t="-1521" r="-1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EEED6F0-9DD0-6B8E-0697-F3BE7D44398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57780" y="3823854"/>
              <a:ext cx="4612782" cy="2701639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804528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915573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968650">
                      <a:extLst>
                        <a:ext uri="{9D8B030D-6E8A-4147-A177-3AD203B41FA5}">
                          <a16:colId xmlns:a16="http://schemas.microsoft.com/office/drawing/2014/main" val="799373628"/>
                        </a:ext>
                      </a:extLst>
                    </a:gridCol>
                    <a:gridCol w="1924031">
                      <a:extLst>
                        <a:ext uri="{9D8B030D-6E8A-4147-A177-3AD203B41FA5}">
                          <a16:colId xmlns:a16="http://schemas.microsoft.com/office/drawing/2014/main" val="401119641"/>
                        </a:ext>
                      </a:extLst>
                    </a:gridCol>
                  </a:tblGrid>
                  <a:tr h="7739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en-US" sz="2400" b="1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Open Sans" panose="020B0606030504020204" pitchFamily="34" charset="0"/>
                            </a:rPr>
                            <a:t> </a:t>
                          </a:r>
                          <a:endParaRPr lang="en-US" sz="2400" b="1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EEED6F0-9DD0-6B8E-0697-F3BE7D44398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57780" y="3823854"/>
              <a:ext cx="4612782" cy="2701639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804528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915573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968650">
                      <a:extLst>
                        <a:ext uri="{9D8B030D-6E8A-4147-A177-3AD203B41FA5}">
                          <a16:colId xmlns:a16="http://schemas.microsoft.com/office/drawing/2014/main" val="799373628"/>
                        </a:ext>
                      </a:extLst>
                    </a:gridCol>
                    <a:gridCol w="1924031">
                      <a:extLst>
                        <a:ext uri="{9D8B030D-6E8A-4147-A177-3AD203B41FA5}">
                          <a16:colId xmlns:a16="http://schemas.microsoft.com/office/drawing/2014/main" val="401119641"/>
                        </a:ext>
                      </a:extLst>
                    </a:gridCol>
                  </a:tblGrid>
                  <a:tr h="7739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78947" t="-1639" r="-201316" b="-2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9474" t="-1639" r="-658" b="-2557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0C0314F9-9960-5E52-D4C5-7CDF161FF0FD}"/>
              </a:ext>
            </a:extLst>
          </p:cNvPr>
          <p:cNvSpPr/>
          <p:nvPr/>
        </p:nvSpPr>
        <p:spPr>
          <a:xfrm>
            <a:off x="8971167" y="2200759"/>
            <a:ext cx="3165413" cy="4324732"/>
          </a:xfrm>
          <a:prstGeom prst="wedgeRoundRectCallout">
            <a:avLst>
              <a:gd name="adj1" fmla="val -67659"/>
              <a:gd name="adj2" fmla="val -5412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We know the truth values for something OR something from earlier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5909E3A-52C7-908D-768A-F8927E4E0E3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08650" y="4043685"/>
              <a:ext cx="2690445" cy="226197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756760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836909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096776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5909E3A-52C7-908D-768A-F8927E4E0E3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08650" y="4043685"/>
              <a:ext cx="2690445" cy="226197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756760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836909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096776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47674" t="-11111" r="-1163" b="-4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5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Donut 8">
            <a:extLst>
              <a:ext uri="{FF2B5EF4-FFF2-40B4-BE49-F238E27FC236}">
                <a16:creationId xmlns:a16="http://schemas.microsoft.com/office/drawing/2014/main" id="{B4831448-39B0-EC7B-E261-57A9C6C824D5}"/>
              </a:ext>
            </a:extLst>
          </p:cNvPr>
          <p:cNvSpPr/>
          <p:nvPr/>
        </p:nvSpPr>
        <p:spPr>
          <a:xfrm>
            <a:off x="9321482" y="5355013"/>
            <a:ext cx="557939" cy="542441"/>
          </a:xfrm>
          <a:prstGeom prst="donut">
            <a:avLst>
              <a:gd name="adj" fmla="val 163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C9EAF297-5DF7-A4AC-D315-2855F5D13918}"/>
              </a:ext>
            </a:extLst>
          </p:cNvPr>
          <p:cNvSpPr/>
          <p:nvPr/>
        </p:nvSpPr>
        <p:spPr>
          <a:xfrm>
            <a:off x="10094516" y="5355012"/>
            <a:ext cx="557939" cy="542441"/>
          </a:xfrm>
          <a:prstGeom prst="diamond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16312B5A-E988-108D-9584-36FBD9DCEF82}"/>
              </a:ext>
            </a:extLst>
          </p:cNvPr>
          <p:cNvSpPr/>
          <p:nvPr/>
        </p:nvSpPr>
        <p:spPr>
          <a:xfrm>
            <a:off x="11068558" y="5355011"/>
            <a:ext cx="557939" cy="542441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3B3FCE99-8EDE-A5CA-44B6-A71A69D7F02D}"/>
              </a:ext>
            </a:extLst>
          </p:cNvPr>
          <p:cNvSpPr/>
          <p:nvPr/>
        </p:nvSpPr>
        <p:spPr>
          <a:xfrm>
            <a:off x="5879023" y="4564955"/>
            <a:ext cx="557939" cy="542441"/>
          </a:xfrm>
          <a:prstGeom prst="donut">
            <a:avLst>
              <a:gd name="adj" fmla="val 163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C2237F45-043E-9512-C1E3-2ABE75552654}"/>
              </a:ext>
            </a:extLst>
          </p:cNvPr>
          <p:cNvSpPr/>
          <p:nvPr/>
        </p:nvSpPr>
        <p:spPr>
          <a:xfrm>
            <a:off x="4945440" y="4564955"/>
            <a:ext cx="557939" cy="542441"/>
          </a:xfrm>
          <a:prstGeom prst="diamond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6E487760-CCE2-011C-4177-ED2488D39AD6}"/>
              </a:ext>
            </a:extLst>
          </p:cNvPr>
          <p:cNvSpPr/>
          <p:nvPr/>
        </p:nvSpPr>
        <p:spPr>
          <a:xfrm>
            <a:off x="7328936" y="4564954"/>
            <a:ext cx="557939" cy="542441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2FA62020-2E56-53F6-3980-E59F45F79612}"/>
                  </a:ext>
                </a:extLst>
              </p:cNvPr>
              <p:cNvSpPr/>
              <p:nvPr/>
            </p:nvSpPr>
            <p:spPr>
              <a:xfrm>
                <a:off x="2312579" y="180110"/>
                <a:ext cx="9976401" cy="6497782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Finish the truth table for the statement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endParaRPr lang="en-US" sz="2400" dirty="0">
                  <a:solidFill>
                    <a:schemeClr val="bg1"/>
                  </a:solidFill>
                </a:endParaRPr>
              </a:p>
              <a:p>
                <a:endParaRPr lang="en-US" sz="2400" dirty="0">
                  <a:solidFill>
                    <a:schemeClr val="bg1"/>
                  </a:solidFill>
                </a:endParaRPr>
              </a:p>
              <a:p>
                <a:endParaRPr lang="en-US" sz="2400" dirty="0">
                  <a:solidFill>
                    <a:schemeClr val="bg1"/>
                  </a:solidFill>
                </a:endParaRPr>
              </a:p>
              <a:p>
                <a:endParaRPr lang="en-US" sz="2400" dirty="0">
                  <a:solidFill>
                    <a:schemeClr val="bg1"/>
                  </a:solidFill>
                </a:endParaRPr>
              </a:p>
              <a:p>
                <a:endParaRPr lang="en-US" sz="2400" dirty="0">
                  <a:solidFill>
                    <a:schemeClr val="bg1"/>
                  </a:solidFill>
                </a:endParaRPr>
              </a:p>
              <a:p>
                <a:endParaRPr lang="en-US" sz="2400" dirty="0">
                  <a:solidFill>
                    <a:schemeClr val="bg1"/>
                  </a:solidFill>
                </a:endParaRPr>
              </a:p>
              <a:p>
                <a:endParaRPr lang="en-US" sz="2400" dirty="0">
                  <a:solidFill>
                    <a:schemeClr val="bg1"/>
                  </a:solidFill>
                </a:endParaRPr>
              </a:p>
              <a:p>
                <a:endParaRPr lang="en-US" sz="2400" dirty="0">
                  <a:solidFill>
                    <a:schemeClr val="bg1"/>
                  </a:solidFill>
                </a:endParaRPr>
              </a:p>
              <a:p>
                <a:endParaRPr lang="en-US" sz="2400" dirty="0">
                  <a:solidFill>
                    <a:schemeClr val="bg1"/>
                  </a:solidFill>
                </a:endParaRPr>
              </a:p>
              <a:p>
                <a:endParaRPr lang="en-US" sz="2400" dirty="0">
                  <a:solidFill>
                    <a:schemeClr val="bg1"/>
                  </a:solidFill>
                </a:endParaRPr>
              </a:p>
              <a:p>
                <a:endParaRPr lang="en-US" sz="2400" dirty="0">
                  <a:solidFill>
                    <a:schemeClr val="bg1"/>
                  </a:solidFill>
                </a:endParaRPr>
              </a:p>
              <a:p>
                <a:endParaRPr lang="en-US" sz="2400" dirty="0">
                  <a:solidFill>
                    <a:schemeClr val="bg1"/>
                  </a:solidFill>
                </a:endParaRPr>
              </a:p>
              <a:p>
                <a:endParaRPr lang="en-US" sz="2400" dirty="0">
                  <a:solidFill>
                    <a:schemeClr val="bg1"/>
                  </a:solidFill>
                </a:endParaRPr>
              </a:p>
              <a:p>
                <a:endParaRPr lang="en-US" sz="2400" dirty="0">
                  <a:solidFill>
                    <a:schemeClr val="bg1"/>
                  </a:solidFill>
                </a:endParaRPr>
              </a:p>
              <a:p>
                <a:pPr/>
                <a:r>
                  <a:rPr lang="en-US" sz="2400" b="0" dirty="0"/>
                  <a:t>Note: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is a </a:t>
                </a:r>
                <a:r>
                  <a:rPr lang="en-US" sz="2400" b="1" i="1" dirty="0">
                    <a:solidFill>
                      <a:schemeClr val="bg1"/>
                    </a:solidFill>
                  </a:rPr>
                  <a:t>tautology</a:t>
                </a:r>
                <a:r>
                  <a:rPr lang="en-US" sz="2400" dirty="0">
                    <a:solidFill>
                      <a:schemeClr val="bg1"/>
                    </a:solidFill>
                  </a:rPr>
                  <a:t>, a statement that is always true. </a:t>
                </a:r>
                <a:endParaRPr lang="en-US" sz="2400" b="1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2FA62020-2E56-53F6-3980-E59F45F79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579" y="180110"/>
                <a:ext cx="9976401" cy="6497782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0FD4D4AF-0E9C-BCAB-B11D-1F6723315BD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33856" y="1248068"/>
              <a:ext cx="2688751" cy="4629351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804528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915573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968650">
                      <a:extLst>
                        <a:ext uri="{9D8B030D-6E8A-4147-A177-3AD203B41FA5}">
                          <a16:colId xmlns:a16="http://schemas.microsoft.com/office/drawing/2014/main" val="799373628"/>
                        </a:ext>
                      </a:extLst>
                    </a:gridCol>
                  </a:tblGrid>
                  <a:tr h="7739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</a:t>
                          </a:r>
                          <a:endParaRPr lang="en-US" sz="2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Q</a:t>
                          </a:r>
                          <a:endParaRPr lang="en-US" sz="2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en-US" sz="2400" b="1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3696380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3043614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8560241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13143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0FD4D4AF-0E9C-BCAB-B11D-1F6723315BD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33856" y="1248068"/>
              <a:ext cx="2688751" cy="4629351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804528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915573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968650">
                      <a:extLst>
                        <a:ext uri="{9D8B030D-6E8A-4147-A177-3AD203B41FA5}">
                          <a16:colId xmlns:a16="http://schemas.microsoft.com/office/drawing/2014/main" val="799373628"/>
                        </a:ext>
                      </a:extLst>
                    </a:gridCol>
                  </a:tblGrid>
                  <a:tr h="7739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</a:t>
                          </a:r>
                          <a:endParaRPr lang="en-US" sz="2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Q</a:t>
                          </a:r>
                          <a:endParaRPr lang="en-US" sz="2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76623" t="-1639" r="-1299" b="-5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3696380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3043614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8560241"/>
                      </a:ext>
                    </a:extLst>
                  </a:tr>
                  <a:tr h="481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13143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41462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Truth Conditions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2" y="748145"/>
            <a:ext cx="8742218" cy="5611091"/>
          </a:xfrm>
        </p:spPr>
        <p:txBody>
          <a:bodyPr anchor="t">
            <a:normAutofit/>
          </a:bodyPr>
          <a:lstStyle/>
          <a:p>
            <a:r>
              <a:rPr lang="en-US" sz="26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All statements have a </a:t>
            </a:r>
            <a:r>
              <a:rPr lang="en-US" sz="26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truth </a:t>
            </a:r>
            <a:r>
              <a:rPr lang="en-US" sz="2600" b="1" i="1" dirty="0">
                <a:solidFill>
                  <a:srgbClr val="000000"/>
                </a:solidFill>
                <a:latin typeface="Open Sans" panose="020B0606030504020204" pitchFamily="34" charset="0"/>
              </a:rPr>
              <a:t>value</a:t>
            </a:r>
            <a:r>
              <a:rPr lang="en-US" sz="2600" dirty="0">
                <a:solidFill>
                  <a:srgbClr val="000000"/>
                </a:solidFill>
                <a:latin typeface="Open Sans" panose="020B0606030504020204" pitchFamily="34" charset="0"/>
              </a:rPr>
              <a:t>: </a:t>
            </a:r>
            <a:r>
              <a:rPr lang="en-US" sz="26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true (T or 1) or false (F or 0)</a:t>
            </a:r>
          </a:p>
        </p:txBody>
      </p:sp>
    </p:spTree>
    <p:extLst>
      <p:ext uri="{BB962C8B-B14F-4D97-AF65-F5344CB8AC3E}">
        <p14:creationId xmlns:p14="http://schemas.microsoft.com/office/powerpoint/2010/main" val="37306065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Logical Equivalence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2" y="180109"/>
            <a:ext cx="8742218" cy="667789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3452A-5BC0-4C23-0ED7-622C91A68290}"/>
              </a:ext>
            </a:extLst>
          </p:cNvPr>
          <p:cNvSpPr txBox="1">
            <a:spLocks/>
          </p:cNvSpPr>
          <p:nvPr/>
        </p:nvSpPr>
        <p:spPr>
          <a:xfrm>
            <a:off x="3546762" y="332509"/>
            <a:ext cx="8742218" cy="66778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2600" dirty="0">
                <a:solidFill>
                  <a:schemeClr val="tx1"/>
                </a:solidFill>
                <a:latin typeface="Open Sans" panose="020B0606030504020204" pitchFamily="34" charset="0"/>
              </a:rPr>
              <a:t>Two molecular statements</a:t>
            </a:r>
            <a:r>
              <a:rPr lang="en-US" sz="2600" i="1" dirty="0">
                <a:solidFill>
                  <a:schemeClr val="tx1"/>
                </a:solidFill>
                <a:latin typeface="Open Sans" panose="020B0606030504020204" pitchFamily="34" charset="0"/>
              </a:rPr>
              <a:t> P </a:t>
            </a:r>
            <a:r>
              <a:rPr lang="en-US" sz="2600" dirty="0">
                <a:solidFill>
                  <a:schemeClr val="tx1"/>
                </a:solidFill>
                <a:latin typeface="Open Sans" panose="020B0606030504020204" pitchFamily="34" charset="0"/>
              </a:rPr>
              <a:t>and </a:t>
            </a:r>
            <a:r>
              <a:rPr lang="en-US" sz="2600" i="1" dirty="0">
                <a:solidFill>
                  <a:schemeClr val="tx1"/>
                </a:solidFill>
                <a:latin typeface="Open Sans" panose="020B0606030504020204" pitchFamily="34" charset="0"/>
              </a:rPr>
              <a:t>Q</a:t>
            </a:r>
            <a:r>
              <a:rPr lang="en-US" sz="2600" dirty="0">
                <a:solidFill>
                  <a:schemeClr val="tx1"/>
                </a:solidFill>
                <a:latin typeface="Open Sans" panose="020B0606030504020204" pitchFamily="34" charset="0"/>
              </a:rPr>
              <a:t> are </a:t>
            </a:r>
            <a:r>
              <a:rPr lang="en-US" sz="26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logically equivalen</a:t>
            </a:r>
            <a:r>
              <a:rPr lang="en-US" sz="2600" dirty="0">
                <a:solidFill>
                  <a:schemeClr val="tx1"/>
                </a:solidFill>
                <a:latin typeface="Open Sans" panose="020B0606030504020204" pitchFamily="34" charset="0"/>
              </a:rPr>
              <a:t>t provided </a:t>
            </a:r>
            <a:r>
              <a:rPr lang="en-US" sz="2600" i="1" dirty="0">
                <a:solidFill>
                  <a:schemeClr val="tx1"/>
                </a:solidFill>
                <a:latin typeface="Open Sans" panose="020B0606030504020204" pitchFamily="34" charset="0"/>
              </a:rPr>
              <a:t>P</a:t>
            </a:r>
            <a:r>
              <a:rPr lang="en-US" sz="2600" dirty="0">
                <a:solidFill>
                  <a:schemeClr val="tx1"/>
                </a:solidFill>
                <a:latin typeface="Open Sans" panose="020B0606030504020204" pitchFamily="34" charset="0"/>
              </a:rPr>
              <a:t> is true precisely when </a:t>
            </a:r>
            <a:r>
              <a:rPr lang="en-US" sz="2600" i="1" dirty="0">
                <a:solidFill>
                  <a:schemeClr val="tx1"/>
                </a:solidFill>
                <a:latin typeface="Open Sans" panose="020B0606030504020204" pitchFamily="34" charset="0"/>
              </a:rPr>
              <a:t>Q</a:t>
            </a:r>
            <a:r>
              <a:rPr lang="en-US" sz="2600" dirty="0">
                <a:solidFill>
                  <a:schemeClr val="tx1"/>
                </a:solidFill>
                <a:latin typeface="Open Sans" panose="020B0606030504020204" pitchFamily="34" charset="0"/>
              </a:rPr>
              <a:t> is true. 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2600" dirty="0">
                <a:solidFill>
                  <a:schemeClr val="tx1"/>
                </a:solidFill>
                <a:latin typeface="Open Sans" panose="020B0606030504020204" pitchFamily="34" charset="0"/>
              </a:rPr>
              <a:t>In other words, </a:t>
            </a:r>
            <a:r>
              <a:rPr lang="en-US" sz="2600" i="1" dirty="0">
                <a:solidFill>
                  <a:schemeClr val="tx1"/>
                </a:solidFill>
                <a:latin typeface="Open Sans" panose="020B0606030504020204" pitchFamily="34" charset="0"/>
              </a:rPr>
              <a:t>P</a:t>
            </a:r>
            <a:r>
              <a:rPr lang="en-US" sz="2600" dirty="0">
                <a:solidFill>
                  <a:schemeClr val="tx1"/>
                </a:solidFill>
                <a:latin typeface="Open Sans" panose="020B0606030504020204" pitchFamily="34" charset="0"/>
              </a:rPr>
              <a:t> and </a:t>
            </a:r>
            <a:r>
              <a:rPr lang="en-US" sz="2600" i="1" dirty="0">
                <a:solidFill>
                  <a:schemeClr val="tx1"/>
                </a:solidFill>
                <a:latin typeface="Open Sans" panose="020B0606030504020204" pitchFamily="34" charset="0"/>
              </a:rPr>
              <a:t>Q</a:t>
            </a:r>
            <a:r>
              <a:rPr lang="en-US" sz="2600" dirty="0">
                <a:solidFill>
                  <a:schemeClr val="tx1"/>
                </a:solidFill>
                <a:latin typeface="Open Sans" panose="020B0606030504020204" pitchFamily="34" charset="0"/>
              </a:rPr>
              <a:t> are </a:t>
            </a:r>
            <a:r>
              <a:rPr lang="en-US" sz="26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logically equivalent </a:t>
            </a:r>
            <a:r>
              <a:rPr lang="en-US" sz="2600" dirty="0">
                <a:solidFill>
                  <a:schemeClr val="tx1"/>
                </a:solidFill>
                <a:latin typeface="Open Sans" panose="020B0606030504020204" pitchFamily="34" charset="0"/>
              </a:rPr>
              <a:t>if they have the same truth value for any assignment of truth values to their atomic parts.   </a:t>
            </a:r>
          </a:p>
        </p:txBody>
      </p:sp>
    </p:spTree>
    <p:extLst>
      <p:ext uri="{BB962C8B-B14F-4D97-AF65-F5344CB8AC3E}">
        <p14:creationId xmlns:p14="http://schemas.microsoft.com/office/powerpoint/2010/main" val="13601975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Logical Equivalence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2" y="180109"/>
            <a:ext cx="8742218" cy="667789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762" y="332509"/>
                <a:ext cx="8742218" cy="667789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Two molecular statements</a:t>
                </a:r>
                <a:r>
                  <a:rPr lang="en-US" sz="26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P 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and </a:t>
                </a:r>
                <a:r>
                  <a:rPr lang="en-US" sz="26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Q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</a:t>
                </a:r>
                <a:r>
                  <a:rPr lang="en-US" sz="26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logically equivalen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 provided </a:t>
                </a:r>
                <a:r>
                  <a:rPr lang="en-US" sz="26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precisely when </a:t>
                </a:r>
                <a:r>
                  <a:rPr lang="en-US" sz="26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Q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true. 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 other words, </a:t>
                </a:r>
                <a:r>
                  <a:rPr lang="en-US" sz="26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:r>
                  <a:rPr lang="en-US" sz="26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Q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</a:t>
                </a:r>
                <a:r>
                  <a:rPr lang="en-US" sz="26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logically equivalent 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they have the same truth value for any assignment of truth values to their atomic parts.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6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We can use truth tables to show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 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logically equivalent. 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2" y="332509"/>
                <a:ext cx="8742218" cy="6677891"/>
              </a:xfrm>
              <a:prstGeom prst="rect">
                <a:avLst/>
              </a:prstGeom>
              <a:blipFill>
                <a:blip r:embed="rId3"/>
                <a:stretch>
                  <a:fillRect l="-1306" t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5888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Logical Equivalence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2" y="180109"/>
            <a:ext cx="8742218" cy="667789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762" y="332509"/>
                <a:ext cx="8742218" cy="667789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Two molecular statements</a:t>
                </a:r>
                <a:r>
                  <a:rPr lang="en-US" sz="26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P 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and </a:t>
                </a:r>
                <a:r>
                  <a:rPr lang="en-US" sz="26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Q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</a:t>
                </a:r>
                <a:r>
                  <a:rPr lang="en-US" sz="26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logically equivalen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 provided </a:t>
                </a:r>
                <a:r>
                  <a:rPr lang="en-US" sz="26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precisely when </a:t>
                </a:r>
                <a:r>
                  <a:rPr lang="en-US" sz="26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Q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true. 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 other words, </a:t>
                </a:r>
                <a:r>
                  <a:rPr lang="en-US" sz="26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:r>
                  <a:rPr lang="en-US" sz="26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Q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</a:t>
                </a:r>
                <a:r>
                  <a:rPr lang="en-US" sz="26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logically equivalent 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they have the same truth value for any assignment of truth values to their atomic parts.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6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We can use truth tables to show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 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logically equivalent. 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2" y="332509"/>
                <a:ext cx="8742218" cy="6677891"/>
              </a:xfrm>
              <a:prstGeom prst="rect">
                <a:avLst/>
              </a:prstGeom>
              <a:blipFill>
                <a:blip r:embed="rId3"/>
                <a:stretch>
                  <a:fillRect l="-1306" t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03D9DAE-0DB5-AB28-4966-01C35491EA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2662141"/>
                  </p:ext>
                </p:extLst>
              </p:nvPr>
            </p:nvGraphicFramePr>
            <p:xfrm>
              <a:off x="3663312" y="3823855"/>
              <a:ext cx="3574396" cy="285403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623420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709468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750597">
                      <a:extLst>
                        <a:ext uri="{9D8B030D-6E8A-4147-A177-3AD203B41FA5}">
                          <a16:colId xmlns:a16="http://schemas.microsoft.com/office/drawing/2014/main" val="799373628"/>
                        </a:ext>
                      </a:extLst>
                    </a:gridCol>
                    <a:gridCol w="1490911">
                      <a:extLst>
                        <a:ext uri="{9D8B030D-6E8A-4147-A177-3AD203B41FA5}">
                          <a16:colId xmlns:a16="http://schemas.microsoft.com/office/drawing/2014/main" val="401119641"/>
                        </a:ext>
                      </a:extLst>
                    </a:gridCol>
                  </a:tblGrid>
                  <a:tr h="817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en-US" sz="2400" b="1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Open Sans" panose="020B0606030504020204" pitchFamily="34" charset="0"/>
                            </a:rPr>
                            <a:t> </a:t>
                          </a:r>
                          <a:endParaRPr lang="en-US" sz="2400" b="1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03D9DAE-0DB5-AB28-4966-01C35491EA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2662141"/>
                  </p:ext>
                </p:extLst>
              </p:nvPr>
            </p:nvGraphicFramePr>
            <p:xfrm>
              <a:off x="3663312" y="3823855"/>
              <a:ext cx="3574396" cy="285403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623420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709468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750597">
                      <a:extLst>
                        <a:ext uri="{9D8B030D-6E8A-4147-A177-3AD203B41FA5}">
                          <a16:colId xmlns:a16="http://schemas.microsoft.com/office/drawing/2014/main" val="799373628"/>
                        </a:ext>
                      </a:extLst>
                    </a:gridCol>
                    <a:gridCol w="1490911">
                      <a:extLst>
                        <a:ext uri="{9D8B030D-6E8A-4147-A177-3AD203B41FA5}">
                          <a16:colId xmlns:a16="http://schemas.microsoft.com/office/drawing/2014/main" val="401119641"/>
                        </a:ext>
                      </a:extLst>
                    </a:gridCol>
                  </a:tblGrid>
                  <a:tr h="817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77966" t="-1563" r="-201695" b="-25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8983" t="-1563" r="-847" b="-25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197018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Logical Equivalence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2" y="180109"/>
            <a:ext cx="8742218" cy="667789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762" y="332509"/>
                <a:ext cx="8742218" cy="667789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Two molecular statements</a:t>
                </a:r>
                <a:r>
                  <a:rPr lang="en-US" sz="26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P 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and </a:t>
                </a:r>
                <a:r>
                  <a:rPr lang="en-US" sz="26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Q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</a:t>
                </a:r>
                <a:r>
                  <a:rPr lang="en-US" sz="26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logically equivalen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 provided </a:t>
                </a:r>
                <a:r>
                  <a:rPr lang="en-US" sz="26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precisely when </a:t>
                </a:r>
                <a:r>
                  <a:rPr lang="en-US" sz="26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Q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true. 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 other words, </a:t>
                </a:r>
                <a:r>
                  <a:rPr lang="en-US" sz="26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:r>
                  <a:rPr lang="en-US" sz="26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Q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</a:t>
                </a:r>
                <a:r>
                  <a:rPr lang="en-US" sz="26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logically equivalent 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they have the same truth value for any assignment of truth values to their atomic parts.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6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We can use truth tables to show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 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logically equivalent. 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2" y="332509"/>
                <a:ext cx="8742218" cy="6677891"/>
              </a:xfrm>
              <a:prstGeom prst="rect">
                <a:avLst/>
              </a:prstGeom>
              <a:blipFill>
                <a:blip r:embed="rId3"/>
                <a:stretch>
                  <a:fillRect l="-1306" t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03D9DAE-0DB5-AB28-4966-01C35491EA9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63312" y="3823855"/>
              <a:ext cx="3574396" cy="285403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623420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709468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750597">
                      <a:extLst>
                        <a:ext uri="{9D8B030D-6E8A-4147-A177-3AD203B41FA5}">
                          <a16:colId xmlns:a16="http://schemas.microsoft.com/office/drawing/2014/main" val="799373628"/>
                        </a:ext>
                      </a:extLst>
                    </a:gridCol>
                    <a:gridCol w="1490911">
                      <a:extLst>
                        <a:ext uri="{9D8B030D-6E8A-4147-A177-3AD203B41FA5}">
                          <a16:colId xmlns:a16="http://schemas.microsoft.com/office/drawing/2014/main" val="401119641"/>
                        </a:ext>
                      </a:extLst>
                    </a:gridCol>
                  </a:tblGrid>
                  <a:tr h="817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en-US" sz="2400" b="1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Open Sans" panose="020B0606030504020204" pitchFamily="34" charset="0"/>
                            </a:rPr>
                            <a:t> </a:t>
                          </a:r>
                          <a:endParaRPr lang="en-US" sz="2400" b="1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03D9DAE-0DB5-AB28-4966-01C35491EA9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63312" y="3823855"/>
              <a:ext cx="3574396" cy="285403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623420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709468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750597">
                      <a:extLst>
                        <a:ext uri="{9D8B030D-6E8A-4147-A177-3AD203B41FA5}">
                          <a16:colId xmlns:a16="http://schemas.microsoft.com/office/drawing/2014/main" val="799373628"/>
                        </a:ext>
                      </a:extLst>
                    </a:gridCol>
                    <a:gridCol w="1490911">
                      <a:extLst>
                        <a:ext uri="{9D8B030D-6E8A-4147-A177-3AD203B41FA5}">
                          <a16:colId xmlns:a16="http://schemas.microsoft.com/office/drawing/2014/main" val="401119641"/>
                        </a:ext>
                      </a:extLst>
                    </a:gridCol>
                  </a:tblGrid>
                  <a:tr h="817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77966" t="-1563" r="-201695" b="-25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8983" t="-1563" r="-847" b="-25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7F8755F-24F5-CBF5-74C9-DD32A68351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5414"/>
                  </p:ext>
                </p:extLst>
              </p:nvPr>
            </p:nvGraphicFramePr>
            <p:xfrm>
              <a:off x="7765471" y="3823855"/>
              <a:ext cx="3362313" cy="2854038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120771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1120771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120771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7730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oMath>
                          </a14:m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effectLst/>
                              <a:latin typeface="Open Sans" panose="020B0606030504020204" pitchFamily="34" charset="0"/>
                            </a:rPr>
                            <a:t> </a:t>
                          </a:r>
                          <a:endParaRPr lang="en-US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20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20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520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520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7F8755F-24F5-CBF5-74C9-DD32A68351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5414"/>
                  </p:ext>
                </p:extLst>
              </p:nvPr>
            </p:nvGraphicFramePr>
            <p:xfrm>
              <a:off x="7765471" y="3823855"/>
              <a:ext cx="3362313" cy="2854038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120771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1120771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120771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7730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98876" t="-1639" b="-2721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20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20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520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520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911096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Logical Equivalence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2" y="180109"/>
            <a:ext cx="8742218" cy="667789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762" y="332509"/>
                <a:ext cx="8742218" cy="667789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Two molecular statements</a:t>
                </a:r>
                <a:r>
                  <a:rPr lang="en-US" sz="26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P 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and </a:t>
                </a:r>
                <a:r>
                  <a:rPr lang="en-US" sz="26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Q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</a:t>
                </a:r>
                <a:r>
                  <a:rPr lang="en-US" sz="26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logically equivalen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 provided </a:t>
                </a:r>
                <a:r>
                  <a:rPr lang="en-US" sz="26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precisely when </a:t>
                </a:r>
                <a:r>
                  <a:rPr lang="en-US" sz="26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Q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true. 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 other words, </a:t>
                </a:r>
                <a:r>
                  <a:rPr lang="en-US" sz="26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:r>
                  <a:rPr lang="en-US" sz="26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Q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</a:t>
                </a:r>
                <a:r>
                  <a:rPr lang="en-US" sz="26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logically equivalent 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they have the same truth value for any assignment of truth values to their atomic parts.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6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We can use truth tables to show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 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logically equivalent. 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2" y="332509"/>
                <a:ext cx="8742218" cy="6677891"/>
              </a:xfrm>
              <a:prstGeom prst="rect">
                <a:avLst/>
              </a:prstGeom>
              <a:blipFill>
                <a:blip r:embed="rId3"/>
                <a:stretch>
                  <a:fillRect l="-1306" t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03D9DAE-0DB5-AB28-4966-01C35491EA9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63312" y="3823855"/>
              <a:ext cx="3574396" cy="285403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623420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709468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750597">
                      <a:extLst>
                        <a:ext uri="{9D8B030D-6E8A-4147-A177-3AD203B41FA5}">
                          <a16:colId xmlns:a16="http://schemas.microsoft.com/office/drawing/2014/main" val="799373628"/>
                        </a:ext>
                      </a:extLst>
                    </a:gridCol>
                    <a:gridCol w="1490911">
                      <a:extLst>
                        <a:ext uri="{9D8B030D-6E8A-4147-A177-3AD203B41FA5}">
                          <a16:colId xmlns:a16="http://schemas.microsoft.com/office/drawing/2014/main" val="401119641"/>
                        </a:ext>
                      </a:extLst>
                    </a:gridCol>
                  </a:tblGrid>
                  <a:tr h="817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en-US" sz="2400" b="1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Open Sans" panose="020B0606030504020204" pitchFamily="34" charset="0"/>
                            </a:rPr>
                            <a:t> </a:t>
                          </a:r>
                          <a:endParaRPr lang="en-US" sz="2400" b="1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03D9DAE-0DB5-AB28-4966-01C35491EA9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63312" y="3823855"/>
              <a:ext cx="3574396" cy="285403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623420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709468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750597">
                      <a:extLst>
                        <a:ext uri="{9D8B030D-6E8A-4147-A177-3AD203B41FA5}">
                          <a16:colId xmlns:a16="http://schemas.microsoft.com/office/drawing/2014/main" val="799373628"/>
                        </a:ext>
                      </a:extLst>
                    </a:gridCol>
                    <a:gridCol w="1490911">
                      <a:extLst>
                        <a:ext uri="{9D8B030D-6E8A-4147-A177-3AD203B41FA5}">
                          <a16:colId xmlns:a16="http://schemas.microsoft.com/office/drawing/2014/main" val="401119641"/>
                        </a:ext>
                      </a:extLst>
                    </a:gridCol>
                  </a:tblGrid>
                  <a:tr h="817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77966" t="-1563" r="-201695" b="-25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8983" t="-1563" r="-847" b="-25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7F8755F-24F5-CBF5-74C9-DD32A683513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765471" y="3823855"/>
              <a:ext cx="3362313" cy="2854038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120771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1120771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120771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7730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oMath>
                          </a14:m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effectLst/>
                              <a:latin typeface="Open Sans" panose="020B0606030504020204" pitchFamily="34" charset="0"/>
                            </a:rPr>
                            <a:t> </a:t>
                          </a:r>
                          <a:endParaRPr lang="en-US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20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20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520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520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7F8755F-24F5-CBF5-74C9-DD32A683513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765471" y="3823855"/>
              <a:ext cx="3362313" cy="2854038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120771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1120771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120771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7730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98876" t="-1639" b="-2721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20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20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520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520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Donut 6">
            <a:extLst>
              <a:ext uri="{FF2B5EF4-FFF2-40B4-BE49-F238E27FC236}">
                <a16:creationId xmlns:a16="http://schemas.microsoft.com/office/drawing/2014/main" id="{8C96E1E4-1D9A-6DE5-4318-BF5BAEBE2E78}"/>
              </a:ext>
            </a:extLst>
          </p:cNvPr>
          <p:cNvSpPr/>
          <p:nvPr/>
        </p:nvSpPr>
        <p:spPr>
          <a:xfrm>
            <a:off x="3723232" y="4649492"/>
            <a:ext cx="476810" cy="511444"/>
          </a:xfrm>
          <a:prstGeom prst="donut">
            <a:avLst>
              <a:gd name="adj" fmla="val 1205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B7A2B8CC-D051-F735-C149-37251D7A8CA8}"/>
              </a:ext>
            </a:extLst>
          </p:cNvPr>
          <p:cNvSpPr/>
          <p:nvPr/>
        </p:nvSpPr>
        <p:spPr>
          <a:xfrm>
            <a:off x="4383437" y="4649492"/>
            <a:ext cx="476810" cy="511444"/>
          </a:xfrm>
          <a:prstGeom prst="donut">
            <a:avLst>
              <a:gd name="adj" fmla="val 1205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63E52AB1-CFFE-CE88-E06D-7EC87A6156CE}"/>
              </a:ext>
            </a:extLst>
          </p:cNvPr>
          <p:cNvSpPr/>
          <p:nvPr/>
        </p:nvSpPr>
        <p:spPr>
          <a:xfrm>
            <a:off x="8070091" y="4602998"/>
            <a:ext cx="476810" cy="511444"/>
          </a:xfrm>
          <a:prstGeom prst="donut">
            <a:avLst>
              <a:gd name="adj" fmla="val 1205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DB29CDDE-EAAA-82A4-87FD-6C0034A85D8A}"/>
              </a:ext>
            </a:extLst>
          </p:cNvPr>
          <p:cNvSpPr/>
          <p:nvPr/>
        </p:nvSpPr>
        <p:spPr>
          <a:xfrm>
            <a:off x="9200731" y="4602998"/>
            <a:ext cx="476810" cy="511444"/>
          </a:xfrm>
          <a:prstGeom prst="donut">
            <a:avLst>
              <a:gd name="adj" fmla="val 1205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229DA05C-A81D-075A-0AA1-850FBA400D4E}"/>
              </a:ext>
            </a:extLst>
          </p:cNvPr>
          <p:cNvSpPr/>
          <p:nvPr/>
        </p:nvSpPr>
        <p:spPr>
          <a:xfrm>
            <a:off x="6276814" y="4649492"/>
            <a:ext cx="433953" cy="511444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CFCA6A1E-A0B4-7BE1-3A5D-8A950A6DF16B}"/>
              </a:ext>
            </a:extLst>
          </p:cNvPr>
          <p:cNvSpPr/>
          <p:nvPr/>
        </p:nvSpPr>
        <p:spPr>
          <a:xfrm>
            <a:off x="10331371" y="4649492"/>
            <a:ext cx="433953" cy="511444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0501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Logical Equivalence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2" y="180109"/>
            <a:ext cx="8742218" cy="667789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762" y="332509"/>
                <a:ext cx="8742218" cy="667789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Two molecular statements</a:t>
                </a:r>
                <a:r>
                  <a:rPr lang="en-US" sz="26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P 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and </a:t>
                </a:r>
                <a:r>
                  <a:rPr lang="en-US" sz="26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Q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</a:t>
                </a:r>
                <a:r>
                  <a:rPr lang="en-US" sz="26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logically equivalen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 provided </a:t>
                </a:r>
                <a:r>
                  <a:rPr lang="en-US" sz="26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precisely when </a:t>
                </a:r>
                <a:r>
                  <a:rPr lang="en-US" sz="26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Q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true. 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 other words, </a:t>
                </a:r>
                <a:r>
                  <a:rPr lang="en-US" sz="26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:r>
                  <a:rPr lang="en-US" sz="26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Q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</a:t>
                </a:r>
                <a:r>
                  <a:rPr lang="en-US" sz="26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logically equivalent 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they have the same truth value for any assignment of truth values to their atomic parts.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6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We can use truth tables to show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 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logically equivalent. 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2" y="332509"/>
                <a:ext cx="8742218" cy="6677891"/>
              </a:xfrm>
              <a:prstGeom prst="rect">
                <a:avLst/>
              </a:prstGeom>
              <a:blipFill>
                <a:blip r:embed="rId3"/>
                <a:stretch>
                  <a:fillRect l="-1306" t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03D9DAE-0DB5-AB28-4966-01C35491EA9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63312" y="3823855"/>
              <a:ext cx="3574396" cy="285403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623420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709468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750597">
                      <a:extLst>
                        <a:ext uri="{9D8B030D-6E8A-4147-A177-3AD203B41FA5}">
                          <a16:colId xmlns:a16="http://schemas.microsoft.com/office/drawing/2014/main" val="799373628"/>
                        </a:ext>
                      </a:extLst>
                    </a:gridCol>
                    <a:gridCol w="1490911">
                      <a:extLst>
                        <a:ext uri="{9D8B030D-6E8A-4147-A177-3AD203B41FA5}">
                          <a16:colId xmlns:a16="http://schemas.microsoft.com/office/drawing/2014/main" val="401119641"/>
                        </a:ext>
                      </a:extLst>
                    </a:gridCol>
                  </a:tblGrid>
                  <a:tr h="817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en-US" sz="2400" b="1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Open Sans" panose="020B0606030504020204" pitchFamily="34" charset="0"/>
                            </a:rPr>
                            <a:t> </a:t>
                          </a:r>
                          <a:endParaRPr lang="en-US" sz="2400" b="1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03D9DAE-0DB5-AB28-4966-01C35491EA9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63312" y="3823855"/>
              <a:ext cx="3574396" cy="285403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623420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709468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750597">
                      <a:extLst>
                        <a:ext uri="{9D8B030D-6E8A-4147-A177-3AD203B41FA5}">
                          <a16:colId xmlns:a16="http://schemas.microsoft.com/office/drawing/2014/main" val="799373628"/>
                        </a:ext>
                      </a:extLst>
                    </a:gridCol>
                    <a:gridCol w="1490911">
                      <a:extLst>
                        <a:ext uri="{9D8B030D-6E8A-4147-A177-3AD203B41FA5}">
                          <a16:colId xmlns:a16="http://schemas.microsoft.com/office/drawing/2014/main" val="401119641"/>
                        </a:ext>
                      </a:extLst>
                    </a:gridCol>
                  </a:tblGrid>
                  <a:tr h="817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77966" t="-1563" r="-201695" b="-25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8983" t="-1563" r="-847" b="-25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7F8755F-24F5-CBF5-74C9-DD32A683513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765471" y="3823855"/>
              <a:ext cx="3362313" cy="2854038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120771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1120771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120771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7730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oMath>
                          </a14:m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effectLst/>
                              <a:latin typeface="Open Sans" panose="020B0606030504020204" pitchFamily="34" charset="0"/>
                            </a:rPr>
                            <a:t> </a:t>
                          </a:r>
                          <a:endParaRPr lang="en-US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20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20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520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520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7F8755F-24F5-CBF5-74C9-DD32A683513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765471" y="3823855"/>
              <a:ext cx="3362313" cy="2854038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120771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1120771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120771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7730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98876" t="-1639" b="-2721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20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20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520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520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Donut 6">
            <a:extLst>
              <a:ext uri="{FF2B5EF4-FFF2-40B4-BE49-F238E27FC236}">
                <a16:creationId xmlns:a16="http://schemas.microsoft.com/office/drawing/2014/main" id="{8C96E1E4-1D9A-6DE5-4318-BF5BAEBE2E78}"/>
              </a:ext>
            </a:extLst>
          </p:cNvPr>
          <p:cNvSpPr/>
          <p:nvPr/>
        </p:nvSpPr>
        <p:spPr>
          <a:xfrm>
            <a:off x="3723232" y="5145437"/>
            <a:ext cx="476810" cy="511444"/>
          </a:xfrm>
          <a:prstGeom prst="donut">
            <a:avLst>
              <a:gd name="adj" fmla="val 1205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B7A2B8CC-D051-F735-C149-37251D7A8CA8}"/>
              </a:ext>
            </a:extLst>
          </p:cNvPr>
          <p:cNvSpPr/>
          <p:nvPr/>
        </p:nvSpPr>
        <p:spPr>
          <a:xfrm>
            <a:off x="4383437" y="5145437"/>
            <a:ext cx="476810" cy="511444"/>
          </a:xfrm>
          <a:prstGeom prst="donut">
            <a:avLst>
              <a:gd name="adj" fmla="val 1205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63E52AB1-CFFE-CE88-E06D-7EC87A6156CE}"/>
              </a:ext>
            </a:extLst>
          </p:cNvPr>
          <p:cNvSpPr/>
          <p:nvPr/>
        </p:nvSpPr>
        <p:spPr>
          <a:xfrm>
            <a:off x="8070091" y="5098943"/>
            <a:ext cx="476810" cy="511444"/>
          </a:xfrm>
          <a:prstGeom prst="donut">
            <a:avLst>
              <a:gd name="adj" fmla="val 1205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DB29CDDE-EAAA-82A4-87FD-6C0034A85D8A}"/>
              </a:ext>
            </a:extLst>
          </p:cNvPr>
          <p:cNvSpPr/>
          <p:nvPr/>
        </p:nvSpPr>
        <p:spPr>
          <a:xfrm>
            <a:off x="9200731" y="5098943"/>
            <a:ext cx="476810" cy="511444"/>
          </a:xfrm>
          <a:prstGeom prst="donut">
            <a:avLst>
              <a:gd name="adj" fmla="val 1205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229DA05C-A81D-075A-0AA1-850FBA400D4E}"/>
              </a:ext>
            </a:extLst>
          </p:cNvPr>
          <p:cNvSpPr/>
          <p:nvPr/>
        </p:nvSpPr>
        <p:spPr>
          <a:xfrm>
            <a:off x="6276814" y="5145437"/>
            <a:ext cx="433953" cy="511444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CFCA6A1E-A0B4-7BE1-3A5D-8A950A6DF16B}"/>
              </a:ext>
            </a:extLst>
          </p:cNvPr>
          <p:cNvSpPr/>
          <p:nvPr/>
        </p:nvSpPr>
        <p:spPr>
          <a:xfrm>
            <a:off x="10331371" y="5145437"/>
            <a:ext cx="433953" cy="511444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9855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Logical Equivalence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2" y="180109"/>
            <a:ext cx="8742218" cy="667789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762" y="332509"/>
                <a:ext cx="8742218" cy="667789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Two molecular statements</a:t>
                </a:r>
                <a:r>
                  <a:rPr lang="en-US" sz="26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P 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and </a:t>
                </a:r>
                <a:r>
                  <a:rPr lang="en-US" sz="26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Q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</a:t>
                </a:r>
                <a:r>
                  <a:rPr lang="en-US" sz="26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logically equivalen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 provided </a:t>
                </a:r>
                <a:r>
                  <a:rPr lang="en-US" sz="26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precisely when </a:t>
                </a:r>
                <a:r>
                  <a:rPr lang="en-US" sz="26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Q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true. 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 other words, </a:t>
                </a:r>
                <a:r>
                  <a:rPr lang="en-US" sz="26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:r>
                  <a:rPr lang="en-US" sz="26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Q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</a:t>
                </a:r>
                <a:r>
                  <a:rPr lang="en-US" sz="26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logically equivalent 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they have the same truth value for any assignment of truth values to their atomic parts.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6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We can use truth tables to show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 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logically equivalent. 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2" y="332509"/>
                <a:ext cx="8742218" cy="6677891"/>
              </a:xfrm>
              <a:prstGeom prst="rect">
                <a:avLst/>
              </a:prstGeom>
              <a:blipFill>
                <a:blip r:embed="rId3"/>
                <a:stretch>
                  <a:fillRect l="-1306" t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03D9DAE-0DB5-AB28-4966-01C35491EA9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63312" y="3823855"/>
              <a:ext cx="3574396" cy="285403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623420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709468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750597">
                      <a:extLst>
                        <a:ext uri="{9D8B030D-6E8A-4147-A177-3AD203B41FA5}">
                          <a16:colId xmlns:a16="http://schemas.microsoft.com/office/drawing/2014/main" val="799373628"/>
                        </a:ext>
                      </a:extLst>
                    </a:gridCol>
                    <a:gridCol w="1490911">
                      <a:extLst>
                        <a:ext uri="{9D8B030D-6E8A-4147-A177-3AD203B41FA5}">
                          <a16:colId xmlns:a16="http://schemas.microsoft.com/office/drawing/2014/main" val="401119641"/>
                        </a:ext>
                      </a:extLst>
                    </a:gridCol>
                  </a:tblGrid>
                  <a:tr h="817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en-US" sz="2400" b="1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Open Sans" panose="020B0606030504020204" pitchFamily="34" charset="0"/>
                            </a:rPr>
                            <a:t> </a:t>
                          </a:r>
                          <a:endParaRPr lang="en-US" sz="2400" b="1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03D9DAE-0DB5-AB28-4966-01C35491EA9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63312" y="3823855"/>
              <a:ext cx="3574396" cy="285403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623420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709468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750597">
                      <a:extLst>
                        <a:ext uri="{9D8B030D-6E8A-4147-A177-3AD203B41FA5}">
                          <a16:colId xmlns:a16="http://schemas.microsoft.com/office/drawing/2014/main" val="799373628"/>
                        </a:ext>
                      </a:extLst>
                    </a:gridCol>
                    <a:gridCol w="1490911">
                      <a:extLst>
                        <a:ext uri="{9D8B030D-6E8A-4147-A177-3AD203B41FA5}">
                          <a16:colId xmlns:a16="http://schemas.microsoft.com/office/drawing/2014/main" val="401119641"/>
                        </a:ext>
                      </a:extLst>
                    </a:gridCol>
                  </a:tblGrid>
                  <a:tr h="817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77966" t="-1563" r="-201695" b="-25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8983" t="-1563" r="-847" b="-25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7F8755F-24F5-CBF5-74C9-DD32A683513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765471" y="3823855"/>
              <a:ext cx="3362313" cy="2854038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120771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1120771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120771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7730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oMath>
                          </a14:m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effectLst/>
                              <a:latin typeface="Open Sans" panose="020B0606030504020204" pitchFamily="34" charset="0"/>
                            </a:rPr>
                            <a:t> </a:t>
                          </a:r>
                          <a:endParaRPr lang="en-US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20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20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520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520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7F8755F-24F5-CBF5-74C9-DD32A683513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765471" y="3823855"/>
              <a:ext cx="3362313" cy="2854038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120771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1120771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120771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7730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98876" t="-1639" b="-2721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20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20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520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520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Donut 6">
            <a:extLst>
              <a:ext uri="{FF2B5EF4-FFF2-40B4-BE49-F238E27FC236}">
                <a16:creationId xmlns:a16="http://schemas.microsoft.com/office/drawing/2014/main" id="{8C96E1E4-1D9A-6DE5-4318-BF5BAEBE2E78}"/>
              </a:ext>
            </a:extLst>
          </p:cNvPr>
          <p:cNvSpPr/>
          <p:nvPr/>
        </p:nvSpPr>
        <p:spPr>
          <a:xfrm>
            <a:off x="3723232" y="5656882"/>
            <a:ext cx="476810" cy="511444"/>
          </a:xfrm>
          <a:prstGeom prst="donut">
            <a:avLst>
              <a:gd name="adj" fmla="val 1205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B7A2B8CC-D051-F735-C149-37251D7A8CA8}"/>
              </a:ext>
            </a:extLst>
          </p:cNvPr>
          <p:cNvSpPr/>
          <p:nvPr/>
        </p:nvSpPr>
        <p:spPr>
          <a:xfrm>
            <a:off x="4383437" y="5656882"/>
            <a:ext cx="476810" cy="511444"/>
          </a:xfrm>
          <a:prstGeom prst="donut">
            <a:avLst>
              <a:gd name="adj" fmla="val 1205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63E52AB1-CFFE-CE88-E06D-7EC87A6156CE}"/>
              </a:ext>
            </a:extLst>
          </p:cNvPr>
          <p:cNvSpPr/>
          <p:nvPr/>
        </p:nvSpPr>
        <p:spPr>
          <a:xfrm>
            <a:off x="8070091" y="5610388"/>
            <a:ext cx="476810" cy="511444"/>
          </a:xfrm>
          <a:prstGeom prst="donut">
            <a:avLst>
              <a:gd name="adj" fmla="val 1205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DB29CDDE-EAAA-82A4-87FD-6C0034A85D8A}"/>
              </a:ext>
            </a:extLst>
          </p:cNvPr>
          <p:cNvSpPr/>
          <p:nvPr/>
        </p:nvSpPr>
        <p:spPr>
          <a:xfrm>
            <a:off x="9200731" y="5610388"/>
            <a:ext cx="476810" cy="511444"/>
          </a:xfrm>
          <a:prstGeom prst="donut">
            <a:avLst>
              <a:gd name="adj" fmla="val 1205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229DA05C-A81D-075A-0AA1-850FBA400D4E}"/>
              </a:ext>
            </a:extLst>
          </p:cNvPr>
          <p:cNvSpPr/>
          <p:nvPr/>
        </p:nvSpPr>
        <p:spPr>
          <a:xfrm>
            <a:off x="6276814" y="5656882"/>
            <a:ext cx="433953" cy="511444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CFCA6A1E-A0B4-7BE1-3A5D-8A950A6DF16B}"/>
              </a:ext>
            </a:extLst>
          </p:cNvPr>
          <p:cNvSpPr/>
          <p:nvPr/>
        </p:nvSpPr>
        <p:spPr>
          <a:xfrm>
            <a:off x="10331371" y="5656882"/>
            <a:ext cx="433953" cy="511444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6807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Logical Equivalence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2" y="180109"/>
            <a:ext cx="8742218" cy="667789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762" y="332509"/>
                <a:ext cx="8742218" cy="667789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Two molecular statements</a:t>
                </a:r>
                <a:r>
                  <a:rPr lang="en-US" sz="26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P 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and </a:t>
                </a:r>
                <a:r>
                  <a:rPr lang="en-US" sz="26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Q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</a:t>
                </a:r>
                <a:r>
                  <a:rPr lang="en-US" sz="26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logically equivalen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 provided </a:t>
                </a:r>
                <a:r>
                  <a:rPr lang="en-US" sz="26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precisely when </a:t>
                </a:r>
                <a:r>
                  <a:rPr lang="en-US" sz="26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Q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true. 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 other words, </a:t>
                </a:r>
                <a:r>
                  <a:rPr lang="en-US" sz="26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:r>
                  <a:rPr lang="en-US" sz="26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Q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</a:t>
                </a:r>
                <a:r>
                  <a:rPr lang="en-US" sz="26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logically equivalent 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they have the same truth value for any assignment of truth values to their atomic parts.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6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We can use truth tables to show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 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logically equivalent. 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2" y="332509"/>
                <a:ext cx="8742218" cy="6677891"/>
              </a:xfrm>
              <a:prstGeom prst="rect">
                <a:avLst/>
              </a:prstGeom>
              <a:blipFill>
                <a:blip r:embed="rId3"/>
                <a:stretch>
                  <a:fillRect l="-1306" t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03D9DAE-0DB5-AB28-4966-01C35491EA9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63312" y="3823855"/>
              <a:ext cx="3574396" cy="285403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623420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709468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750597">
                      <a:extLst>
                        <a:ext uri="{9D8B030D-6E8A-4147-A177-3AD203B41FA5}">
                          <a16:colId xmlns:a16="http://schemas.microsoft.com/office/drawing/2014/main" val="799373628"/>
                        </a:ext>
                      </a:extLst>
                    </a:gridCol>
                    <a:gridCol w="1490911">
                      <a:extLst>
                        <a:ext uri="{9D8B030D-6E8A-4147-A177-3AD203B41FA5}">
                          <a16:colId xmlns:a16="http://schemas.microsoft.com/office/drawing/2014/main" val="401119641"/>
                        </a:ext>
                      </a:extLst>
                    </a:gridCol>
                  </a:tblGrid>
                  <a:tr h="817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en-US" sz="2400" b="1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Open Sans" panose="020B0606030504020204" pitchFamily="34" charset="0"/>
                            </a:rPr>
                            <a:t> </a:t>
                          </a:r>
                          <a:endParaRPr lang="en-US" sz="2400" b="1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03D9DAE-0DB5-AB28-4966-01C35491EA9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63312" y="3823855"/>
              <a:ext cx="3574396" cy="285403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623420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709468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750597">
                      <a:extLst>
                        <a:ext uri="{9D8B030D-6E8A-4147-A177-3AD203B41FA5}">
                          <a16:colId xmlns:a16="http://schemas.microsoft.com/office/drawing/2014/main" val="799373628"/>
                        </a:ext>
                      </a:extLst>
                    </a:gridCol>
                    <a:gridCol w="1490911">
                      <a:extLst>
                        <a:ext uri="{9D8B030D-6E8A-4147-A177-3AD203B41FA5}">
                          <a16:colId xmlns:a16="http://schemas.microsoft.com/office/drawing/2014/main" val="401119641"/>
                        </a:ext>
                      </a:extLst>
                    </a:gridCol>
                  </a:tblGrid>
                  <a:tr h="817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77966" t="-1563" r="-201695" b="-25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8983" t="-1563" r="-847" b="-25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7F8755F-24F5-CBF5-74C9-DD32A683513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765471" y="3823855"/>
              <a:ext cx="3362313" cy="2854038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120771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1120771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120771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7730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oMath>
                          </a14:m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effectLst/>
                              <a:latin typeface="Open Sans" panose="020B0606030504020204" pitchFamily="34" charset="0"/>
                            </a:rPr>
                            <a:t> </a:t>
                          </a:r>
                          <a:endParaRPr lang="en-US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20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20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520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520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7F8755F-24F5-CBF5-74C9-DD32A683513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765471" y="3823855"/>
              <a:ext cx="3362313" cy="2854038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120771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1120771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120771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7730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98876" t="-1639" b="-2721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20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20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520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520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Donut 6">
            <a:extLst>
              <a:ext uri="{FF2B5EF4-FFF2-40B4-BE49-F238E27FC236}">
                <a16:creationId xmlns:a16="http://schemas.microsoft.com/office/drawing/2014/main" id="{8C96E1E4-1D9A-6DE5-4318-BF5BAEBE2E78}"/>
              </a:ext>
            </a:extLst>
          </p:cNvPr>
          <p:cNvSpPr/>
          <p:nvPr/>
        </p:nvSpPr>
        <p:spPr>
          <a:xfrm>
            <a:off x="3723232" y="6168323"/>
            <a:ext cx="476810" cy="511444"/>
          </a:xfrm>
          <a:prstGeom prst="donut">
            <a:avLst>
              <a:gd name="adj" fmla="val 1205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B7A2B8CC-D051-F735-C149-37251D7A8CA8}"/>
              </a:ext>
            </a:extLst>
          </p:cNvPr>
          <p:cNvSpPr/>
          <p:nvPr/>
        </p:nvSpPr>
        <p:spPr>
          <a:xfrm>
            <a:off x="4383437" y="6168323"/>
            <a:ext cx="476810" cy="511444"/>
          </a:xfrm>
          <a:prstGeom prst="donut">
            <a:avLst>
              <a:gd name="adj" fmla="val 1205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63E52AB1-CFFE-CE88-E06D-7EC87A6156CE}"/>
              </a:ext>
            </a:extLst>
          </p:cNvPr>
          <p:cNvSpPr/>
          <p:nvPr/>
        </p:nvSpPr>
        <p:spPr>
          <a:xfrm>
            <a:off x="8070091" y="6121829"/>
            <a:ext cx="476810" cy="511444"/>
          </a:xfrm>
          <a:prstGeom prst="donut">
            <a:avLst>
              <a:gd name="adj" fmla="val 1205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DB29CDDE-EAAA-82A4-87FD-6C0034A85D8A}"/>
              </a:ext>
            </a:extLst>
          </p:cNvPr>
          <p:cNvSpPr/>
          <p:nvPr/>
        </p:nvSpPr>
        <p:spPr>
          <a:xfrm>
            <a:off x="9200731" y="6121829"/>
            <a:ext cx="476810" cy="511444"/>
          </a:xfrm>
          <a:prstGeom prst="donut">
            <a:avLst>
              <a:gd name="adj" fmla="val 1205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229DA05C-A81D-075A-0AA1-850FBA400D4E}"/>
              </a:ext>
            </a:extLst>
          </p:cNvPr>
          <p:cNvSpPr/>
          <p:nvPr/>
        </p:nvSpPr>
        <p:spPr>
          <a:xfrm>
            <a:off x="6276814" y="6168323"/>
            <a:ext cx="433953" cy="511444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CFCA6A1E-A0B4-7BE1-3A5D-8A950A6DF16B}"/>
              </a:ext>
            </a:extLst>
          </p:cNvPr>
          <p:cNvSpPr/>
          <p:nvPr/>
        </p:nvSpPr>
        <p:spPr>
          <a:xfrm>
            <a:off x="10331371" y="6168323"/>
            <a:ext cx="433953" cy="511444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9824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Logical Equivalence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2" y="180109"/>
            <a:ext cx="8742218" cy="667789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762" y="332509"/>
                <a:ext cx="8742218" cy="667789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Two molecular statements</a:t>
                </a:r>
                <a:r>
                  <a:rPr lang="en-US" sz="26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P 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and </a:t>
                </a:r>
                <a:r>
                  <a:rPr lang="en-US" sz="26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Q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</a:t>
                </a:r>
                <a:r>
                  <a:rPr lang="en-US" sz="26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logically equivalen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 provided </a:t>
                </a:r>
                <a:r>
                  <a:rPr lang="en-US" sz="26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precisely when </a:t>
                </a:r>
                <a:r>
                  <a:rPr lang="en-US" sz="26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Q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true. 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 other words, </a:t>
                </a:r>
                <a:r>
                  <a:rPr lang="en-US" sz="26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:r>
                  <a:rPr lang="en-US" sz="26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Q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</a:t>
                </a:r>
                <a:r>
                  <a:rPr lang="en-US" sz="26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logically equivalent 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they have the same truth value for any assignment of truth values to their atomic parts.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6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We can use truth tables to show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 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logically equivalent. 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2" y="332509"/>
                <a:ext cx="8742218" cy="6677891"/>
              </a:xfrm>
              <a:prstGeom prst="rect">
                <a:avLst/>
              </a:prstGeom>
              <a:blipFill>
                <a:blip r:embed="rId3"/>
                <a:stretch>
                  <a:fillRect l="-1306" t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03D9DAE-0DB5-AB28-4966-01C35491EA9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63312" y="3823855"/>
              <a:ext cx="3574396" cy="285403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623420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709468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750597">
                      <a:extLst>
                        <a:ext uri="{9D8B030D-6E8A-4147-A177-3AD203B41FA5}">
                          <a16:colId xmlns:a16="http://schemas.microsoft.com/office/drawing/2014/main" val="799373628"/>
                        </a:ext>
                      </a:extLst>
                    </a:gridCol>
                    <a:gridCol w="1490911">
                      <a:extLst>
                        <a:ext uri="{9D8B030D-6E8A-4147-A177-3AD203B41FA5}">
                          <a16:colId xmlns:a16="http://schemas.microsoft.com/office/drawing/2014/main" val="401119641"/>
                        </a:ext>
                      </a:extLst>
                    </a:gridCol>
                  </a:tblGrid>
                  <a:tr h="817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en-US" sz="2400" b="1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Open Sans" panose="020B0606030504020204" pitchFamily="34" charset="0"/>
                            </a:rPr>
                            <a:t> </a:t>
                          </a:r>
                          <a:endParaRPr lang="en-US" sz="2400" b="1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03D9DAE-0DB5-AB28-4966-01C35491EA9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63312" y="3823855"/>
              <a:ext cx="3574396" cy="285403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623420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709468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750597">
                      <a:extLst>
                        <a:ext uri="{9D8B030D-6E8A-4147-A177-3AD203B41FA5}">
                          <a16:colId xmlns:a16="http://schemas.microsoft.com/office/drawing/2014/main" val="799373628"/>
                        </a:ext>
                      </a:extLst>
                    </a:gridCol>
                    <a:gridCol w="1490911">
                      <a:extLst>
                        <a:ext uri="{9D8B030D-6E8A-4147-A177-3AD203B41FA5}">
                          <a16:colId xmlns:a16="http://schemas.microsoft.com/office/drawing/2014/main" val="401119641"/>
                        </a:ext>
                      </a:extLst>
                    </a:gridCol>
                  </a:tblGrid>
                  <a:tr h="817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77966" t="-1563" r="-201695" b="-25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8983" t="-1563" r="-847" b="-25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5091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7F8755F-24F5-CBF5-74C9-DD32A683513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765471" y="3823855"/>
              <a:ext cx="3362313" cy="2854038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120771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1120771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120771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7730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oMath>
                          </a14:m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effectLst/>
                              <a:latin typeface="Open Sans" panose="020B0606030504020204" pitchFamily="34" charset="0"/>
                            </a:rPr>
                            <a:t> </a:t>
                          </a:r>
                          <a:endParaRPr lang="en-US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20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20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520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520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7F8755F-24F5-CBF5-74C9-DD32A683513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765471" y="3823855"/>
              <a:ext cx="3362313" cy="2854038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120771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1120771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120771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7730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98876" t="-1639" b="-2721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520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520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520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520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Donut 6">
            <a:extLst>
              <a:ext uri="{FF2B5EF4-FFF2-40B4-BE49-F238E27FC236}">
                <a16:creationId xmlns:a16="http://schemas.microsoft.com/office/drawing/2014/main" id="{8C96E1E4-1D9A-6DE5-4318-BF5BAEBE2E78}"/>
              </a:ext>
            </a:extLst>
          </p:cNvPr>
          <p:cNvSpPr/>
          <p:nvPr/>
        </p:nvSpPr>
        <p:spPr>
          <a:xfrm>
            <a:off x="3723232" y="6168323"/>
            <a:ext cx="476810" cy="511444"/>
          </a:xfrm>
          <a:prstGeom prst="donut">
            <a:avLst>
              <a:gd name="adj" fmla="val 1205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B7A2B8CC-D051-F735-C149-37251D7A8CA8}"/>
              </a:ext>
            </a:extLst>
          </p:cNvPr>
          <p:cNvSpPr/>
          <p:nvPr/>
        </p:nvSpPr>
        <p:spPr>
          <a:xfrm>
            <a:off x="4383437" y="6168323"/>
            <a:ext cx="476810" cy="511444"/>
          </a:xfrm>
          <a:prstGeom prst="donut">
            <a:avLst>
              <a:gd name="adj" fmla="val 1205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63E52AB1-CFFE-CE88-E06D-7EC87A6156CE}"/>
              </a:ext>
            </a:extLst>
          </p:cNvPr>
          <p:cNvSpPr/>
          <p:nvPr/>
        </p:nvSpPr>
        <p:spPr>
          <a:xfrm>
            <a:off x="8070091" y="6121829"/>
            <a:ext cx="476810" cy="511444"/>
          </a:xfrm>
          <a:prstGeom prst="donut">
            <a:avLst>
              <a:gd name="adj" fmla="val 1205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DB29CDDE-EAAA-82A4-87FD-6C0034A85D8A}"/>
              </a:ext>
            </a:extLst>
          </p:cNvPr>
          <p:cNvSpPr/>
          <p:nvPr/>
        </p:nvSpPr>
        <p:spPr>
          <a:xfrm>
            <a:off x="9200731" y="6121829"/>
            <a:ext cx="476810" cy="511444"/>
          </a:xfrm>
          <a:prstGeom prst="donut">
            <a:avLst>
              <a:gd name="adj" fmla="val 1205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229DA05C-A81D-075A-0AA1-850FBA400D4E}"/>
              </a:ext>
            </a:extLst>
          </p:cNvPr>
          <p:cNvSpPr/>
          <p:nvPr/>
        </p:nvSpPr>
        <p:spPr>
          <a:xfrm>
            <a:off x="6276814" y="6168323"/>
            <a:ext cx="433953" cy="511444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CFCA6A1E-A0B4-7BE1-3A5D-8A950A6DF16B}"/>
              </a:ext>
            </a:extLst>
          </p:cNvPr>
          <p:cNvSpPr/>
          <p:nvPr/>
        </p:nvSpPr>
        <p:spPr>
          <a:xfrm>
            <a:off x="10331371" y="6168323"/>
            <a:ext cx="433953" cy="511444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EF1D79CA-4E1A-232E-7EF5-CAC862CF013F}"/>
                  </a:ext>
                </a:extLst>
              </p:cNvPr>
              <p:cNvSpPr/>
              <p:nvPr/>
            </p:nvSpPr>
            <p:spPr>
              <a:xfrm>
                <a:off x="3241962" y="224728"/>
                <a:ext cx="8742218" cy="908252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Practice</a:t>
                </a:r>
                <a:r>
                  <a:rPr lang="en-US" sz="2400" dirty="0"/>
                  <a:t>: Show that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is logically equivalent to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EF1D79CA-4E1A-232E-7EF5-CAC862CF01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62" y="224728"/>
                <a:ext cx="8742218" cy="908252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9905EE9D-EC2C-5446-CF4E-13B830EF8181}"/>
              </a:ext>
            </a:extLst>
          </p:cNvPr>
          <p:cNvSpPr/>
          <p:nvPr/>
        </p:nvSpPr>
        <p:spPr>
          <a:xfrm>
            <a:off x="3546762" y="1132980"/>
            <a:ext cx="8589818" cy="572502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84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Truth Conditions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2" y="748145"/>
            <a:ext cx="8742218" cy="5611091"/>
          </a:xfrm>
        </p:spPr>
        <p:txBody>
          <a:bodyPr anchor="t">
            <a:normAutofit/>
          </a:bodyPr>
          <a:lstStyle/>
          <a:p>
            <a:r>
              <a:rPr lang="en-US" sz="26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All statements have a </a:t>
            </a:r>
            <a:r>
              <a:rPr lang="en-US" sz="26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truth </a:t>
            </a:r>
            <a:r>
              <a:rPr lang="en-US" sz="2600" b="1" i="1" dirty="0">
                <a:solidFill>
                  <a:srgbClr val="000000"/>
                </a:solidFill>
                <a:latin typeface="Open Sans" panose="020B0606030504020204" pitchFamily="34" charset="0"/>
              </a:rPr>
              <a:t>value</a:t>
            </a:r>
            <a:r>
              <a:rPr lang="en-US" sz="2600" dirty="0">
                <a:solidFill>
                  <a:srgbClr val="000000"/>
                </a:solidFill>
                <a:latin typeface="Open Sans" panose="020B0606030504020204" pitchFamily="34" charset="0"/>
              </a:rPr>
              <a:t>: </a:t>
            </a:r>
            <a:r>
              <a:rPr lang="en-US" sz="26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true (T or 1) or false (F or 0)</a:t>
            </a:r>
          </a:p>
          <a:p>
            <a:r>
              <a:rPr lang="en-US" sz="26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truth value of a statement depends on 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(1) the truth values of its parts and 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(2) its connectives </a:t>
            </a:r>
          </a:p>
        </p:txBody>
      </p:sp>
    </p:spTree>
    <p:extLst>
      <p:ext uri="{BB962C8B-B14F-4D97-AF65-F5344CB8AC3E}">
        <p14:creationId xmlns:p14="http://schemas.microsoft.com/office/powerpoint/2010/main" val="394034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Truth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94362" y="748145"/>
                <a:ext cx="8742218" cy="5611091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60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All statements have a </a:t>
                </a:r>
                <a:r>
                  <a:rPr lang="en-US" sz="2600" b="1" i="1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truth </a:t>
                </a:r>
                <a:r>
                  <a:rPr lang="en-US" sz="2600" b="1" i="1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value</a:t>
                </a:r>
                <a:r>
                  <a:rPr lang="en-US" sz="26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: </a:t>
                </a:r>
                <a:r>
                  <a:rPr lang="en-US" sz="260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true (T or 1) or false (F or 0)</a:t>
                </a:r>
              </a:p>
              <a:p>
                <a:r>
                  <a:rPr lang="en-US" sz="260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The truth value of a statement depends on </a:t>
                </a:r>
              </a:p>
              <a:p>
                <a:pPr lvl="1"/>
                <a:r>
                  <a:rPr lang="en-US" sz="240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(1) the truth values of its parts and </a:t>
                </a:r>
              </a:p>
              <a:p>
                <a:pPr lvl="1"/>
                <a:r>
                  <a:rPr lang="en-US" sz="240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(2) its connectives </a:t>
                </a:r>
              </a:p>
              <a:p>
                <a:r>
                  <a:rPr lang="en-US" sz="260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Truth conditions: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is </a:t>
                </a:r>
                <a:r>
                  <a:rPr lang="en-US" sz="2400" b="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true</a:t>
                </a:r>
                <a:r>
                  <a:rPr lang="en-US" sz="24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when </a:t>
                </a:r>
                <a:r>
                  <a:rPr lang="en-US" sz="2400" b="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both P and Q </a:t>
                </a:r>
                <a:r>
                  <a:rPr lang="en-US" sz="24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are </a:t>
                </a:r>
                <a:r>
                  <a:rPr lang="en-US" sz="2400" b="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true</a:t>
                </a:r>
                <a:r>
                  <a:rPr lang="en-US" sz="24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 is </a:t>
                </a:r>
                <a:r>
                  <a:rPr lang="en-US" sz="2400" dirty="0">
                    <a:solidFill>
                      <a:srgbClr val="C00000"/>
                    </a:solidFill>
                    <a:latin typeface="Open Sans" panose="020B0606030504020204" pitchFamily="34" charset="0"/>
                  </a:rPr>
                  <a:t>true</a:t>
                </a:r>
                <a:r>
                  <a:rPr lang="en-US" sz="24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 when </a:t>
                </a:r>
                <a:r>
                  <a:rPr lang="en-US" sz="2400" dirty="0">
                    <a:solidFill>
                      <a:srgbClr val="C00000"/>
                    </a:solidFill>
                    <a:latin typeface="Open Sans" panose="020B0606030504020204" pitchFamily="34" charset="0"/>
                  </a:rPr>
                  <a:t>P or Q or both </a:t>
                </a:r>
                <a:r>
                  <a:rPr lang="en-US" sz="24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are </a:t>
                </a:r>
                <a:r>
                  <a:rPr lang="en-US" sz="2400" dirty="0">
                    <a:solidFill>
                      <a:srgbClr val="C00000"/>
                    </a:solidFill>
                    <a:latin typeface="Open Sans" panose="020B0606030504020204" pitchFamily="34" charset="0"/>
                  </a:rPr>
                  <a:t>true</a:t>
                </a:r>
                <a:r>
                  <a:rPr lang="en-US" sz="24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is </a:t>
                </a:r>
                <a:r>
                  <a:rPr lang="en-US" sz="2400" b="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true</a:t>
                </a:r>
                <a:r>
                  <a:rPr lang="en-US" sz="24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when </a:t>
                </a:r>
                <a:r>
                  <a:rPr lang="en-US" sz="2400" b="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P is false or Q is true or both</a:t>
                </a:r>
                <a:r>
                  <a:rPr lang="en-US" sz="24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 is </a:t>
                </a:r>
                <a:r>
                  <a:rPr lang="en-US" sz="2400" dirty="0">
                    <a:solidFill>
                      <a:srgbClr val="C00000"/>
                    </a:solidFill>
                    <a:latin typeface="Open Sans" panose="020B0606030504020204" pitchFamily="34" charset="0"/>
                  </a:rPr>
                  <a:t>true</a:t>
                </a:r>
                <a:r>
                  <a:rPr lang="en-US" sz="24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 when </a:t>
                </a:r>
                <a:r>
                  <a:rPr lang="en-US" sz="2400" dirty="0">
                    <a:solidFill>
                      <a:srgbClr val="C00000"/>
                    </a:solidFill>
                    <a:latin typeface="Open Sans" panose="020B0606030504020204" pitchFamily="34" charset="0"/>
                  </a:rPr>
                  <a:t>P and Q are both true or both false</a:t>
                </a:r>
                <a:r>
                  <a:rPr lang="en-US" sz="24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is </a:t>
                </a:r>
                <a:r>
                  <a:rPr lang="en-US" sz="2400" b="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true</a:t>
                </a:r>
                <a:r>
                  <a:rPr lang="en-US" sz="24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when </a:t>
                </a:r>
                <a:r>
                  <a:rPr lang="en-US" sz="2400" b="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P is false</a:t>
                </a:r>
                <a:r>
                  <a:rPr lang="en-US" sz="24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. </a:t>
                </a:r>
              </a:p>
              <a:p>
                <a:pPr lvl="1"/>
                <a:endParaRPr lang="en-US" sz="2400" b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94362" y="748145"/>
                <a:ext cx="8742218" cy="5611091"/>
              </a:xfrm>
              <a:blipFill>
                <a:blip r:embed="rId3"/>
                <a:stretch>
                  <a:fillRect l="-1016" t="-1810" r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22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Truth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94362" y="748145"/>
                <a:ext cx="8742218" cy="5611091"/>
              </a:xfrm>
            </p:spPr>
            <p:txBody>
              <a:bodyPr anchor="t">
                <a:normAutofit lnSpcReduction="10000"/>
              </a:bodyPr>
              <a:lstStyle/>
              <a:p>
                <a:r>
                  <a:rPr lang="en-US" sz="2600" dirty="0">
                    <a:solidFill>
                      <a:srgbClr val="000000">
                        <a:alpha val="25000"/>
                      </a:srgbClr>
                    </a:solidFill>
                    <a:effectLst/>
                    <a:latin typeface="Open Sans" panose="020B0606030504020204" pitchFamily="34" charset="0"/>
                  </a:rPr>
                  <a:t>All statements have a </a:t>
                </a:r>
                <a:r>
                  <a:rPr lang="en-US" sz="2600" b="1" i="1" dirty="0">
                    <a:solidFill>
                      <a:srgbClr val="000000">
                        <a:alpha val="25000"/>
                      </a:srgbClr>
                    </a:solidFill>
                    <a:effectLst/>
                    <a:latin typeface="Open Sans" panose="020B0606030504020204" pitchFamily="34" charset="0"/>
                  </a:rPr>
                  <a:t>truth </a:t>
                </a:r>
                <a:r>
                  <a:rPr lang="en-US" sz="2600" b="1" i="1" dirty="0">
                    <a:solidFill>
                      <a:srgbClr val="000000">
                        <a:alpha val="25000"/>
                      </a:srgbClr>
                    </a:solidFill>
                    <a:latin typeface="Open Sans" panose="020B0606030504020204" pitchFamily="34" charset="0"/>
                  </a:rPr>
                  <a:t>value</a:t>
                </a:r>
                <a:r>
                  <a:rPr lang="en-US" sz="2600" dirty="0">
                    <a:solidFill>
                      <a:srgbClr val="000000">
                        <a:alpha val="25000"/>
                      </a:srgbClr>
                    </a:solidFill>
                    <a:latin typeface="Open Sans" panose="020B0606030504020204" pitchFamily="34" charset="0"/>
                  </a:rPr>
                  <a:t>: </a:t>
                </a:r>
                <a:r>
                  <a:rPr lang="en-US" sz="2600" dirty="0">
                    <a:solidFill>
                      <a:srgbClr val="000000">
                        <a:alpha val="25000"/>
                      </a:srgbClr>
                    </a:solidFill>
                    <a:effectLst/>
                    <a:latin typeface="Open Sans" panose="020B0606030504020204" pitchFamily="34" charset="0"/>
                  </a:rPr>
                  <a:t>true (T or 1) or false (F or 0)</a:t>
                </a:r>
              </a:p>
              <a:p>
                <a:r>
                  <a:rPr lang="en-US" sz="2600" dirty="0">
                    <a:solidFill>
                      <a:srgbClr val="000000">
                        <a:alpha val="25000"/>
                      </a:srgbClr>
                    </a:solidFill>
                    <a:effectLst/>
                    <a:latin typeface="Open Sans" panose="020B0606030504020204" pitchFamily="34" charset="0"/>
                  </a:rPr>
                  <a:t>The truth value of a statement depends on </a:t>
                </a:r>
              </a:p>
              <a:p>
                <a:pPr lvl="1"/>
                <a:r>
                  <a:rPr lang="en-US" sz="2400" dirty="0">
                    <a:solidFill>
                      <a:srgbClr val="000000">
                        <a:alpha val="25000"/>
                      </a:srgbClr>
                    </a:solidFill>
                    <a:effectLst/>
                    <a:latin typeface="Open Sans" panose="020B0606030504020204" pitchFamily="34" charset="0"/>
                  </a:rPr>
                  <a:t>(1) the truth values of its parts and </a:t>
                </a:r>
              </a:p>
              <a:p>
                <a:pPr lvl="1"/>
                <a:r>
                  <a:rPr lang="en-US" sz="2400" dirty="0">
                    <a:solidFill>
                      <a:srgbClr val="000000">
                        <a:alpha val="25000"/>
                      </a:srgbClr>
                    </a:solidFill>
                    <a:effectLst/>
                    <a:latin typeface="Open Sans" panose="020B0606030504020204" pitchFamily="34" charset="0"/>
                  </a:rPr>
                  <a:t>(2) its connectives </a:t>
                </a:r>
              </a:p>
              <a:p>
                <a:r>
                  <a:rPr lang="en-US" sz="2600" dirty="0">
                    <a:solidFill>
                      <a:srgbClr val="000000">
                        <a:alpha val="25000"/>
                      </a:srgbClr>
                    </a:solidFill>
                    <a:effectLst/>
                    <a:latin typeface="Open Sans" panose="020B0606030504020204" pitchFamily="34" charset="0"/>
                  </a:rPr>
                  <a:t>Truth conditions: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>
                            <a:alpha val="25000"/>
                          </a:srgbClr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rgbClr val="000000">
                            <a:alpha val="25000"/>
                          </a:srgb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solidFill>
                          <a:srgbClr val="000000">
                            <a:alpha val="25000"/>
                          </a:srgb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b="0" dirty="0">
                    <a:solidFill>
                      <a:srgbClr val="000000">
                        <a:alpha val="25000"/>
                      </a:srgbClr>
                    </a:solidFill>
                    <a:effectLst/>
                    <a:latin typeface="Open Sans" panose="020B0606030504020204" pitchFamily="34" charset="0"/>
                  </a:rPr>
                  <a:t> is </a:t>
                </a:r>
                <a:r>
                  <a:rPr lang="en-US" sz="2400" b="0" dirty="0">
                    <a:solidFill>
                      <a:srgbClr val="C00000">
                        <a:alpha val="25000"/>
                      </a:srgbClr>
                    </a:solidFill>
                    <a:effectLst/>
                    <a:latin typeface="Open Sans" panose="020B0606030504020204" pitchFamily="34" charset="0"/>
                  </a:rPr>
                  <a:t>true</a:t>
                </a:r>
                <a:r>
                  <a:rPr lang="en-US" sz="2400" b="0" dirty="0">
                    <a:solidFill>
                      <a:srgbClr val="000000">
                        <a:alpha val="25000"/>
                      </a:srgbClr>
                    </a:solidFill>
                    <a:effectLst/>
                    <a:latin typeface="Open Sans" panose="020B0606030504020204" pitchFamily="34" charset="0"/>
                  </a:rPr>
                  <a:t> when </a:t>
                </a:r>
                <a:r>
                  <a:rPr lang="en-US" sz="2400" b="0" dirty="0">
                    <a:solidFill>
                      <a:srgbClr val="C00000">
                        <a:alpha val="25000"/>
                      </a:srgbClr>
                    </a:solidFill>
                    <a:effectLst/>
                    <a:latin typeface="Open Sans" panose="020B0606030504020204" pitchFamily="34" charset="0"/>
                  </a:rPr>
                  <a:t>both P and Q </a:t>
                </a:r>
                <a:r>
                  <a:rPr lang="en-US" sz="2400" b="0" dirty="0">
                    <a:solidFill>
                      <a:srgbClr val="000000">
                        <a:alpha val="25000"/>
                      </a:srgbClr>
                    </a:solidFill>
                    <a:effectLst/>
                    <a:latin typeface="Open Sans" panose="020B0606030504020204" pitchFamily="34" charset="0"/>
                  </a:rPr>
                  <a:t>are </a:t>
                </a:r>
                <a:r>
                  <a:rPr lang="en-US" sz="2400" b="0" dirty="0">
                    <a:solidFill>
                      <a:srgbClr val="C00000">
                        <a:alpha val="25000"/>
                      </a:srgbClr>
                    </a:solidFill>
                    <a:effectLst/>
                    <a:latin typeface="Open Sans" panose="020B0606030504020204" pitchFamily="34" charset="0"/>
                  </a:rPr>
                  <a:t>true</a:t>
                </a:r>
                <a:r>
                  <a:rPr lang="en-US" sz="2400" b="0" dirty="0">
                    <a:solidFill>
                      <a:srgbClr val="000000">
                        <a:alpha val="25000"/>
                      </a:srgbClr>
                    </a:solidFill>
                    <a:effectLst/>
                    <a:latin typeface="Open Sans" panose="020B0606030504020204" pitchFamily="34" charset="0"/>
                  </a:rPr>
                  <a:t>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>
                      <a:glow rad="2286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  <a:latin typeface="Open Sans" panose="020B0606030504020204" pitchFamily="34" charset="0"/>
                  </a:rPr>
                  <a:t> is </a:t>
                </a:r>
                <a:r>
                  <a:rPr lang="en-US" sz="2400" dirty="0">
                    <a:solidFill>
                      <a:srgbClr val="C00000"/>
                    </a:solidFill>
                    <a:effectLst>
                      <a:glow rad="2286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  <a:latin typeface="Open Sans" panose="020B0606030504020204" pitchFamily="34" charset="0"/>
                  </a:rPr>
                  <a:t>true</a:t>
                </a:r>
                <a:r>
                  <a:rPr lang="en-US" sz="2400" dirty="0">
                    <a:solidFill>
                      <a:srgbClr val="000000"/>
                    </a:solidFill>
                    <a:effectLst>
                      <a:glow rad="2286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  <a:latin typeface="Open Sans" panose="020B0606030504020204" pitchFamily="34" charset="0"/>
                  </a:rPr>
                  <a:t> when </a:t>
                </a:r>
                <a:r>
                  <a:rPr lang="en-US" sz="2400" dirty="0">
                    <a:solidFill>
                      <a:srgbClr val="C00000"/>
                    </a:solidFill>
                    <a:effectLst>
                      <a:glow rad="2286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  <a:latin typeface="Open Sans" panose="020B0606030504020204" pitchFamily="34" charset="0"/>
                  </a:rPr>
                  <a:t>P or Q or both </a:t>
                </a:r>
                <a:r>
                  <a:rPr lang="en-US" sz="2400" dirty="0">
                    <a:solidFill>
                      <a:srgbClr val="000000"/>
                    </a:solidFill>
                    <a:effectLst>
                      <a:glow rad="2286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  <a:latin typeface="Open Sans" panose="020B0606030504020204" pitchFamily="34" charset="0"/>
                  </a:rPr>
                  <a:t>are </a:t>
                </a:r>
                <a:r>
                  <a:rPr lang="en-US" sz="2400" dirty="0">
                    <a:solidFill>
                      <a:srgbClr val="C00000"/>
                    </a:solidFill>
                    <a:effectLst>
                      <a:glow rad="2286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  <a:latin typeface="Open Sans" panose="020B0606030504020204" pitchFamily="34" charset="0"/>
                  </a:rPr>
                  <a:t>true</a:t>
                </a:r>
                <a:r>
                  <a:rPr lang="en-US" sz="24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>
                            <a:alpha val="25000"/>
                          </a:srgbClr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rgbClr val="000000">
                            <a:alpha val="25000"/>
                          </a:srgb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rgbClr val="000000">
                            <a:alpha val="25000"/>
                          </a:srgb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b="0" dirty="0">
                    <a:solidFill>
                      <a:srgbClr val="000000">
                        <a:alpha val="25000"/>
                      </a:srgbClr>
                    </a:solidFill>
                    <a:effectLst/>
                    <a:latin typeface="Open Sans" panose="020B0606030504020204" pitchFamily="34" charset="0"/>
                  </a:rPr>
                  <a:t> is </a:t>
                </a:r>
                <a:r>
                  <a:rPr lang="en-US" sz="2400" b="0" dirty="0">
                    <a:solidFill>
                      <a:srgbClr val="C00000">
                        <a:alpha val="25000"/>
                      </a:srgbClr>
                    </a:solidFill>
                    <a:effectLst/>
                    <a:latin typeface="Open Sans" panose="020B0606030504020204" pitchFamily="34" charset="0"/>
                  </a:rPr>
                  <a:t>true</a:t>
                </a:r>
                <a:r>
                  <a:rPr lang="en-US" sz="2400" b="0" dirty="0">
                    <a:solidFill>
                      <a:srgbClr val="000000">
                        <a:alpha val="25000"/>
                      </a:srgbClr>
                    </a:solidFill>
                    <a:effectLst/>
                    <a:latin typeface="Open Sans" panose="020B0606030504020204" pitchFamily="34" charset="0"/>
                  </a:rPr>
                  <a:t> when </a:t>
                </a:r>
                <a:r>
                  <a:rPr lang="en-US" sz="2400" b="0" dirty="0">
                    <a:solidFill>
                      <a:srgbClr val="C00000">
                        <a:alpha val="25000"/>
                      </a:srgbClr>
                    </a:solidFill>
                    <a:effectLst/>
                    <a:latin typeface="Open Sans" panose="020B0606030504020204" pitchFamily="34" charset="0"/>
                  </a:rPr>
                  <a:t>P is false or Q is true or both</a:t>
                </a:r>
                <a:r>
                  <a:rPr lang="en-US" sz="2400" b="0" dirty="0">
                    <a:solidFill>
                      <a:srgbClr val="000000">
                        <a:alpha val="25000"/>
                      </a:srgbClr>
                    </a:solidFill>
                    <a:effectLst/>
                    <a:latin typeface="Open Sans" panose="020B0606030504020204" pitchFamily="34" charset="0"/>
                  </a:rPr>
                  <a:t>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>
                            <a:alpha val="25000"/>
                          </a:srgbClr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rgbClr val="000000">
                            <a:alpha val="25000"/>
                          </a:srgb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400" b="0" i="1" smtClean="0">
                        <a:solidFill>
                          <a:srgbClr val="000000">
                            <a:alpha val="25000"/>
                          </a:srgb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>
                    <a:solidFill>
                      <a:srgbClr val="000000">
                        <a:alpha val="25000"/>
                      </a:srgbClr>
                    </a:solidFill>
                    <a:latin typeface="Open Sans" panose="020B0606030504020204" pitchFamily="34" charset="0"/>
                  </a:rPr>
                  <a:t> is </a:t>
                </a:r>
                <a:r>
                  <a:rPr lang="en-US" sz="2400" dirty="0">
                    <a:solidFill>
                      <a:srgbClr val="C00000">
                        <a:alpha val="25000"/>
                      </a:srgbClr>
                    </a:solidFill>
                    <a:latin typeface="Open Sans" panose="020B0606030504020204" pitchFamily="34" charset="0"/>
                  </a:rPr>
                  <a:t>true</a:t>
                </a:r>
                <a:r>
                  <a:rPr lang="en-US" sz="2400" dirty="0">
                    <a:solidFill>
                      <a:srgbClr val="000000">
                        <a:alpha val="25000"/>
                      </a:srgbClr>
                    </a:solidFill>
                    <a:latin typeface="Open Sans" panose="020B0606030504020204" pitchFamily="34" charset="0"/>
                  </a:rPr>
                  <a:t> when </a:t>
                </a:r>
                <a:r>
                  <a:rPr lang="en-US" sz="2400" dirty="0">
                    <a:solidFill>
                      <a:srgbClr val="C00000">
                        <a:alpha val="25000"/>
                      </a:srgbClr>
                    </a:solidFill>
                    <a:latin typeface="Open Sans" panose="020B0606030504020204" pitchFamily="34" charset="0"/>
                  </a:rPr>
                  <a:t>P and Q are both true or both false</a:t>
                </a:r>
                <a:r>
                  <a:rPr lang="en-US" sz="2400" dirty="0">
                    <a:solidFill>
                      <a:srgbClr val="000000">
                        <a:alpha val="25000"/>
                      </a:srgbClr>
                    </a:solidFill>
                    <a:latin typeface="Open Sans" panose="020B0606030504020204" pitchFamily="34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>
                            <a:alpha val="25000"/>
                          </a:srgb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rgbClr val="000000">
                            <a:alpha val="25000"/>
                          </a:srgb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b="0" dirty="0">
                    <a:solidFill>
                      <a:srgbClr val="000000">
                        <a:alpha val="25000"/>
                      </a:srgbClr>
                    </a:solidFill>
                    <a:effectLst/>
                    <a:latin typeface="Open Sans" panose="020B0606030504020204" pitchFamily="34" charset="0"/>
                  </a:rPr>
                  <a:t> is </a:t>
                </a:r>
                <a:r>
                  <a:rPr lang="en-US" sz="2400" b="0" dirty="0">
                    <a:solidFill>
                      <a:srgbClr val="C00000">
                        <a:alpha val="25000"/>
                      </a:srgbClr>
                    </a:solidFill>
                    <a:effectLst/>
                    <a:latin typeface="Open Sans" panose="020B0606030504020204" pitchFamily="34" charset="0"/>
                  </a:rPr>
                  <a:t>true</a:t>
                </a:r>
                <a:r>
                  <a:rPr lang="en-US" sz="2400" b="0" dirty="0">
                    <a:solidFill>
                      <a:srgbClr val="000000">
                        <a:alpha val="25000"/>
                      </a:srgbClr>
                    </a:solidFill>
                    <a:effectLst/>
                    <a:latin typeface="Open Sans" panose="020B0606030504020204" pitchFamily="34" charset="0"/>
                  </a:rPr>
                  <a:t> when </a:t>
                </a:r>
                <a:r>
                  <a:rPr lang="en-US" sz="2400" b="0" dirty="0">
                    <a:solidFill>
                      <a:srgbClr val="C00000">
                        <a:alpha val="25000"/>
                      </a:srgbClr>
                    </a:solidFill>
                    <a:effectLst/>
                    <a:latin typeface="Open Sans" panose="020B0606030504020204" pitchFamily="34" charset="0"/>
                  </a:rPr>
                  <a:t>P is false</a:t>
                </a:r>
                <a:r>
                  <a:rPr lang="en-US" sz="2400" b="0" dirty="0">
                    <a:solidFill>
                      <a:srgbClr val="000000">
                        <a:alpha val="25000"/>
                      </a:srgbClr>
                    </a:solidFill>
                    <a:effectLst/>
                    <a:latin typeface="Open Sans" panose="020B0606030504020204" pitchFamily="34" charset="0"/>
                  </a:rPr>
                  <a:t>. </a:t>
                </a:r>
              </a:p>
              <a:p>
                <a:r>
                  <a:rPr lang="en-US" sz="26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Note: This or is called </a:t>
                </a:r>
                <a:r>
                  <a:rPr lang="en-US" sz="2600" b="1" i="1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inclusive or</a:t>
                </a:r>
                <a:r>
                  <a:rPr lang="en-US" sz="2600" b="1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, </a:t>
                </a:r>
                <a:r>
                  <a:rPr lang="en-US" sz="260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there is also an </a:t>
                </a:r>
                <a:r>
                  <a:rPr lang="en-US" sz="2600" b="1" i="1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exclusive or </a:t>
                </a:r>
                <a:r>
                  <a:rPr lang="en-US" sz="260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which is </a:t>
                </a:r>
                <a:r>
                  <a:rPr lang="en-US" sz="260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true</a:t>
                </a:r>
                <a:r>
                  <a:rPr lang="en-US" sz="260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when </a:t>
                </a:r>
                <a:r>
                  <a:rPr lang="en-US" sz="260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P or Q is true but not </a:t>
                </a:r>
                <a:r>
                  <a:rPr lang="en-US" sz="260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when </a:t>
                </a:r>
                <a:r>
                  <a:rPr lang="en-US" sz="260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both</a:t>
                </a:r>
                <a:r>
                  <a:rPr lang="en-US" sz="260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are true.  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94362" y="748145"/>
                <a:ext cx="8742218" cy="5611091"/>
              </a:xfrm>
              <a:blipFill>
                <a:blip r:embed="rId3"/>
                <a:stretch>
                  <a:fillRect l="-1016" t="-2262" r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15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Truth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94362" y="748145"/>
                <a:ext cx="8742218" cy="5611091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60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All statements have a </a:t>
                </a:r>
                <a:r>
                  <a:rPr lang="en-US" sz="2600" b="1" i="1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truth </a:t>
                </a:r>
                <a:r>
                  <a:rPr lang="en-US" sz="2600" b="1" i="1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value</a:t>
                </a:r>
                <a:r>
                  <a:rPr lang="en-US" sz="26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: </a:t>
                </a:r>
                <a:r>
                  <a:rPr lang="en-US" sz="260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true (T or 1) or false (F or 0)</a:t>
                </a:r>
              </a:p>
              <a:p>
                <a:r>
                  <a:rPr lang="en-US" sz="260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The truth value of a statement depends on </a:t>
                </a:r>
              </a:p>
              <a:p>
                <a:pPr lvl="1"/>
                <a:r>
                  <a:rPr lang="en-US" sz="240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(1) the truth values of its parts and </a:t>
                </a:r>
              </a:p>
              <a:p>
                <a:pPr lvl="1"/>
                <a:r>
                  <a:rPr lang="en-US" sz="240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(2) its connectives </a:t>
                </a:r>
              </a:p>
              <a:p>
                <a:r>
                  <a:rPr lang="en-US" sz="260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Truth conditions: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is </a:t>
                </a:r>
                <a:r>
                  <a:rPr lang="en-US" sz="2400" b="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true</a:t>
                </a:r>
                <a:r>
                  <a:rPr lang="en-US" sz="24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when </a:t>
                </a:r>
                <a:r>
                  <a:rPr lang="en-US" sz="2400" b="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both P and Q </a:t>
                </a:r>
                <a:r>
                  <a:rPr lang="en-US" sz="24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are </a:t>
                </a:r>
                <a:r>
                  <a:rPr lang="en-US" sz="2400" b="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true</a:t>
                </a:r>
                <a:r>
                  <a:rPr lang="en-US" sz="24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 is </a:t>
                </a:r>
                <a:r>
                  <a:rPr lang="en-US" sz="2400" dirty="0">
                    <a:solidFill>
                      <a:srgbClr val="C00000"/>
                    </a:solidFill>
                    <a:latin typeface="Open Sans" panose="020B0606030504020204" pitchFamily="34" charset="0"/>
                  </a:rPr>
                  <a:t>true</a:t>
                </a:r>
                <a:r>
                  <a:rPr lang="en-US" sz="24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 when </a:t>
                </a:r>
                <a:r>
                  <a:rPr lang="en-US" sz="2400" dirty="0">
                    <a:solidFill>
                      <a:srgbClr val="C00000"/>
                    </a:solidFill>
                    <a:latin typeface="Open Sans" panose="020B0606030504020204" pitchFamily="34" charset="0"/>
                  </a:rPr>
                  <a:t>P or Q or both </a:t>
                </a:r>
                <a:r>
                  <a:rPr lang="en-US" sz="24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are </a:t>
                </a:r>
                <a:r>
                  <a:rPr lang="en-US" sz="2400" dirty="0">
                    <a:solidFill>
                      <a:srgbClr val="C00000"/>
                    </a:solidFill>
                    <a:latin typeface="Open Sans" panose="020B0606030504020204" pitchFamily="34" charset="0"/>
                  </a:rPr>
                  <a:t>true</a:t>
                </a:r>
                <a:r>
                  <a:rPr lang="en-US" sz="24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is </a:t>
                </a:r>
                <a:r>
                  <a:rPr lang="en-US" sz="2400" b="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true</a:t>
                </a:r>
                <a:r>
                  <a:rPr lang="en-US" sz="24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when </a:t>
                </a:r>
                <a:r>
                  <a:rPr lang="en-US" sz="2400" b="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P is false or Q is true or both</a:t>
                </a:r>
                <a:r>
                  <a:rPr lang="en-US" sz="24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 is </a:t>
                </a:r>
                <a:r>
                  <a:rPr lang="en-US" sz="2400" dirty="0">
                    <a:solidFill>
                      <a:srgbClr val="C00000"/>
                    </a:solidFill>
                    <a:latin typeface="Open Sans" panose="020B0606030504020204" pitchFamily="34" charset="0"/>
                  </a:rPr>
                  <a:t>true</a:t>
                </a:r>
                <a:r>
                  <a:rPr lang="en-US" sz="24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 when </a:t>
                </a:r>
                <a:r>
                  <a:rPr lang="en-US" sz="2400" dirty="0">
                    <a:solidFill>
                      <a:srgbClr val="C00000"/>
                    </a:solidFill>
                    <a:latin typeface="Open Sans" panose="020B0606030504020204" pitchFamily="34" charset="0"/>
                  </a:rPr>
                  <a:t>P and Q are both true or both false</a:t>
                </a:r>
                <a:r>
                  <a:rPr lang="en-US" sz="24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is </a:t>
                </a:r>
                <a:r>
                  <a:rPr lang="en-US" sz="2400" b="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true</a:t>
                </a:r>
                <a:r>
                  <a:rPr lang="en-US" sz="24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when </a:t>
                </a:r>
                <a:r>
                  <a:rPr lang="en-US" sz="2400" b="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P is false</a:t>
                </a:r>
                <a:r>
                  <a:rPr lang="en-US" sz="24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. </a:t>
                </a:r>
              </a:p>
              <a:p>
                <a:pPr lvl="1"/>
                <a:endParaRPr lang="en-US" sz="2400" b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94362" y="748145"/>
                <a:ext cx="8742218" cy="5611091"/>
              </a:xfrm>
              <a:blipFill>
                <a:blip r:embed="rId3"/>
                <a:stretch>
                  <a:fillRect l="-1016" t="-1810" r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B0BBDEC-A653-CDE6-17FE-663D4F30BFA2}"/>
              </a:ext>
            </a:extLst>
          </p:cNvPr>
          <p:cNvSpPr/>
          <p:nvPr/>
        </p:nvSpPr>
        <p:spPr>
          <a:xfrm>
            <a:off x="623455" y="5472545"/>
            <a:ext cx="11139054" cy="121920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Practice</a:t>
            </a:r>
            <a:r>
              <a:rPr lang="en-US" sz="2400" dirty="0"/>
              <a:t>: Let P = It snowed today, Q = class is </a:t>
            </a:r>
            <a:r>
              <a:rPr lang="en-US" sz="2400" dirty="0">
                <a:solidFill>
                  <a:schemeClr val="bg1"/>
                </a:solidFill>
              </a:rPr>
              <a:t>cancelled, what is the truth value for each of the statements you wrote earlier </a:t>
            </a:r>
            <a:r>
              <a:rPr lang="en-US" sz="2400" b="1" dirty="0">
                <a:solidFill>
                  <a:schemeClr val="bg1"/>
                </a:solidFill>
              </a:rPr>
              <a:t>based on the truth of P and Q today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6064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Truth Conditions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2" y="748145"/>
            <a:ext cx="8742218" cy="5611091"/>
          </a:xfrm>
        </p:spPr>
        <p:txBody>
          <a:bodyPr anchor="t">
            <a:normAutofit/>
          </a:bodyPr>
          <a:lstStyle/>
          <a:p>
            <a:r>
              <a:rPr lang="en-US" sz="26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All statements have a </a:t>
            </a:r>
            <a:r>
              <a:rPr lang="en-US" sz="26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truth </a:t>
            </a:r>
            <a:r>
              <a:rPr lang="en-US" sz="2600" b="1" i="1" dirty="0">
                <a:solidFill>
                  <a:srgbClr val="000000"/>
                </a:solidFill>
                <a:latin typeface="Open Sans" panose="020B0606030504020204" pitchFamily="34" charset="0"/>
              </a:rPr>
              <a:t>value</a:t>
            </a:r>
            <a:r>
              <a:rPr lang="en-US" sz="2600" dirty="0">
                <a:solidFill>
                  <a:srgbClr val="000000"/>
                </a:solidFill>
                <a:latin typeface="Open Sans" panose="020B0606030504020204" pitchFamily="34" charset="0"/>
              </a:rPr>
              <a:t>: </a:t>
            </a:r>
            <a:r>
              <a:rPr lang="en-US" sz="26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true (T or 1) or false (F or 0)</a:t>
            </a:r>
          </a:p>
          <a:p>
            <a:r>
              <a:rPr lang="en-US" sz="26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truth value of a statement depends on 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(1) the truth values of its parts and 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(2) its connectives </a:t>
            </a:r>
          </a:p>
        </p:txBody>
      </p:sp>
    </p:spTree>
    <p:extLst>
      <p:ext uri="{BB962C8B-B14F-4D97-AF65-F5344CB8AC3E}">
        <p14:creationId xmlns:p14="http://schemas.microsoft.com/office/powerpoint/2010/main" val="129545235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656</TotalTime>
  <Words>4160</Words>
  <Application>Microsoft Macintosh PowerPoint</Application>
  <PresentationFormat>Widescreen</PresentationFormat>
  <Paragraphs>1224</Paragraphs>
  <Slides>48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Calibri</vt:lpstr>
      <vt:lpstr>Cambria Math</vt:lpstr>
      <vt:lpstr>Corbel</vt:lpstr>
      <vt:lpstr>Open Sans</vt:lpstr>
      <vt:lpstr>Wingdings 2</vt:lpstr>
      <vt:lpstr>Frame</vt:lpstr>
      <vt:lpstr>Discrete Structures– Propositional Logic Pt. 1</vt:lpstr>
      <vt:lpstr>Plan for Today</vt:lpstr>
      <vt:lpstr>Warm Up</vt:lpstr>
      <vt:lpstr>Truth Conditions</vt:lpstr>
      <vt:lpstr>Truth Conditions</vt:lpstr>
      <vt:lpstr>Truth Conditions</vt:lpstr>
      <vt:lpstr>Truth Conditions</vt:lpstr>
      <vt:lpstr>Truth Conditions</vt:lpstr>
      <vt:lpstr>Truth Conditions</vt:lpstr>
      <vt:lpstr>Truth Conditions</vt:lpstr>
      <vt:lpstr>Truth Conditions</vt:lpstr>
      <vt:lpstr>Truth Tables</vt:lpstr>
      <vt:lpstr>Truth Tables</vt:lpstr>
      <vt:lpstr>Truth Tables</vt:lpstr>
      <vt:lpstr>Truth Tables</vt:lpstr>
      <vt:lpstr>Truth Tables</vt:lpstr>
      <vt:lpstr>Truth Tables</vt:lpstr>
      <vt:lpstr>Truth Tables</vt:lpstr>
      <vt:lpstr>Truth Tables</vt:lpstr>
      <vt:lpstr>Truth Tables</vt:lpstr>
      <vt:lpstr>Truth Tables</vt:lpstr>
      <vt:lpstr>Truth Tables</vt:lpstr>
      <vt:lpstr>Truth Tables</vt:lpstr>
      <vt:lpstr>Truth Tables</vt:lpstr>
      <vt:lpstr>Truth Tables</vt:lpstr>
      <vt:lpstr>Truth Tables</vt:lpstr>
      <vt:lpstr>Truth Tables</vt:lpstr>
      <vt:lpstr>Truth Tables</vt:lpstr>
      <vt:lpstr>Truth Tables</vt:lpstr>
      <vt:lpstr>Truth Tables</vt:lpstr>
      <vt:lpstr>Truth Tables</vt:lpstr>
      <vt:lpstr>Truth Tables</vt:lpstr>
      <vt:lpstr>Truth Tables</vt:lpstr>
      <vt:lpstr>Truth Tables</vt:lpstr>
      <vt:lpstr>Truth Tables</vt:lpstr>
      <vt:lpstr>Truth Tables</vt:lpstr>
      <vt:lpstr>Truth Tables</vt:lpstr>
      <vt:lpstr>Truth Tables</vt:lpstr>
      <vt:lpstr>Truth Tables</vt:lpstr>
      <vt:lpstr>Logical Equivalence</vt:lpstr>
      <vt:lpstr>Logical Equivalence</vt:lpstr>
      <vt:lpstr>Logical Equivalence</vt:lpstr>
      <vt:lpstr>Logical Equivalence</vt:lpstr>
      <vt:lpstr>Logical Equivalence</vt:lpstr>
      <vt:lpstr>Logical Equivalence</vt:lpstr>
      <vt:lpstr>Logical Equivalence</vt:lpstr>
      <vt:lpstr>Logical Equivalence</vt:lpstr>
      <vt:lpstr>Logical Equivalence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29</cp:revision>
  <dcterms:created xsi:type="dcterms:W3CDTF">2023-08-03T18:49:17Z</dcterms:created>
  <dcterms:modified xsi:type="dcterms:W3CDTF">2024-01-03T20:42:02Z</dcterms:modified>
</cp:coreProperties>
</file>