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328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24" r:id="rId16"/>
    <p:sldId id="407" r:id="rId17"/>
    <p:sldId id="408" r:id="rId18"/>
    <p:sldId id="409" r:id="rId19"/>
    <p:sldId id="410" r:id="rId20"/>
    <p:sldId id="411" r:id="rId21"/>
    <p:sldId id="412" r:id="rId22"/>
    <p:sldId id="427" r:id="rId23"/>
    <p:sldId id="426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8" r:id="rId32"/>
    <p:sldId id="420" r:id="rId33"/>
    <p:sldId id="421" r:id="rId34"/>
    <p:sldId id="422" r:id="rId35"/>
    <p:sldId id="423" r:id="rId36"/>
    <p:sldId id="42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77266"/>
  </p:normalViewPr>
  <p:slideViewPr>
    <p:cSldViewPr snapToGrid="0">
      <p:cViewPr varScale="1">
        <p:scale>
          <a:sx n="82" d="100"/>
          <a:sy n="82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0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2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5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1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1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3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7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9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3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not everything has a property, then something doesn't have that property. And if there is not something with a property, then everything doesn't have that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0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x there exists a y (y &lt; 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how we can write x + y = 7, or x = 7 – 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3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Propositional Logic Pt.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Double Negation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 double negation cancels itself out.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other words,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790414"/>
            <a:ext cx="8213868" cy="5346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Boolean Algebra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the set of rules dictating how to transform one statement into another.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3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790414"/>
            <a:ext cx="8213868" cy="5346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Boolean Algebra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is the set of rules dictating how to transform one statement into another. 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Another way to show logical equivalence (besides truth tables) is with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Boolean Algebra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endParaRPr lang="en-US" sz="2400" b="1" i="1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7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84286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rules dictating how to transform one statement into another.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Another way to show logical equivalence (besides truth tables) is with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 far we know: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 Morgan’s Laws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Implications are disjunctions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Double negation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842861"/>
              </a:xfrm>
              <a:prstGeom prst="rect">
                <a:avLst/>
              </a:prstGeom>
              <a:blipFill>
                <a:blip r:embed="rId3"/>
                <a:stretch>
                  <a:fillRect l="-927" t="-1735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18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24725"/>
                <a:ext cx="8213868" cy="584286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rules dictating how to transform one statement into another.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Another way to show logical equivalence (besides truth tables) is with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 far we know: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 Morgan’s Laws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Implications are disjunctions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Double negation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24725"/>
                <a:ext cx="8213868" cy="5842861"/>
              </a:xfrm>
              <a:prstGeom prst="rect">
                <a:avLst/>
              </a:prstGeom>
              <a:blipFill>
                <a:blip r:embed="rId3"/>
                <a:stretch>
                  <a:fillRect l="-927" t="-1735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F0843-C961-9E51-AEDA-FB517E623401}"/>
                  </a:ext>
                </a:extLst>
              </p:cNvPr>
              <p:cNvSpPr/>
              <p:nvPr/>
            </p:nvSpPr>
            <p:spPr>
              <a:xfrm>
                <a:off x="242588" y="5990096"/>
                <a:ext cx="11871702" cy="58139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Use Boolean Algebra to show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are logically equivalent. 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F0843-C961-9E51-AEDA-FB517E623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8" y="5990096"/>
                <a:ext cx="11871702" cy="581396"/>
              </a:xfrm>
              <a:prstGeom prst="roundRect">
                <a:avLst/>
              </a:prstGeom>
              <a:blipFill>
                <a:blip r:embed="rId4"/>
                <a:stretch>
                  <a:fillRect l="-534"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61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24725"/>
                <a:ext cx="8213868" cy="584286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the set of rules dictating how to transform one statement into another.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Another way to show logical equivalence (besides truth tables) is with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Boolean Algebra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 far we know: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 Morgan’s Laws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Implications are disjunctions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Double negation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24725"/>
                <a:ext cx="8213868" cy="5842861"/>
              </a:xfrm>
              <a:prstGeom prst="rect">
                <a:avLst/>
              </a:prstGeom>
              <a:blipFill>
                <a:blip r:embed="rId3"/>
                <a:stretch>
                  <a:fillRect l="-927" t="-1735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F0843-C961-9E51-AEDA-FB517E623401}"/>
                  </a:ext>
                </a:extLst>
              </p:cNvPr>
              <p:cNvSpPr/>
              <p:nvPr/>
            </p:nvSpPr>
            <p:spPr>
              <a:xfrm>
                <a:off x="242588" y="5827364"/>
                <a:ext cx="11871702" cy="98414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Use Boolean Algebra to show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logically equivalent. 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F0843-C961-9E51-AEDA-FB517E623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8" y="5827364"/>
                <a:ext cx="11871702" cy="984142"/>
              </a:xfrm>
              <a:prstGeom prst="roundRect">
                <a:avLst/>
              </a:prstGeom>
              <a:blipFill>
                <a:blip r:embed="rId4"/>
                <a:stretch>
                  <a:fillRect l="-320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0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782664"/>
            <a:ext cx="8213868" cy="5842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 we want to use variables in our mathematical sentences.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example, suppose we want to represent the following as a mathematical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If n is prime, then n + 7 is not prime. </a:t>
            </a:r>
          </a:p>
        </p:txBody>
      </p:sp>
    </p:spTree>
    <p:extLst>
      <p:ext uri="{BB962C8B-B14F-4D97-AF65-F5344CB8AC3E}">
        <p14:creationId xmlns:p14="http://schemas.microsoft.com/office/powerpoint/2010/main" val="22894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782664"/>
            <a:ext cx="8213868" cy="5842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 we want to use variables in our mathematical sentences.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example, suppose we want to represent the following as a mathematical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If n is prime, then n + 7 is not prime.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Hmm… this looks like an implication (if … then …), but n could be anything; it’s not limited to one value. </a:t>
            </a:r>
          </a:p>
        </p:txBody>
      </p:sp>
    </p:spTree>
    <p:extLst>
      <p:ext uri="{BB962C8B-B14F-4D97-AF65-F5344CB8AC3E}">
        <p14:creationId xmlns:p14="http://schemas.microsoft.com/office/powerpoint/2010/main" val="23354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782664"/>
            <a:ext cx="8213868" cy="5842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 we want to use variables in our mathematical sentences.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example, suppose we want to represent the following as a mathematical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If n is prime, then n + 7 is not prime.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Hmm… this looks like an implication (if … then …), but n could be anything; it’s not limited to one value.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need a way to symbolically write this statement for different values of n. </a:t>
            </a:r>
          </a:p>
        </p:txBody>
      </p:sp>
    </p:spTree>
    <p:extLst>
      <p:ext uri="{BB962C8B-B14F-4D97-AF65-F5344CB8AC3E}">
        <p14:creationId xmlns:p14="http://schemas.microsoft.com/office/powerpoint/2010/main" val="290613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294468"/>
            <a:ext cx="8213868" cy="6331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Often we want to use variables in our mathematical sentences.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For example, suppose we want to represent the following as a mathematical statement: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	If n is prime, then n + 7 is not prime.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Hmm… this looks like an implication (if … then …), but n could be anything; it’s not limited to one value.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We need a way to symbolically write this statement for different values of n.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Let’s let P(n) = n is prime</a:t>
            </a:r>
          </a:p>
        </p:txBody>
      </p:sp>
    </p:spTree>
    <p:extLst>
      <p:ext uri="{BB962C8B-B14F-4D97-AF65-F5344CB8AC3E}">
        <p14:creationId xmlns:p14="http://schemas.microsoft.com/office/powerpoint/2010/main" val="164264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Boolean Algebra</a:t>
            </a:r>
          </a:p>
          <a:p>
            <a:r>
              <a:rPr lang="en-US" sz="2400" dirty="0"/>
              <a:t>Propositions</a:t>
            </a:r>
          </a:p>
          <a:p>
            <a:r>
              <a:rPr lang="en-US" sz="2400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33105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Often we want to use variables in our mathematical sentences.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suppose we want to represent the following as a mathematical statement: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Hmm… this looks like an implication (if … then …), but n could be anything; it’s not limited to one value.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need a way to symbolically write this statement for different values of 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Let’s 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above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>
                                <a:glow rad="228600">
                                  <a:schemeClr val="accent3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>
                                <a:glow rad="228600">
                                  <a:schemeClr val="accent3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331057"/>
              </a:xfrm>
              <a:prstGeom prst="rect">
                <a:avLst/>
              </a:prstGeom>
              <a:blipFill>
                <a:blip r:embed="rId3"/>
                <a:stretch>
                  <a:fillRect l="-1236" t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13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78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26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78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7D5F58-F0EF-9D75-B165-5ACD3A19F3F2}"/>
              </a:ext>
            </a:extLst>
          </p:cNvPr>
          <p:cNvSpPr/>
          <p:nvPr/>
        </p:nvSpPr>
        <p:spPr>
          <a:xfrm>
            <a:off x="3546761" y="3099661"/>
            <a:ext cx="8180288" cy="9608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sentence “Primes greater than 2 are odd” symbolically. </a:t>
            </a:r>
          </a:p>
        </p:txBody>
      </p:sp>
    </p:spTree>
    <p:extLst>
      <p:ext uri="{BB962C8B-B14F-4D97-AF65-F5344CB8AC3E}">
        <p14:creationId xmlns:p14="http://schemas.microsoft.com/office/powerpoint/2010/main" val="187807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ffectLst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not a statement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We have not specified anything about n; it can be any value.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78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69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ffectLst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not a statement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We have not specified anything about n; it can be any value.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If we plug in a specific value for n, then we get a statement.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78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ffectLst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not a statement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We have not specified anything about n; it can be any value.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If we plug in a specific value for n, then we get a statement.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 sentence that contains variables is called a </a:t>
                </a:r>
                <a:r>
                  <a:rPr lang="en-US" sz="2400" b="1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predicate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78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3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Variables and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P(n) = n is prime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we can represent the statement </a:t>
                </a:r>
                <a:r>
                  <a:rPr lang="en-US" sz="2400" dirty="0"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50800" dist="50800" dir="5400000" algn="ctr" rotWithShape="0">
                        <a:srgbClr val="FFFFFF">
                          <a:alpha val="50000"/>
                        </a:srgbClr>
                      </a:outerShdw>
                    </a:effectLst>
                    <a:latin typeface="Open Sans" panose="020B0606030504020204" pitchFamily="34" charset="0"/>
                  </a:rPr>
                  <a:t>If n is prime, then n + 7 is not prime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  <a:effectLst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 is </a:t>
                </a:r>
                <a:r>
                  <a:rPr lang="en-US" sz="2400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not a statement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We have not specified anything about n; it can be any value.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If we plug in a specific value for n, then we get a statement.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A sentence that contains variables is called a </a:t>
                </a:r>
                <a:r>
                  <a:rPr lang="en-US" sz="2400" b="1" i="1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predicate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</a:rPr>
                  <a:t>To make this predicate a statement (something that is always true or false), we need to quantify the variable, n.  </a:t>
                </a:r>
                <a:endParaRPr lang="en-US" sz="2400" b="1" i="1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2473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38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52A-5BC0-4C23-0ED7-622C91A68290}"/>
              </a:ext>
            </a:extLst>
          </p:cNvPr>
          <p:cNvSpPr txBox="1">
            <a:spLocks/>
          </p:cNvSpPr>
          <p:nvPr/>
        </p:nvSpPr>
        <p:spPr>
          <a:xfrm>
            <a:off x="3546762" y="294468"/>
            <a:ext cx="8213868" cy="656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In mathematics we use two quantifiers: existential and universal. </a:t>
            </a:r>
          </a:p>
        </p:txBody>
      </p:sp>
    </p:spTree>
    <p:extLst>
      <p:ext uri="{BB962C8B-B14F-4D97-AF65-F5344CB8AC3E}">
        <p14:creationId xmlns:p14="http://schemas.microsoft.com/office/powerpoint/2010/main" val="290754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mathematics we use two quantifiers: existential and universal.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“There exists an x such that x is less than 	0”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This statement says there exists a number less 	than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1236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In mathematics we use two quantifiers: existential and universal.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“For all x, x is greater than or equal to 0”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This statement says every number is greater than 	or equal to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294468"/>
                <a:ext cx="8213868" cy="6563532"/>
              </a:xfrm>
              <a:prstGeom prst="rect">
                <a:avLst/>
              </a:prstGeom>
              <a:blipFill>
                <a:blip r:embed="rId3"/>
                <a:stretch>
                  <a:fillRect l="-1236" t="-1354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360218"/>
                <a:ext cx="8603673" cy="6497782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One way we model 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truth values of statements is with </a:t>
                </a:r>
                <a:r>
                  <a:rPr lang="en-US" sz="2400" b="1" i="1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truth tables</a:t>
                </a:r>
                <a:r>
                  <a:rPr lang="en-US" sz="24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conjunction         disjunction         implication      biconditional negation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also use truth tables to show logical equivalence. Two molecular statements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logically equivalen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 provided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precisely when </a:t>
                </a:r>
                <a:r>
                  <a:rPr lang="en-US" sz="24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Work with 1-2 other people to show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  <a:endParaRPr lang="en-US" sz="2400" b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360218"/>
                <a:ext cx="8603673" cy="6497782"/>
              </a:xfrm>
              <a:blipFill>
                <a:blip r:embed="rId3"/>
                <a:stretch>
                  <a:fillRect l="-1031" t="-1953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2038BED-C005-B25C-CF87-846833246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6877510"/>
                  </p:ext>
                </p:extLst>
              </p:nvPr>
            </p:nvGraphicFramePr>
            <p:xfrm>
              <a:off x="3484521" y="1543791"/>
              <a:ext cx="1725181" cy="197882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97066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402956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2515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7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2038BED-C005-B25C-CF87-846833246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6877510"/>
                  </p:ext>
                </p:extLst>
              </p:nvPr>
            </p:nvGraphicFramePr>
            <p:xfrm>
              <a:off x="3484521" y="1543791"/>
              <a:ext cx="1725181" cy="1978825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97066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402956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25159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7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70" t="-8108" r="-1235" b="-34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7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0724886-8C15-BC8C-B003-80C65358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787922"/>
                  </p:ext>
                </p:extLst>
              </p:nvPr>
            </p:nvGraphicFramePr>
            <p:xfrm>
              <a:off x="5318188" y="1535832"/>
              <a:ext cx="1821610" cy="1986783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33043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437752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50815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65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0724886-8C15-BC8C-B003-80C65358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787922"/>
                  </p:ext>
                </p:extLst>
              </p:nvPr>
            </p:nvGraphicFramePr>
            <p:xfrm>
              <a:off x="5318188" y="1535832"/>
              <a:ext cx="1821610" cy="1986783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33043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437752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950815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658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789" t="-8108" r="-1316" b="-34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21F4DE1-CF11-5B4D-14B7-D5A7628633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84059"/>
                  </p:ext>
                </p:extLst>
              </p:nvPr>
            </p:nvGraphicFramePr>
            <p:xfrm>
              <a:off x="7242419" y="1526787"/>
              <a:ext cx="1809465" cy="199582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09402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377486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257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61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21F4DE1-CF11-5B4D-14B7-D5A7628633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84059"/>
                  </p:ext>
                </p:extLst>
              </p:nvPr>
            </p:nvGraphicFramePr>
            <p:xfrm>
              <a:off x="7242419" y="1526787"/>
              <a:ext cx="1809465" cy="199582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09402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377486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2257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61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1798" t="-10811" r="-1124" b="-34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3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94172D6-0005-4958-0629-22A7FBA82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708696"/>
                  </p:ext>
                </p:extLst>
              </p:nvPr>
            </p:nvGraphicFramePr>
            <p:xfrm>
              <a:off x="9139004" y="1526789"/>
              <a:ext cx="1681965" cy="197882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63072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33859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80294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8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94172D6-0005-4958-0629-22A7FBA82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708696"/>
                  </p:ext>
                </p:extLst>
              </p:nvPr>
            </p:nvGraphicFramePr>
            <p:xfrm>
              <a:off x="9139004" y="1526789"/>
              <a:ext cx="1681965" cy="197882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263072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338599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080294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8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5814" t="-11111" b="-3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38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C2C2C01-5D78-B4D8-81DC-18B42CEB7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473721"/>
                  </p:ext>
                </p:extLst>
              </p:nvPr>
            </p:nvGraphicFramePr>
            <p:xfrm>
              <a:off x="10892591" y="1535832"/>
              <a:ext cx="845011" cy="126261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34873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51013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02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02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02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C2C2C01-5D78-B4D8-81DC-18B42CEB76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473721"/>
                  </p:ext>
                </p:extLst>
              </p:nvPr>
            </p:nvGraphicFramePr>
            <p:xfrm>
              <a:off x="10892591" y="1535832"/>
              <a:ext cx="845011" cy="126261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34873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510138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5854" t="-8108" r="-2439" b="-1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02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02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A9ED54-8472-F3D1-6AF7-6744D3BEE93F}"/>
              </a:ext>
            </a:extLst>
          </p:cNvPr>
          <p:cNvSpPr/>
          <p:nvPr/>
        </p:nvSpPr>
        <p:spPr>
          <a:xfrm>
            <a:off x="3546761" y="3099661"/>
            <a:ext cx="8180288" cy="96089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Practice</a:t>
            </a:r>
            <a:r>
              <a:rPr lang="en-US" sz="2400" dirty="0"/>
              <a:t>: Write the sentence “All primes greater than 2 are odd” symbolically. </a:t>
            </a:r>
          </a:p>
        </p:txBody>
      </p:sp>
    </p:spTree>
    <p:extLst>
      <p:ext uri="{BB962C8B-B14F-4D97-AF65-F5344CB8AC3E}">
        <p14:creationId xmlns:p14="http://schemas.microsoft.com/office/powerpoint/2010/main" val="2374179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combined.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“for every x there exists some y such that y is 	less than x"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9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combined.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“for every x there exists some y such that y is 	less than x"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also need to define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variables. For example, does every x mean all positive integers, all real numbers, something else? [The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variable is the set of possible values it can take.]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17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combined.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“for every x there exists some y such that y is 	less than x"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also need to define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variables. For example, does every x mean all positive integers, all real numbers, something else? [The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variable is the set of possible values it can take.]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50CF74-46E9-7792-612C-CE157B40CFFA}"/>
              </a:ext>
            </a:extLst>
          </p:cNvPr>
          <p:cNvSpPr/>
          <p:nvPr/>
        </p:nvSpPr>
        <p:spPr>
          <a:xfrm>
            <a:off x="3546761" y="185980"/>
            <a:ext cx="8392320" cy="637755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E5CE6F-1132-A838-6BE3-6CDAF3E80D51}"/>
                  </a:ext>
                </a:extLst>
              </p:cNvPr>
              <p:cNvSpPr/>
              <p:nvPr/>
            </p:nvSpPr>
            <p:spPr>
              <a:xfrm>
                <a:off x="3546761" y="1557791"/>
                <a:ext cx="8180288" cy="301421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Once we have defined the domain and quantified variables in a predicate, we have a statement!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Consider this statement: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/>
                  <a:t>Let the domain of x, y be the </a:t>
                </a:r>
                <a:r>
                  <a:rPr lang="en-US" sz="2400" b="1" i="1" dirty="0"/>
                  <a:t>natural numbers </a:t>
                </a:r>
                <a:r>
                  <a:rPr lang="en-US" sz="2400" dirty="0"/>
                  <a:t>(0, 1, 2, …)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the truth value of the statement?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E5CE6F-1132-A838-6BE3-6CDAF3E80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1557791"/>
                <a:ext cx="8180288" cy="301421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18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combined.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is read “for every x there exists some y such that y is 	less than x"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 we also need to define 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variables. For example, does every x mean all positive integers, all real numbers, something else? [The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of a variable is the set of possible values it can take.]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50CF74-46E9-7792-612C-CE157B40CFFA}"/>
              </a:ext>
            </a:extLst>
          </p:cNvPr>
          <p:cNvSpPr/>
          <p:nvPr/>
        </p:nvSpPr>
        <p:spPr>
          <a:xfrm>
            <a:off x="3546761" y="185980"/>
            <a:ext cx="8392320" cy="637755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E5CE6F-1132-A838-6BE3-6CDAF3E80D51}"/>
                  </a:ext>
                </a:extLst>
              </p:cNvPr>
              <p:cNvSpPr/>
              <p:nvPr/>
            </p:nvSpPr>
            <p:spPr>
              <a:xfrm>
                <a:off x="3546761" y="1557791"/>
                <a:ext cx="8180288" cy="3262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Once we have defined the domain and quantified variables in a predicate, we have a statement!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Consider this statement: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Open Sans" panose="020B0606030504020204" pitchFamily="34" charset="0"/>
                </a:endParaRPr>
              </a:p>
              <a:p>
                <a:r>
                  <a:rPr lang="en-US" sz="2400" dirty="0"/>
                  <a:t>Let the domain of x, y be the </a:t>
                </a:r>
                <a:r>
                  <a:rPr lang="en-US" sz="2400" b="1" i="1" dirty="0"/>
                  <a:t>natural numbers </a:t>
                </a:r>
                <a:r>
                  <a:rPr lang="en-US" sz="2400" dirty="0"/>
                  <a:t>(0, 1, 2, …)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this statement in English? </a:t>
                </a:r>
              </a:p>
              <a:p>
                <a:r>
                  <a:rPr lang="en-US" sz="2400" dirty="0"/>
                  <a:t>What is the truth value of the statement? 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E5CE6F-1132-A838-6BE3-6CDAF3E80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1557791"/>
                <a:ext cx="8180288" cy="3262182"/>
              </a:xfrm>
              <a:prstGeom prst="roundRect">
                <a:avLst/>
              </a:prstGeom>
              <a:blipFill>
                <a:blip r:embed="rId4"/>
                <a:stretch>
                  <a:fillRect b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07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Negation of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negated: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87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Negation of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existential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“there is”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universal quantifier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is read “for all” or “every”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Quantifiers can be negated: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294468"/>
                <a:ext cx="8645239" cy="6563532"/>
              </a:xfrm>
              <a:prstGeom prst="rect">
                <a:avLst/>
              </a:prstGeom>
              <a:blipFill>
                <a:blip r:embed="rId3"/>
                <a:stretch>
                  <a:fillRect l="-1173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62BD046-7C0E-A7F6-A96D-FD283EC67E78}"/>
                  </a:ext>
                </a:extLst>
              </p:cNvPr>
              <p:cNvSpPr/>
              <p:nvPr/>
            </p:nvSpPr>
            <p:spPr>
              <a:xfrm>
                <a:off x="3546761" y="3743052"/>
                <a:ext cx="8180288" cy="233228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Rewrite the following statement without negation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is each version in English?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62BD046-7C0E-A7F6-A96D-FD283EC67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1" y="3743052"/>
                <a:ext cx="8180288" cy="233228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1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Last time we showed </a:t>
                </a: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just showed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28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equivalences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 Morgan’s Laws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logically equivalent to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These equivalences are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 Morgan’s Laws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Notice that these laws show you how to “distribute” a negative into parentheses.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6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Implications are Disjunctions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Last time we also showed that the implication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the disjunction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4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Implications are Disjunctions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Last time we also showed that the implication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the disjunction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That means at any time we see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 a statement we can replace it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without changing the truth values of the statement. And vice versa.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4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89044" cy="4601183"/>
          </a:xfrm>
        </p:spPr>
        <p:txBody>
          <a:bodyPr/>
          <a:lstStyle/>
          <a:p>
            <a:r>
              <a:rPr lang="en-US" dirty="0"/>
              <a:t>Implications are Disjunctions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Last time we also showed that the implication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logically equivalent to the disjunction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Font typeface="Wingdings 2" pitchFamily="18" charset="2"/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That means at any time we see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in a statement we can replace it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without changing the truth values of the statement. And vice versa.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(The same is true of De Morgan’s Laws, or any logically equivalent statements; we can always replace one with another without changing the truth values of a statement.)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452A-5BC0-4C23-0ED7-622C91A6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62" y="790414"/>
                <a:ext cx="8213868" cy="5346915"/>
              </a:xfrm>
              <a:prstGeom prst="rect">
                <a:avLst/>
              </a:prstGeom>
              <a:blipFill>
                <a:blip r:embed="rId3"/>
                <a:stretch>
                  <a:fillRect l="-1236" t="-165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510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1764</TotalTime>
  <Words>2759</Words>
  <Application>Microsoft Macintosh PowerPoint</Application>
  <PresentationFormat>Widescreen</PresentationFormat>
  <Paragraphs>397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Corbel</vt:lpstr>
      <vt:lpstr>Open Sans</vt:lpstr>
      <vt:lpstr>Wingdings 2</vt:lpstr>
      <vt:lpstr>Frame</vt:lpstr>
      <vt:lpstr>Discrete Structures– Propositional Logic Pt. 2</vt:lpstr>
      <vt:lpstr>Plan for Today</vt:lpstr>
      <vt:lpstr>Warm Up</vt:lpstr>
      <vt:lpstr>De Morgan’s Laws</vt:lpstr>
      <vt:lpstr>De Morgan’s Laws</vt:lpstr>
      <vt:lpstr>De Morgan’s Laws</vt:lpstr>
      <vt:lpstr>Implications are Disjunctions</vt:lpstr>
      <vt:lpstr>Implications are Disjunctions</vt:lpstr>
      <vt:lpstr>Implications are Disjunctions</vt:lpstr>
      <vt:lpstr>Double Negation</vt:lpstr>
      <vt:lpstr>Boolean Algebra</vt:lpstr>
      <vt:lpstr>Boolean Algebra</vt:lpstr>
      <vt:lpstr>Boolean Algebra</vt:lpstr>
      <vt:lpstr>Boolean Algebra</vt:lpstr>
      <vt:lpstr>Boolean Algebra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Variables and Statements</vt:lpstr>
      <vt:lpstr>Quantifiers</vt:lpstr>
      <vt:lpstr>Quantifiers</vt:lpstr>
      <vt:lpstr>Quantifiers</vt:lpstr>
      <vt:lpstr>Quantifiers</vt:lpstr>
      <vt:lpstr>Quantifiers</vt:lpstr>
      <vt:lpstr>Quantifiers</vt:lpstr>
      <vt:lpstr>Quantifiers</vt:lpstr>
      <vt:lpstr>Quantifiers</vt:lpstr>
      <vt:lpstr>Negation of Quantifiers</vt:lpstr>
      <vt:lpstr>Negation of 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33</cp:revision>
  <dcterms:created xsi:type="dcterms:W3CDTF">2023-08-03T18:49:17Z</dcterms:created>
  <dcterms:modified xsi:type="dcterms:W3CDTF">2024-01-04T15:12:30Z</dcterms:modified>
</cp:coreProperties>
</file>