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32"/>
  </p:notesMasterIdLst>
  <p:sldIdLst>
    <p:sldId id="256" r:id="rId2"/>
    <p:sldId id="445" r:id="rId3"/>
    <p:sldId id="257" r:id="rId4"/>
    <p:sldId id="328" r:id="rId5"/>
    <p:sldId id="420" r:id="rId6"/>
    <p:sldId id="421" r:id="rId7"/>
    <p:sldId id="422" r:id="rId8"/>
    <p:sldId id="423" r:id="rId9"/>
    <p:sldId id="424" r:id="rId10"/>
    <p:sldId id="425" r:id="rId11"/>
    <p:sldId id="426" r:id="rId12"/>
    <p:sldId id="427" r:id="rId13"/>
    <p:sldId id="428" r:id="rId14"/>
    <p:sldId id="429" r:id="rId15"/>
    <p:sldId id="430" r:id="rId16"/>
    <p:sldId id="432" r:id="rId17"/>
    <p:sldId id="446" r:id="rId18"/>
    <p:sldId id="433" r:id="rId19"/>
    <p:sldId id="431" r:id="rId20"/>
    <p:sldId id="434" r:id="rId21"/>
    <p:sldId id="435" r:id="rId22"/>
    <p:sldId id="436" r:id="rId23"/>
    <p:sldId id="438" r:id="rId24"/>
    <p:sldId id="437" r:id="rId25"/>
    <p:sldId id="439" r:id="rId26"/>
    <p:sldId id="440" r:id="rId27"/>
    <p:sldId id="441" r:id="rId28"/>
    <p:sldId id="442" r:id="rId29"/>
    <p:sldId id="443" r:id="rId30"/>
    <p:sldId id="44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77266"/>
  </p:normalViewPr>
  <p:slideViewPr>
    <p:cSldViewPr snapToGrid="0">
      <p:cViewPr varScale="1">
        <p:scale>
          <a:sx n="82" d="100"/>
          <a:sy n="82" d="100"/>
        </p:scale>
        <p:origin x="16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t">
              <a:buFont typeface="+mj-lt"/>
              <a:buAutoNum type="arabicPeriod"/>
            </a:pPr>
            <a:r>
              <a:rPr lang="en-US" b="0" i="0" dirty="0">
                <a:solidFill>
                  <a:srgbClr val="000000"/>
                </a:solidFill>
                <a:effectLst/>
                <a:latin typeface="Open Sans" panose="020B0606030504020204" pitchFamily="34" charset="0"/>
              </a:rPr>
              <a:t>Any even number plus 2 is an even number.</a:t>
            </a:r>
          </a:p>
          <a:p>
            <a:pPr algn="l" fontAlgn="t">
              <a:buFont typeface="+mj-lt"/>
              <a:buAutoNum type="arabicPeriod"/>
            </a:pPr>
            <a:r>
              <a:rPr lang="en-US" b="0" i="0" dirty="0">
                <a:solidFill>
                  <a:srgbClr val="000000"/>
                </a:solidFill>
                <a:effectLst/>
                <a:latin typeface="Open Sans" panose="020B0606030504020204" pitchFamily="34" charset="0"/>
              </a:rPr>
              <a:t>For any � there is a � such that .sin⁡(�)=�. In other words, every number � is in the domain of sine.</a:t>
            </a:r>
          </a:p>
          <a:p>
            <a:pPr algn="l" fontAlgn="t">
              <a:buFont typeface="+mj-lt"/>
              <a:buAutoNum type="arabicPeriod"/>
            </a:pPr>
            <a:r>
              <a:rPr lang="en-US" b="0" i="0" dirty="0">
                <a:solidFill>
                  <a:srgbClr val="000000"/>
                </a:solidFill>
                <a:effectLst/>
                <a:latin typeface="Open Sans" panose="020B0606030504020204" pitchFamily="34" charset="0"/>
              </a:rPr>
              <a:t>For every � there is an � such that .sin⁡(�)=�. In other words, every number � is in the range of sine (which is false).</a:t>
            </a:r>
          </a:p>
          <a:p>
            <a:pPr algn="l" fontAlgn="t">
              <a:buFont typeface="+mj-lt"/>
              <a:buAutoNum type="arabicPeriod"/>
            </a:pPr>
            <a:r>
              <a:rPr lang="en-US" b="0" i="0" dirty="0">
                <a:solidFill>
                  <a:srgbClr val="000000"/>
                </a:solidFill>
                <a:effectLst/>
                <a:latin typeface="Open Sans" panose="020B0606030504020204" pitchFamily="34" charset="0"/>
              </a:rPr>
              <a:t>For any numbers, if the cubes of two numbers are equal, then the numbers are equal.</a:t>
            </a:r>
          </a:p>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4</a:t>
            </a:fld>
            <a:endParaRPr lang="en-US"/>
          </a:p>
        </p:txBody>
      </p:sp>
    </p:spTree>
    <p:extLst>
      <p:ext uri="{BB962C8B-B14F-4D97-AF65-F5344CB8AC3E}">
        <p14:creationId xmlns:p14="http://schemas.microsoft.com/office/powerpoint/2010/main" val="2219208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13</a:t>
            </a:fld>
            <a:endParaRPr lang="en-US"/>
          </a:p>
        </p:txBody>
      </p:sp>
    </p:spTree>
    <p:extLst>
      <p:ext uri="{BB962C8B-B14F-4D97-AF65-F5344CB8AC3E}">
        <p14:creationId xmlns:p14="http://schemas.microsoft.com/office/powerpoint/2010/main" val="3770934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14</a:t>
            </a:fld>
            <a:endParaRPr lang="en-US"/>
          </a:p>
        </p:txBody>
      </p:sp>
    </p:spTree>
    <p:extLst>
      <p:ext uri="{BB962C8B-B14F-4D97-AF65-F5344CB8AC3E}">
        <p14:creationId xmlns:p14="http://schemas.microsoft.com/office/powerpoint/2010/main" val="1992743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Open Sans" panose="020B0606030504020204" pitchFamily="34" charset="0"/>
              </a:rPr>
              <a:t>Let ,�, ,�, and � be integers. Assume that �|� and .�|�. In other words, � is a multiple of � and � is a multiple of .�. So there are integers � and � such that �=�� and .�=��. Combining these (through substitution) we get that .�=���. But �� is an integer, so this says that � is a multiple of .�. Therefore .</a:t>
            </a:r>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15</a:t>
            </a:fld>
            <a:endParaRPr lang="en-US"/>
          </a:p>
        </p:txBody>
      </p:sp>
    </p:spTree>
    <p:extLst>
      <p:ext uri="{BB962C8B-B14F-4D97-AF65-F5344CB8AC3E}">
        <p14:creationId xmlns:p14="http://schemas.microsoft.com/office/powerpoint/2010/main" val="1529287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16</a:t>
            </a:fld>
            <a:endParaRPr lang="en-US"/>
          </a:p>
        </p:txBody>
      </p:sp>
    </p:spTree>
    <p:extLst>
      <p:ext uri="{BB962C8B-B14F-4D97-AF65-F5344CB8AC3E}">
        <p14:creationId xmlns:p14="http://schemas.microsoft.com/office/powerpoint/2010/main" val="2890896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18</a:t>
            </a:fld>
            <a:endParaRPr lang="en-US"/>
          </a:p>
        </p:txBody>
      </p:sp>
    </p:spTree>
    <p:extLst>
      <p:ext uri="{BB962C8B-B14F-4D97-AF65-F5344CB8AC3E}">
        <p14:creationId xmlns:p14="http://schemas.microsoft.com/office/powerpoint/2010/main" val="399297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Open Sans" panose="020B0606030504020204" pitchFamily="34" charset="0"/>
              </a:rPr>
              <a:t>Let ,�, ,�, and � be integers. Assume that �|� and .�|�. In other words, � is a multiple of � and � is a multiple of .�. So there are integers � and � such that �=�� and .�=��. Combining these (through substitution) we get that .�=���. But �� is an integer, so this says that � is a multiple of .�. Therefore .</a:t>
            </a:r>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19</a:t>
            </a:fld>
            <a:endParaRPr lang="en-US"/>
          </a:p>
        </p:txBody>
      </p:sp>
    </p:spTree>
    <p:extLst>
      <p:ext uri="{BB962C8B-B14F-4D97-AF65-F5344CB8AC3E}">
        <p14:creationId xmlns:p14="http://schemas.microsoft.com/office/powerpoint/2010/main" val="3551400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20</a:t>
            </a:fld>
            <a:endParaRPr lang="en-US"/>
          </a:p>
        </p:txBody>
      </p:sp>
    </p:spTree>
    <p:extLst>
      <p:ext uri="{BB962C8B-B14F-4D97-AF65-F5344CB8AC3E}">
        <p14:creationId xmlns:p14="http://schemas.microsoft.com/office/powerpoint/2010/main" val="1481792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21</a:t>
            </a:fld>
            <a:endParaRPr lang="en-US"/>
          </a:p>
        </p:txBody>
      </p:sp>
    </p:spTree>
    <p:extLst>
      <p:ext uri="{BB962C8B-B14F-4D97-AF65-F5344CB8AC3E}">
        <p14:creationId xmlns:p14="http://schemas.microsoft.com/office/powerpoint/2010/main" val="30587506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22</a:t>
            </a:fld>
            <a:endParaRPr lang="en-US"/>
          </a:p>
        </p:txBody>
      </p:sp>
    </p:spTree>
    <p:extLst>
      <p:ext uri="{BB962C8B-B14F-4D97-AF65-F5344CB8AC3E}">
        <p14:creationId xmlns:p14="http://schemas.microsoft.com/office/powerpoint/2010/main" val="3594693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23</a:t>
            </a:fld>
            <a:endParaRPr lang="en-US"/>
          </a:p>
        </p:txBody>
      </p:sp>
    </p:spTree>
    <p:extLst>
      <p:ext uri="{BB962C8B-B14F-4D97-AF65-F5344CB8AC3E}">
        <p14:creationId xmlns:p14="http://schemas.microsoft.com/office/powerpoint/2010/main" val="2139225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5</a:t>
            </a:fld>
            <a:endParaRPr lang="en-US"/>
          </a:p>
        </p:txBody>
      </p:sp>
    </p:spTree>
    <p:extLst>
      <p:ext uri="{BB962C8B-B14F-4D97-AF65-F5344CB8AC3E}">
        <p14:creationId xmlns:p14="http://schemas.microsoft.com/office/powerpoint/2010/main" val="3078724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24</a:t>
            </a:fld>
            <a:endParaRPr lang="en-US"/>
          </a:p>
        </p:txBody>
      </p:sp>
    </p:spTree>
    <p:extLst>
      <p:ext uri="{BB962C8B-B14F-4D97-AF65-F5344CB8AC3E}">
        <p14:creationId xmlns:p14="http://schemas.microsoft.com/office/powerpoint/2010/main" val="1283419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Open Sans" panose="020B0606030504020204" pitchFamily="34" charset="0"/>
              </a:rPr>
              <a:t>Assume that � and � are both even. la la la. Therefore �+� is even.</a:t>
            </a:r>
            <a:endParaRPr lang="en-US" b="1" i="0" dirty="0">
              <a:solidFill>
                <a:srgbClr val="000000"/>
              </a:solidFill>
              <a:effectLst/>
              <a:latin typeface="PT Serif" panose="020A0603040505020204" pitchFamily="18" charset="77"/>
            </a:endParaRPr>
          </a:p>
          <a:p>
            <a:pPr algn="l"/>
            <a:endParaRPr lang="en-US" b="1" i="0" dirty="0">
              <a:solidFill>
                <a:srgbClr val="000000"/>
              </a:solidFill>
              <a:effectLst/>
              <a:latin typeface="PT Serif" panose="020A0603040505020204" pitchFamily="18" charset="77"/>
            </a:endParaRPr>
          </a:p>
          <a:p>
            <a:pPr algn="l"/>
            <a:r>
              <a:rPr lang="en-US" b="1" i="0" dirty="0">
                <a:solidFill>
                  <a:srgbClr val="000000"/>
                </a:solidFill>
                <a:effectLst/>
                <a:latin typeface="PT Serif" panose="020A0603040505020204" pitchFamily="18" charset="77"/>
              </a:rPr>
              <a:t>Proof.</a:t>
            </a:r>
          </a:p>
          <a:p>
            <a:pPr algn="l"/>
            <a:r>
              <a:rPr lang="en-US" b="0" i="0" dirty="0">
                <a:solidFill>
                  <a:srgbClr val="000000"/>
                </a:solidFill>
                <a:effectLst/>
                <a:latin typeface="Open Sans" panose="020B0606030504020204" pitchFamily="34" charset="0"/>
              </a:rPr>
              <a:t> Let � and � be integers. Assume that � and � are even. Then �=2� and �=2� for some integers � and .�. Now .�+�=2�+2�=2(�+�). Since �+� is an integer, we see that �+� is even, completing the proof.</a:t>
            </a:r>
          </a:p>
          <a:p>
            <a:pPr algn="l"/>
            <a:endParaRPr lang="en-US" b="0" i="0" dirty="0">
              <a:solidFill>
                <a:srgbClr val="000000"/>
              </a:solidFill>
              <a:effectLst/>
              <a:latin typeface="Open Sans" panose="020B0606030504020204" pitchFamily="34" charset="0"/>
            </a:endParaRPr>
          </a:p>
          <a:p>
            <a:r>
              <a:rPr lang="en-US" b="0" i="0" dirty="0">
                <a:solidFill>
                  <a:srgbClr val="000000"/>
                </a:solidFill>
                <a:effectLst/>
                <a:latin typeface="Open Sans" panose="020B0606030504020204" pitchFamily="34" charset="0"/>
              </a:rPr>
              <a:t>Note that our assumption that � and � are even is really the negation of � or � is odd. We used De Morgan's law here.</a:t>
            </a:r>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25</a:t>
            </a:fld>
            <a:endParaRPr lang="en-US"/>
          </a:p>
        </p:txBody>
      </p:sp>
    </p:spTree>
    <p:extLst>
      <p:ext uri="{BB962C8B-B14F-4D97-AF65-F5344CB8AC3E}">
        <p14:creationId xmlns:p14="http://schemas.microsoft.com/office/powerpoint/2010/main" val="2226294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panose="020B0606030504020204" pitchFamily="34" charset="0"/>
              </a:rPr>
              <a:t> Let � be an arbitrary prime number. Assume � is not odd. So � is divisible by 2. Since � is prime, it must have exactly two divisors, and it has 2 as a divisor, so � must be divisible by only 1 and 2. Therefore .�=2. This completes the proof (by contrapositive).</a:t>
            </a:r>
          </a:p>
          <a:p>
            <a:pPr algn="l"/>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26</a:t>
            </a:fld>
            <a:endParaRPr lang="en-US"/>
          </a:p>
        </p:txBody>
      </p:sp>
    </p:spTree>
    <p:extLst>
      <p:ext uri="{BB962C8B-B14F-4D97-AF65-F5344CB8AC3E}">
        <p14:creationId xmlns:p14="http://schemas.microsoft.com/office/powerpoint/2010/main" val="28787746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27</a:t>
            </a:fld>
            <a:endParaRPr lang="en-US"/>
          </a:p>
        </p:txBody>
      </p:sp>
    </p:spTree>
    <p:extLst>
      <p:ext uri="{BB962C8B-B14F-4D97-AF65-F5344CB8AC3E}">
        <p14:creationId xmlns:p14="http://schemas.microsoft.com/office/powerpoint/2010/main" val="3354690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Open Sans" panose="020B0606030504020204" pitchFamily="34" charset="0"/>
              </a:rPr>
              <a:t>Suppose that each number only came up 6 or fewer times. So there are at most six 1's, six 2's, and so on. That's a total of 36 dice, so you must not have rolled all 40 dice.</a:t>
            </a:r>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28</a:t>
            </a:fld>
            <a:endParaRPr lang="en-US"/>
          </a:p>
        </p:txBody>
      </p:sp>
    </p:spTree>
    <p:extLst>
      <p:ext uri="{BB962C8B-B14F-4D97-AF65-F5344CB8AC3E}">
        <p14:creationId xmlns:p14="http://schemas.microsoft.com/office/powerpoint/2010/main" val="4131434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Suppose it is not true that </a:t>
            </a:r>
            <a:r>
              <a:rPr lang="en-US" dirty="0" err="1"/>
              <a:t>y≤x</a:t>
            </a:r>
            <a:r>
              <a:rPr lang="en-US" dirty="0"/>
              <a:t>, so y&gt;x. Then y−x&gt;0. Multiply both sides of y−x&gt;0 by the positive value x^2+y^2. </a:t>
            </a:r>
          </a:p>
          <a:p>
            <a:pPr algn="l"/>
            <a:r>
              <a:rPr lang="en-US" dirty="0"/>
              <a:t>(y−x)(x^2+y2^) &gt; 0(x^2+y^2) </a:t>
            </a:r>
          </a:p>
          <a:p>
            <a:pPr algn="l"/>
            <a:r>
              <a:rPr lang="en-US" dirty="0"/>
              <a:t>yx^2+y3−x3−xy^2 &gt; 0 </a:t>
            </a:r>
          </a:p>
          <a:p>
            <a:pPr algn="l"/>
            <a:r>
              <a:rPr lang="en-US" dirty="0"/>
              <a:t>y^3+yx^2 &gt; x^3+xy^2 </a:t>
            </a:r>
          </a:p>
          <a:p>
            <a:pPr algn="l"/>
            <a:r>
              <a:rPr lang="en-US" dirty="0"/>
              <a:t>Therefore y^^3+yx^2&gt;x^3+xy^2, so it is not true that </a:t>
            </a:r>
          </a:p>
          <a:p>
            <a:pPr algn="l"/>
            <a:r>
              <a:rPr lang="en-US" dirty="0"/>
              <a:t>y^3+yx^2≤x^3+xy^2.</a:t>
            </a:r>
          </a:p>
        </p:txBody>
      </p:sp>
      <p:sp>
        <p:nvSpPr>
          <p:cNvPr id="4" name="Slide Number Placeholder 3"/>
          <p:cNvSpPr>
            <a:spLocks noGrp="1"/>
          </p:cNvSpPr>
          <p:nvPr>
            <p:ph type="sldNum" sz="quarter" idx="10"/>
          </p:nvPr>
        </p:nvSpPr>
        <p:spPr/>
        <p:txBody>
          <a:bodyPr/>
          <a:lstStyle/>
          <a:p>
            <a:fld id="{77F12483-E947-6F4E-A75E-B2E677827779}" type="slidenum">
              <a:rPr lang="en-US" smtClean="0"/>
              <a:t>29</a:t>
            </a:fld>
            <a:endParaRPr lang="en-US"/>
          </a:p>
        </p:txBody>
      </p:sp>
    </p:spTree>
    <p:extLst>
      <p:ext uri="{BB962C8B-B14F-4D97-AF65-F5344CB8AC3E}">
        <p14:creationId xmlns:p14="http://schemas.microsoft.com/office/powerpoint/2010/main" val="5350933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Suppose it is not true that 5 x and 5 y. </a:t>
            </a:r>
          </a:p>
          <a:p>
            <a:pPr algn="l"/>
            <a:r>
              <a:rPr lang="en-US" dirty="0"/>
              <a:t>By </a:t>
            </a:r>
            <a:r>
              <a:rPr lang="en-US" dirty="0" err="1"/>
              <a:t>DeMorgan’s</a:t>
            </a:r>
            <a:r>
              <a:rPr lang="en-US" dirty="0"/>
              <a:t> law, it is not true that 5 x or it is not true that 5 y. Therefore 5|x or 5|y. We consider these possibilities separately. Case1. Suppose 5|x. Then x=5a for some </a:t>
            </a:r>
            <a:r>
              <a:rPr lang="en-US" dirty="0" err="1"/>
              <a:t>a∈Z</a:t>
            </a:r>
            <a:r>
              <a:rPr lang="en-US" dirty="0"/>
              <a:t>. From this we get </a:t>
            </a:r>
            <a:r>
              <a:rPr lang="en-US" dirty="0" err="1"/>
              <a:t>xy</a:t>
            </a:r>
            <a:r>
              <a:rPr lang="en-US" dirty="0"/>
              <a:t>=5(ay), and that means 5|xy. Case2. Suppose 5|y. Then y=5a for some </a:t>
            </a:r>
            <a:r>
              <a:rPr lang="en-US" dirty="0" err="1"/>
              <a:t>a∈Z</a:t>
            </a:r>
            <a:r>
              <a:rPr lang="en-US" dirty="0"/>
              <a:t>. From this we get </a:t>
            </a:r>
            <a:r>
              <a:rPr lang="en-US" dirty="0" err="1"/>
              <a:t>xy</a:t>
            </a:r>
            <a:r>
              <a:rPr lang="en-US" dirty="0"/>
              <a:t>=5(ax), and that means 5|xy. The above cases show that 5|xy, so it is not true that 5 </a:t>
            </a:r>
            <a:r>
              <a:rPr lang="en-US" dirty="0" err="1"/>
              <a:t>xy</a:t>
            </a:r>
            <a:r>
              <a:rPr lang="en-US" dirty="0"/>
              <a:t>.</a:t>
            </a:r>
          </a:p>
        </p:txBody>
      </p:sp>
      <p:sp>
        <p:nvSpPr>
          <p:cNvPr id="4" name="Slide Number Placeholder 3"/>
          <p:cNvSpPr>
            <a:spLocks noGrp="1"/>
          </p:cNvSpPr>
          <p:nvPr>
            <p:ph type="sldNum" sz="quarter" idx="10"/>
          </p:nvPr>
        </p:nvSpPr>
        <p:spPr/>
        <p:txBody>
          <a:bodyPr/>
          <a:lstStyle/>
          <a:p>
            <a:fld id="{77F12483-E947-6F4E-A75E-B2E677827779}" type="slidenum">
              <a:rPr lang="en-US" smtClean="0"/>
              <a:t>30</a:t>
            </a:fld>
            <a:endParaRPr lang="en-US"/>
          </a:p>
        </p:txBody>
      </p:sp>
    </p:spTree>
    <p:extLst>
      <p:ext uri="{BB962C8B-B14F-4D97-AF65-F5344CB8AC3E}">
        <p14:creationId xmlns:p14="http://schemas.microsoft.com/office/powerpoint/2010/main" val="1857254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6</a:t>
            </a:fld>
            <a:endParaRPr lang="en-US"/>
          </a:p>
        </p:txBody>
      </p:sp>
    </p:spTree>
    <p:extLst>
      <p:ext uri="{BB962C8B-B14F-4D97-AF65-F5344CB8AC3E}">
        <p14:creationId xmlns:p14="http://schemas.microsoft.com/office/powerpoint/2010/main" val="2566945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7</a:t>
            </a:fld>
            <a:endParaRPr lang="en-US"/>
          </a:p>
        </p:txBody>
      </p:sp>
    </p:spTree>
    <p:extLst>
      <p:ext uri="{BB962C8B-B14F-4D97-AF65-F5344CB8AC3E}">
        <p14:creationId xmlns:p14="http://schemas.microsoft.com/office/powerpoint/2010/main" val="863945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8</a:t>
            </a:fld>
            <a:endParaRPr lang="en-US"/>
          </a:p>
        </p:txBody>
      </p:sp>
    </p:spTree>
    <p:extLst>
      <p:ext uri="{BB962C8B-B14F-4D97-AF65-F5344CB8AC3E}">
        <p14:creationId xmlns:p14="http://schemas.microsoft.com/office/powerpoint/2010/main" val="2482057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9</a:t>
            </a:fld>
            <a:endParaRPr lang="en-US"/>
          </a:p>
        </p:txBody>
      </p:sp>
    </p:spTree>
    <p:extLst>
      <p:ext uri="{BB962C8B-B14F-4D97-AF65-F5344CB8AC3E}">
        <p14:creationId xmlns:p14="http://schemas.microsoft.com/office/powerpoint/2010/main" val="3509641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10</a:t>
            </a:fld>
            <a:endParaRPr lang="en-US"/>
          </a:p>
        </p:txBody>
      </p:sp>
    </p:spTree>
    <p:extLst>
      <p:ext uri="{BB962C8B-B14F-4D97-AF65-F5344CB8AC3E}">
        <p14:creationId xmlns:p14="http://schemas.microsoft.com/office/powerpoint/2010/main" val="3019998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11</a:t>
            </a:fld>
            <a:endParaRPr lang="en-US"/>
          </a:p>
        </p:txBody>
      </p:sp>
    </p:spTree>
    <p:extLst>
      <p:ext uri="{BB962C8B-B14F-4D97-AF65-F5344CB8AC3E}">
        <p14:creationId xmlns:p14="http://schemas.microsoft.com/office/powerpoint/2010/main" val="793771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12</a:t>
            </a:fld>
            <a:endParaRPr lang="en-US"/>
          </a:p>
        </p:txBody>
      </p:sp>
    </p:spTree>
    <p:extLst>
      <p:ext uri="{BB962C8B-B14F-4D97-AF65-F5344CB8AC3E}">
        <p14:creationId xmlns:p14="http://schemas.microsoft.com/office/powerpoint/2010/main" val="3132711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2/1/24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2/1/24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2/1/24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2/1/24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2/1/24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2/1/24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2/1/24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2/1/24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a:xfrm>
            <a:off x="1069847" y="1298448"/>
            <a:ext cx="7516213" cy="3255264"/>
          </a:xfrm>
        </p:spPr>
        <p:txBody>
          <a:bodyPr>
            <a:normAutofit/>
          </a:bodyPr>
          <a:lstStyle/>
          <a:p>
            <a:r>
              <a:rPr lang="en-US" dirty="0"/>
              <a:t>Discrete Structures– Proofs: Direct and Contrapositive</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Proof</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b="1" i="1" dirty="0">
                    <a:solidFill>
                      <a:schemeClr val="tx1"/>
                    </a:solidFill>
                    <a:latin typeface="Open Sans" panose="020B0606030504020204" pitchFamily="34" charset="0"/>
                  </a:rPr>
                  <a:t>Proof</a:t>
                </a:r>
                <a:r>
                  <a:rPr lang="en-US" sz="2400" dirty="0">
                    <a:solidFill>
                      <a:schemeClr val="tx1"/>
                    </a:solidFill>
                    <a:latin typeface="Open Sans" panose="020B0606030504020204" pitchFamily="34" charset="0"/>
                  </a:rPr>
                  <a:t>: We will show that for all integers,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even then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even.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Let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be any arbitrary integer. </a:t>
                </a:r>
              </a:p>
              <a:p>
                <a:pPr marL="0" indent="0">
                  <a:buNone/>
                </a:pPr>
                <a:r>
                  <a:rPr lang="en-US" sz="2400" dirty="0">
                    <a:solidFill>
                      <a:schemeClr val="tx1"/>
                    </a:solidFill>
                    <a:latin typeface="Open Sans" panose="020B0606030504020204" pitchFamily="34" charset="0"/>
                  </a:rPr>
                  <a:t>Given the definition of even, we know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for some integer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a:t>
                </a:r>
              </a:p>
              <a:p>
                <a:pPr marL="0" indent="0">
                  <a:buNone/>
                </a:pPr>
                <a:r>
                  <a:rPr lang="en-US" sz="2400" dirty="0">
                    <a:solidFill>
                      <a:schemeClr val="tx1"/>
                    </a:solidFill>
                    <a:latin typeface="Open Sans" panose="020B0606030504020204" pitchFamily="34" charset="0"/>
                  </a:rPr>
                  <a:t>Therefore,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e>
                        </m:d>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If we distribute the exponent,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=4</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0" smtClean="0">
                        <a:solidFill>
                          <a:schemeClr val="tx1"/>
                        </a:solidFill>
                        <a:latin typeface="Cambria Math" panose="02040503050406030204" pitchFamily="18" charset="0"/>
                      </a:rPr>
                      <m:t>=2(2</m:t>
                    </m:r>
                    <m:sSup>
                      <m:sSupPr>
                        <m:ctrlPr>
                          <a:rPr lang="en-US" sz="2400" b="0" i="1" smtClean="0">
                            <a:solidFill>
                              <a:schemeClr val="tx1"/>
                            </a:solidFill>
                            <a:latin typeface="Cambria Math" panose="02040503050406030204" pitchFamily="18" charset="0"/>
                          </a:rPr>
                        </m:ctrlPr>
                      </m:sSupPr>
                      <m:e>
                        <m:r>
                          <m:rPr>
                            <m:sty m:val="p"/>
                          </m:rPr>
                          <a:rPr lang="en-US" sz="2400" b="0" i="0" smtClean="0">
                            <a:solidFill>
                              <a:schemeClr val="tx1"/>
                            </a:solidFill>
                            <a:latin typeface="Cambria Math" panose="02040503050406030204" pitchFamily="18" charset="0"/>
                          </a:rPr>
                          <m:t>k</m:t>
                        </m:r>
                      </m:e>
                      <m:sup>
                        <m:r>
                          <a:rPr lang="en-US" sz="2400" b="0" i="0" smtClean="0">
                            <a:solidFill>
                              <a:schemeClr val="tx1"/>
                            </a:solidFill>
                            <a:latin typeface="Cambria Math" panose="02040503050406030204" pitchFamily="18" charset="0"/>
                          </a:rPr>
                          <m:t>2</m:t>
                        </m:r>
                      </m:sup>
                    </m:sSup>
                    <m:r>
                      <a:rPr lang="en-US" sz="2400" b="0" i="0" smtClean="0">
                        <a:solidFill>
                          <a:schemeClr val="tx1"/>
                        </a:solidFill>
                        <a:latin typeface="Cambria Math" panose="02040503050406030204" pitchFamily="18" charset="0"/>
                      </a:rPr>
                      <m:t>)</m:t>
                    </m:r>
                  </m:oMath>
                </a14:m>
                <a:r>
                  <a:rPr lang="en-US" sz="24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Because </a:t>
                </a:r>
                <a14:m>
                  <m:oMath xmlns:m="http://schemas.openxmlformats.org/officeDocument/2006/math">
                    <m:r>
                      <a:rPr lang="en-US" sz="2400" b="0" i="1" smtClean="0">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an integer, and it is multiplied by </a:t>
                </a:r>
                <a14:m>
                  <m:oMath xmlns:m="http://schemas.openxmlformats.org/officeDocument/2006/math">
                    <m:r>
                      <a:rPr lang="en-US" sz="2400" b="0" i="1" smtClean="0">
                        <a:solidFill>
                          <a:schemeClr val="tx1"/>
                        </a:solidFill>
                        <a:latin typeface="Cambria Math" panose="02040503050406030204" pitchFamily="18" charset="0"/>
                      </a:rPr>
                      <m:t>2</m:t>
                    </m:r>
                  </m:oMath>
                </a14:m>
                <a:r>
                  <a:rPr lang="en-US" sz="2400" dirty="0">
                    <a:solidFill>
                      <a:schemeClr val="tx1"/>
                    </a:solidFill>
                    <a:latin typeface="Open Sans" panose="020B0606030504020204" pitchFamily="34" charset="0"/>
                  </a:rPr>
                  <a:t>, we know that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even. //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p:spTree>
    <p:extLst>
      <p:ext uri="{BB962C8B-B14F-4D97-AF65-F5344CB8AC3E}">
        <p14:creationId xmlns:p14="http://schemas.microsoft.com/office/powerpoint/2010/main" val="1136990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Proof</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b="1" i="1" dirty="0">
                    <a:solidFill>
                      <a:schemeClr val="tx1"/>
                    </a:solidFill>
                    <a:latin typeface="Open Sans" panose="020B0606030504020204" pitchFamily="34" charset="0"/>
                  </a:rPr>
                  <a:t>Proof</a:t>
                </a:r>
                <a:r>
                  <a:rPr lang="en-US" sz="2400" dirty="0">
                    <a:solidFill>
                      <a:schemeClr val="tx1"/>
                    </a:solidFill>
                    <a:latin typeface="Open Sans" panose="020B0606030504020204" pitchFamily="34" charset="0"/>
                  </a:rPr>
                  <a:t>: We will show that for all integers,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even then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even.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Let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be any arbitrary integer. </a:t>
                </a:r>
              </a:p>
              <a:p>
                <a:pPr marL="0" indent="0">
                  <a:buNone/>
                </a:pPr>
                <a:r>
                  <a:rPr lang="en-US" sz="2400" dirty="0">
                    <a:solidFill>
                      <a:schemeClr val="tx1"/>
                    </a:solidFill>
                    <a:latin typeface="Open Sans" panose="020B0606030504020204" pitchFamily="34" charset="0"/>
                  </a:rPr>
                  <a:t>Given the definition of even, we know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for some integer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a:t>
                </a:r>
              </a:p>
              <a:p>
                <a:pPr marL="0" indent="0">
                  <a:buNone/>
                </a:pPr>
                <a:r>
                  <a:rPr lang="en-US" sz="2400" dirty="0">
                    <a:solidFill>
                      <a:schemeClr val="tx1"/>
                    </a:solidFill>
                    <a:latin typeface="Open Sans" panose="020B0606030504020204" pitchFamily="34" charset="0"/>
                  </a:rPr>
                  <a:t>Therefore,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e>
                        </m:d>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If we distribute the exponent,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=4</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0" smtClean="0">
                        <a:solidFill>
                          <a:schemeClr val="tx1"/>
                        </a:solidFill>
                        <a:latin typeface="Cambria Math" panose="02040503050406030204" pitchFamily="18" charset="0"/>
                      </a:rPr>
                      <m:t>=2(2</m:t>
                    </m:r>
                    <m:sSup>
                      <m:sSupPr>
                        <m:ctrlPr>
                          <a:rPr lang="en-US" sz="2400" b="0" i="1" smtClean="0">
                            <a:solidFill>
                              <a:schemeClr val="tx1"/>
                            </a:solidFill>
                            <a:latin typeface="Cambria Math" panose="02040503050406030204" pitchFamily="18" charset="0"/>
                          </a:rPr>
                        </m:ctrlPr>
                      </m:sSupPr>
                      <m:e>
                        <m:r>
                          <m:rPr>
                            <m:sty m:val="p"/>
                          </m:rPr>
                          <a:rPr lang="en-US" sz="2400" b="0" i="0" smtClean="0">
                            <a:solidFill>
                              <a:schemeClr val="tx1"/>
                            </a:solidFill>
                            <a:latin typeface="Cambria Math" panose="02040503050406030204" pitchFamily="18" charset="0"/>
                          </a:rPr>
                          <m:t>k</m:t>
                        </m:r>
                      </m:e>
                      <m:sup>
                        <m:r>
                          <a:rPr lang="en-US" sz="2400" b="0" i="0" smtClean="0">
                            <a:solidFill>
                              <a:schemeClr val="tx1"/>
                            </a:solidFill>
                            <a:latin typeface="Cambria Math" panose="02040503050406030204" pitchFamily="18" charset="0"/>
                          </a:rPr>
                          <m:t>2</m:t>
                        </m:r>
                      </m:sup>
                    </m:sSup>
                    <m:r>
                      <a:rPr lang="en-US" sz="2400" b="0" i="0" smtClean="0">
                        <a:solidFill>
                          <a:schemeClr val="tx1"/>
                        </a:solidFill>
                        <a:latin typeface="Cambria Math" panose="02040503050406030204" pitchFamily="18" charset="0"/>
                      </a:rPr>
                      <m:t>)</m:t>
                    </m:r>
                  </m:oMath>
                </a14:m>
                <a:r>
                  <a:rPr lang="en-US" sz="24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Because </a:t>
                </a:r>
                <a14:m>
                  <m:oMath xmlns:m="http://schemas.openxmlformats.org/officeDocument/2006/math">
                    <m:r>
                      <a:rPr lang="en-US" sz="2400" b="0" i="1" smtClean="0">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an integer, and it is multiplied by </a:t>
                </a:r>
                <a14:m>
                  <m:oMath xmlns:m="http://schemas.openxmlformats.org/officeDocument/2006/math">
                    <m:r>
                      <a:rPr lang="en-US" sz="2400" b="0" i="1" smtClean="0">
                        <a:solidFill>
                          <a:schemeClr val="tx1"/>
                        </a:solidFill>
                        <a:latin typeface="Cambria Math" panose="02040503050406030204" pitchFamily="18" charset="0"/>
                      </a:rPr>
                      <m:t>2</m:t>
                    </m:r>
                  </m:oMath>
                </a14:m>
                <a:r>
                  <a:rPr lang="en-US" sz="2400" dirty="0">
                    <a:solidFill>
                      <a:schemeClr val="tx1"/>
                    </a:solidFill>
                    <a:latin typeface="Open Sans" panose="020B0606030504020204" pitchFamily="34" charset="0"/>
                  </a:rPr>
                  <a:t>, we know that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even. //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p:sp>
        <p:nvSpPr>
          <p:cNvPr id="3" name="Rounded Rectangular Callout 2">
            <a:extLst>
              <a:ext uri="{FF2B5EF4-FFF2-40B4-BE49-F238E27FC236}">
                <a16:creationId xmlns:a16="http://schemas.microsoft.com/office/drawing/2014/main" id="{F02C65DD-686A-270F-66B5-48434685B30C}"/>
              </a:ext>
            </a:extLst>
          </p:cNvPr>
          <p:cNvSpPr/>
          <p:nvPr/>
        </p:nvSpPr>
        <p:spPr>
          <a:xfrm>
            <a:off x="7470183" y="1239864"/>
            <a:ext cx="3502617" cy="805912"/>
          </a:xfrm>
          <a:prstGeom prst="wedgeRoundRectCallout">
            <a:avLst>
              <a:gd name="adj1" fmla="val -91783"/>
              <a:gd name="adj2" fmla="val -51454"/>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Start by stating what you will show. </a:t>
            </a:r>
          </a:p>
        </p:txBody>
      </p:sp>
    </p:spTree>
    <p:extLst>
      <p:ext uri="{BB962C8B-B14F-4D97-AF65-F5344CB8AC3E}">
        <p14:creationId xmlns:p14="http://schemas.microsoft.com/office/powerpoint/2010/main" val="2838007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Proof</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b="1" i="1" dirty="0">
                    <a:solidFill>
                      <a:schemeClr val="tx1"/>
                    </a:solidFill>
                    <a:latin typeface="Open Sans" panose="020B0606030504020204" pitchFamily="34" charset="0"/>
                  </a:rPr>
                  <a:t>Proof</a:t>
                </a:r>
                <a:r>
                  <a:rPr lang="en-US" sz="2400" dirty="0">
                    <a:solidFill>
                      <a:schemeClr val="tx1"/>
                    </a:solidFill>
                    <a:latin typeface="Open Sans" panose="020B0606030504020204" pitchFamily="34" charset="0"/>
                  </a:rPr>
                  <a:t>: We will show that for all integers,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even then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even.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Let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be any arbitrary integer. </a:t>
                </a:r>
              </a:p>
              <a:p>
                <a:pPr marL="0" indent="0">
                  <a:buNone/>
                </a:pPr>
                <a:r>
                  <a:rPr lang="en-US" sz="2400" dirty="0">
                    <a:solidFill>
                      <a:schemeClr val="tx1"/>
                    </a:solidFill>
                    <a:latin typeface="Open Sans" panose="020B0606030504020204" pitchFamily="34" charset="0"/>
                  </a:rPr>
                  <a:t>Given the definition of even, we know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for some integer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a:t>
                </a:r>
              </a:p>
              <a:p>
                <a:pPr marL="0" indent="0">
                  <a:buNone/>
                </a:pPr>
                <a:r>
                  <a:rPr lang="en-US" sz="2400" dirty="0">
                    <a:solidFill>
                      <a:schemeClr val="tx1"/>
                    </a:solidFill>
                    <a:latin typeface="Open Sans" panose="020B0606030504020204" pitchFamily="34" charset="0"/>
                  </a:rPr>
                  <a:t>Therefore,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e>
                        </m:d>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If we distribute the exponent,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=4</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0" smtClean="0">
                        <a:solidFill>
                          <a:schemeClr val="tx1"/>
                        </a:solidFill>
                        <a:latin typeface="Cambria Math" panose="02040503050406030204" pitchFamily="18" charset="0"/>
                      </a:rPr>
                      <m:t>=2(2</m:t>
                    </m:r>
                    <m:sSup>
                      <m:sSupPr>
                        <m:ctrlPr>
                          <a:rPr lang="en-US" sz="2400" b="0" i="1" smtClean="0">
                            <a:solidFill>
                              <a:schemeClr val="tx1"/>
                            </a:solidFill>
                            <a:latin typeface="Cambria Math" panose="02040503050406030204" pitchFamily="18" charset="0"/>
                          </a:rPr>
                        </m:ctrlPr>
                      </m:sSupPr>
                      <m:e>
                        <m:r>
                          <m:rPr>
                            <m:sty m:val="p"/>
                          </m:rPr>
                          <a:rPr lang="en-US" sz="2400" b="0" i="0" smtClean="0">
                            <a:solidFill>
                              <a:schemeClr val="tx1"/>
                            </a:solidFill>
                            <a:latin typeface="Cambria Math" panose="02040503050406030204" pitchFamily="18" charset="0"/>
                          </a:rPr>
                          <m:t>k</m:t>
                        </m:r>
                      </m:e>
                      <m:sup>
                        <m:r>
                          <a:rPr lang="en-US" sz="2400" b="0" i="0" smtClean="0">
                            <a:solidFill>
                              <a:schemeClr val="tx1"/>
                            </a:solidFill>
                            <a:latin typeface="Cambria Math" panose="02040503050406030204" pitchFamily="18" charset="0"/>
                          </a:rPr>
                          <m:t>2</m:t>
                        </m:r>
                      </m:sup>
                    </m:sSup>
                    <m:r>
                      <a:rPr lang="en-US" sz="2400" b="0" i="0" smtClean="0">
                        <a:solidFill>
                          <a:schemeClr val="tx1"/>
                        </a:solidFill>
                        <a:latin typeface="Cambria Math" panose="02040503050406030204" pitchFamily="18" charset="0"/>
                      </a:rPr>
                      <m:t>)</m:t>
                    </m:r>
                  </m:oMath>
                </a14:m>
                <a:r>
                  <a:rPr lang="en-US" sz="24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Because </a:t>
                </a:r>
                <a14:m>
                  <m:oMath xmlns:m="http://schemas.openxmlformats.org/officeDocument/2006/math">
                    <m:r>
                      <a:rPr lang="en-US" sz="2400" b="0" i="1" smtClean="0">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an integer, and it is multiplied by </a:t>
                </a:r>
                <a14:m>
                  <m:oMath xmlns:m="http://schemas.openxmlformats.org/officeDocument/2006/math">
                    <m:r>
                      <a:rPr lang="en-US" sz="2400" b="0" i="1" smtClean="0">
                        <a:solidFill>
                          <a:schemeClr val="tx1"/>
                        </a:solidFill>
                        <a:latin typeface="Cambria Math" panose="02040503050406030204" pitchFamily="18" charset="0"/>
                      </a:rPr>
                      <m:t>2</m:t>
                    </m:r>
                  </m:oMath>
                </a14:m>
                <a:r>
                  <a:rPr lang="en-US" sz="2400" dirty="0">
                    <a:solidFill>
                      <a:schemeClr val="tx1"/>
                    </a:solidFill>
                    <a:latin typeface="Open Sans" panose="020B0606030504020204" pitchFamily="34" charset="0"/>
                  </a:rPr>
                  <a:t>, we know that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even. //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p:sp>
        <p:nvSpPr>
          <p:cNvPr id="3" name="Rounded Rectangular Callout 2">
            <a:extLst>
              <a:ext uri="{FF2B5EF4-FFF2-40B4-BE49-F238E27FC236}">
                <a16:creationId xmlns:a16="http://schemas.microsoft.com/office/drawing/2014/main" id="{F02C65DD-686A-270F-66B5-48434685B30C}"/>
              </a:ext>
            </a:extLst>
          </p:cNvPr>
          <p:cNvSpPr/>
          <p:nvPr/>
        </p:nvSpPr>
        <p:spPr>
          <a:xfrm>
            <a:off x="7470183" y="1239864"/>
            <a:ext cx="3502617" cy="805912"/>
          </a:xfrm>
          <a:prstGeom prst="wedgeRoundRectCallout">
            <a:avLst>
              <a:gd name="adj1" fmla="val -91783"/>
              <a:gd name="adj2" fmla="val -51454"/>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Start by stating what you will show. </a:t>
            </a:r>
          </a:p>
        </p:txBody>
      </p:sp>
      <p:sp>
        <p:nvSpPr>
          <p:cNvPr id="4" name="Rounded Rectangular Callout 3">
            <a:extLst>
              <a:ext uri="{FF2B5EF4-FFF2-40B4-BE49-F238E27FC236}">
                <a16:creationId xmlns:a16="http://schemas.microsoft.com/office/drawing/2014/main" id="{98E517E4-1D38-CC49-6509-479E5327DAC5}"/>
              </a:ext>
            </a:extLst>
          </p:cNvPr>
          <p:cNvSpPr/>
          <p:nvPr/>
        </p:nvSpPr>
        <p:spPr>
          <a:xfrm>
            <a:off x="8689383" y="5858359"/>
            <a:ext cx="3502617" cy="805912"/>
          </a:xfrm>
          <a:prstGeom prst="wedgeRoundRectCallout">
            <a:avLst>
              <a:gd name="adj1" fmla="val 37863"/>
              <a:gd name="adj2" fmla="val -341838"/>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Take SMALL, justified steps. </a:t>
            </a:r>
          </a:p>
        </p:txBody>
      </p:sp>
      <p:sp>
        <p:nvSpPr>
          <p:cNvPr id="5" name="Right Brace 4">
            <a:extLst>
              <a:ext uri="{FF2B5EF4-FFF2-40B4-BE49-F238E27FC236}">
                <a16:creationId xmlns:a16="http://schemas.microsoft.com/office/drawing/2014/main" id="{9CBA4471-AF9F-FD2A-C103-E9229B0B589B}"/>
              </a:ext>
            </a:extLst>
          </p:cNvPr>
          <p:cNvSpPr/>
          <p:nvPr/>
        </p:nvSpPr>
        <p:spPr>
          <a:xfrm>
            <a:off x="11158780" y="2045776"/>
            <a:ext cx="619932" cy="2898183"/>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52080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Proof</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b="1" i="1" dirty="0">
                    <a:solidFill>
                      <a:schemeClr val="tx1"/>
                    </a:solidFill>
                    <a:latin typeface="Open Sans" panose="020B0606030504020204" pitchFamily="34" charset="0"/>
                  </a:rPr>
                  <a:t>Proof</a:t>
                </a:r>
                <a:r>
                  <a:rPr lang="en-US" sz="2400" dirty="0">
                    <a:solidFill>
                      <a:schemeClr val="tx1"/>
                    </a:solidFill>
                    <a:latin typeface="Open Sans" panose="020B0606030504020204" pitchFamily="34" charset="0"/>
                  </a:rPr>
                  <a:t>: We will show that for all integers,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even then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even.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Let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be any arbitrary integer. </a:t>
                </a:r>
              </a:p>
              <a:p>
                <a:pPr marL="0" indent="0">
                  <a:buNone/>
                </a:pPr>
                <a:r>
                  <a:rPr lang="en-US" sz="2400" dirty="0">
                    <a:solidFill>
                      <a:schemeClr val="tx1"/>
                    </a:solidFill>
                    <a:latin typeface="Open Sans" panose="020B0606030504020204" pitchFamily="34" charset="0"/>
                  </a:rPr>
                  <a:t>Given the definition of even, we know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for some integer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a:t>
                </a:r>
              </a:p>
              <a:p>
                <a:pPr marL="0" indent="0">
                  <a:buNone/>
                </a:pPr>
                <a:r>
                  <a:rPr lang="en-US" sz="2400" dirty="0">
                    <a:solidFill>
                      <a:schemeClr val="tx1"/>
                    </a:solidFill>
                    <a:latin typeface="Open Sans" panose="020B0606030504020204" pitchFamily="34" charset="0"/>
                  </a:rPr>
                  <a:t>Therefore,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e>
                        </m:d>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If we distribute the exponent,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=4</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0" smtClean="0">
                        <a:solidFill>
                          <a:schemeClr val="tx1"/>
                        </a:solidFill>
                        <a:latin typeface="Cambria Math" panose="02040503050406030204" pitchFamily="18" charset="0"/>
                      </a:rPr>
                      <m:t>=2(2</m:t>
                    </m:r>
                    <m:sSup>
                      <m:sSupPr>
                        <m:ctrlPr>
                          <a:rPr lang="en-US" sz="2400" b="0" i="1" smtClean="0">
                            <a:solidFill>
                              <a:schemeClr val="tx1"/>
                            </a:solidFill>
                            <a:latin typeface="Cambria Math" panose="02040503050406030204" pitchFamily="18" charset="0"/>
                          </a:rPr>
                        </m:ctrlPr>
                      </m:sSupPr>
                      <m:e>
                        <m:r>
                          <m:rPr>
                            <m:sty m:val="p"/>
                          </m:rPr>
                          <a:rPr lang="en-US" sz="2400" b="0" i="0" smtClean="0">
                            <a:solidFill>
                              <a:schemeClr val="tx1"/>
                            </a:solidFill>
                            <a:latin typeface="Cambria Math" panose="02040503050406030204" pitchFamily="18" charset="0"/>
                          </a:rPr>
                          <m:t>k</m:t>
                        </m:r>
                      </m:e>
                      <m:sup>
                        <m:r>
                          <a:rPr lang="en-US" sz="2400" b="0" i="0" smtClean="0">
                            <a:solidFill>
                              <a:schemeClr val="tx1"/>
                            </a:solidFill>
                            <a:latin typeface="Cambria Math" panose="02040503050406030204" pitchFamily="18" charset="0"/>
                          </a:rPr>
                          <m:t>2</m:t>
                        </m:r>
                      </m:sup>
                    </m:sSup>
                    <m:r>
                      <a:rPr lang="en-US" sz="2400" b="0" i="0" smtClean="0">
                        <a:solidFill>
                          <a:schemeClr val="tx1"/>
                        </a:solidFill>
                        <a:latin typeface="Cambria Math" panose="02040503050406030204" pitchFamily="18" charset="0"/>
                      </a:rPr>
                      <m:t>)</m:t>
                    </m:r>
                  </m:oMath>
                </a14:m>
                <a:r>
                  <a:rPr lang="en-US" sz="24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Because </a:t>
                </a:r>
                <a14:m>
                  <m:oMath xmlns:m="http://schemas.openxmlformats.org/officeDocument/2006/math">
                    <m:r>
                      <a:rPr lang="en-US" sz="2400" b="0" i="1" smtClean="0">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an integer, and it is multiplied by </a:t>
                </a:r>
                <a14:m>
                  <m:oMath xmlns:m="http://schemas.openxmlformats.org/officeDocument/2006/math">
                    <m:r>
                      <a:rPr lang="en-US" sz="2400" b="0" i="1" smtClean="0">
                        <a:solidFill>
                          <a:schemeClr val="tx1"/>
                        </a:solidFill>
                        <a:latin typeface="Cambria Math" panose="02040503050406030204" pitchFamily="18" charset="0"/>
                      </a:rPr>
                      <m:t>2</m:t>
                    </m:r>
                  </m:oMath>
                </a14:m>
                <a:r>
                  <a:rPr lang="en-US" sz="2400" dirty="0">
                    <a:solidFill>
                      <a:schemeClr val="tx1"/>
                    </a:solidFill>
                    <a:latin typeface="Open Sans" panose="020B0606030504020204" pitchFamily="34" charset="0"/>
                  </a:rPr>
                  <a:t>, we know that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even. //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p:sp>
        <p:nvSpPr>
          <p:cNvPr id="3" name="Rounded Rectangular Callout 2">
            <a:extLst>
              <a:ext uri="{FF2B5EF4-FFF2-40B4-BE49-F238E27FC236}">
                <a16:creationId xmlns:a16="http://schemas.microsoft.com/office/drawing/2014/main" id="{F02C65DD-686A-270F-66B5-48434685B30C}"/>
              </a:ext>
            </a:extLst>
          </p:cNvPr>
          <p:cNvSpPr/>
          <p:nvPr/>
        </p:nvSpPr>
        <p:spPr>
          <a:xfrm>
            <a:off x="7470183" y="1239864"/>
            <a:ext cx="3502617" cy="805912"/>
          </a:xfrm>
          <a:prstGeom prst="wedgeRoundRectCallout">
            <a:avLst>
              <a:gd name="adj1" fmla="val -91783"/>
              <a:gd name="adj2" fmla="val -51454"/>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Start by stating what you will show. </a:t>
            </a:r>
          </a:p>
        </p:txBody>
      </p:sp>
      <p:sp>
        <p:nvSpPr>
          <p:cNvPr id="4" name="Rounded Rectangular Callout 3">
            <a:extLst>
              <a:ext uri="{FF2B5EF4-FFF2-40B4-BE49-F238E27FC236}">
                <a16:creationId xmlns:a16="http://schemas.microsoft.com/office/drawing/2014/main" id="{98E517E4-1D38-CC49-6509-479E5327DAC5}"/>
              </a:ext>
            </a:extLst>
          </p:cNvPr>
          <p:cNvSpPr/>
          <p:nvPr/>
        </p:nvSpPr>
        <p:spPr>
          <a:xfrm>
            <a:off x="8689383" y="5858359"/>
            <a:ext cx="3502617" cy="805912"/>
          </a:xfrm>
          <a:prstGeom prst="wedgeRoundRectCallout">
            <a:avLst>
              <a:gd name="adj1" fmla="val 37863"/>
              <a:gd name="adj2" fmla="val -341838"/>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Take SMALL, justified steps. </a:t>
            </a:r>
          </a:p>
        </p:txBody>
      </p:sp>
      <p:sp>
        <p:nvSpPr>
          <p:cNvPr id="5" name="Right Brace 4">
            <a:extLst>
              <a:ext uri="{FF2B5EF4-FFF2-40B4-BE49-F238E27FC236}">
                <a16:creationId xmlns:a16="http://schemas.microsoft.com/office/drawing/2014/main" id="{9CBA4471-AF9F-FD2A-C103-E9229B0B589B}"/>
              </a:ext>
            </a:extLst>
          </p:cNvPr>
          <p:cNvSpPr/>
          <p:nvPr/>
        </p:nvSpPr>
        <p:spPr>
          <a:xfrm>
            <a:off x="11158780" y="2045776"/>
            <a:ext cx="619932" cy="2898183"/>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ounded Rectangular Callout 5">
            <a:extLst>
              <a:ext uri="{FF2B5EF4-FFF2-40B4-BE49-F238E27FC236}">
                <a16:creationId xmlns:a16="http://schemas.microsoft.com/office/drawing/2014/main" id="{021BD6AE-F764-DF0D-DFD5-CDA40BAECB5C}"/>
              </a:ext>
            </a:extLst>
          </p:cNvPr>
          <p:cNvSpPr/>
          <p:nvPr/>
        </p:nvSpPr>
        <p:spPr>
          <a:xfrm>
            <a:off x="3804835" y="5594887"/>
            <a:ext cx="2291166" cy="666427"/>
          </a:xfrm>
          <a:prstGeom prst="wedgeRoundRectCallout">
            <a:avLst>
              <a:gd name="adj1" fmla="val 73866"/>
              <a:gd name="adj2" fmla="val -147876"/>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End proof. </a:t>
            </a:r>
          </a:p>
        </p:txBody>
      </p:sp>
    </p:spTree>
    <p:extLst>
      <p:ext uri="{BB962C8B-B14F-4D97-AF65-F5344CB8AC3E}">
        <p14:creationId xmlns:p14="http://schemas.microsoft.com/office/powerpoint/2010/main" val="535161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Proof</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There are many types of proof. The most common is </a:t>
                </a:r>
                <a:r>
                  <a:rPr lang="en-US" sz="2400" b="1" i="1" dirty="0">
                    <a:solidFill>
                      <a:schemeClr val="tx1"/>
                    </a:solidFill>
                    <a:latin typeface="Open Sans" panose="020B0606030504020204" pitchFamily="34" charset="0"/>
                  </a:rPr>
                  <a:t>direct proof</a:t>
                </a:r>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Direct proof is usually used to prove implications.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Assume P is true</a:t>
                </a:r>
              </a:p>
              <a:p>
                <a:pPr marL="960120" lvl="1" indent="-457200">
                  <a:buFont typeface="+mj-lt"/>
                  <a:buAutoNum type="arabicPeriod"/>
                </a:pPr>
                <a:r>
                  <a:rPr lang="en-US" sz="2200" dirty="0">
                    <a:solidFill>
                      <a:schemeClr val="tx1"/>
                    </a:solidFill>
                    <a:latin typeface="Open Sans" panose="020B0606030504020204" pitchFamily="34" charset="0"/>
                  </a:rPr>
                  <a:t>Deduce that Q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p:spTree>
    <p:extLst>
      <p:ext uri="{BB962C8B-B14F-4D97-AF65-F5344CB8AC3E}">
        <p14:creationId xmlns:p14="http://schemas.microsoft.com/office/powerpoint/2010/main" val="91089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Proof</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There are many types of proof. The most common is </a:t>
                </a:r>
                <a:r>
                  <a:rPr lang="en-US" sz="2400" b="1" i="1" dirty="0">
                    <a:solidFill>
                      <a:schemeClr val="tx1"/>
                    </a:solidFill>
                    <a:latin typeface="Open Sans" panose="020B0606030504020204" pitchFamily="34" charset="0"/>
                  </a:rPr>
                  <a:t>direct proof</a:t>
                </a:r>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Direct proof is usually used to prove implications.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Assume P is true</a:t>
                </a:r>
              </a:p>
              <a:p>
                <a:pPr marL="960120" lvl="1" indent="-457200">
                  <a:buFont typeface="+mj-lt"/>
                  <a:buAutoNum type="arabicPeriod"/>
                </a:pPr>
                <a:r>
                  <a:rPr lang="en-US" sz="2200" dirty="0">
                    <a:solidFill>
                      <a:schemeClr val="tx1"/>
                    </a:solidFill>
                    <a:latin typeface="Open Sans" panose="020B0606030504020204" pitchFamily="34" charset="0"/>
                  </a:rPr>
                  <a:t>Deduce that Q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458A84CB-3852-BEA0-0DFB-0BFF6CD610EF}"/>
                  </a:ext>
                </a:extLst>
              </p:cNvPr>
              <p:cNvSpPr/>
              <p:nvPr/>
            </p:nvSpPr>
            <p:spPr>
              <a:xfrm>
                <a:off x="3515518" y="4463512"/>
                <a:ext cx="8180288" cy="207677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If two numbers </a:t>
                </a:r>
                <a14:m>
                  <m:oMath xmlns:m="http://schemas.openxmlformats.org/officeDocument/2006/math">
                    <m:r>
                      <a:rPr lang="en-US" sz="2400" b="0" i="1" smtClean="0">
                        <a:latin typeface="Cambria Math" panose="02040503050406030204" pitchFamily="18" charset="0"/>
                      </a:rPr>
                      <m:t>𝑎</m:t>
                    </m:r>
                  </m:oMath>
                </a14:m>
                <a:r>
                  <a:rPr lang="en-US" sz="2400" dirty="0"/>
                  <a:t> and </a:t>
                </a:r>
                <a14:m>
                  <m:oMath xmlns:m="http://schemas.openxmlformats.org/officeDocument/2006/math">
                    <m:r>
                      <a:rPr lang="en-US" sz="2400" b="0" i="1" smtClean="0">
                        <a:latin typeface="Cambria Math" panose="02040503050406030204" pitchFamily="18" charset="0"/>
                      </a:rPr>
                      <m:t>𝑏</m:t>
                    </m:r>
                  </m:oMath>
                </a14:m>
                <a:r>
                  <a:rPr lang="en-US" sz="2400" dirty="0"/>
                  <a:t> are even, then their sum,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oMath>
                </a14:m>
                <a:r>
                  <a:rPr lang="en-US" sz="2400" dirty="0"/>
                  <a:t>, is even. </a:t>
                </a:r>
              </a:p>
            </p:txBody>
          </p:sp>
        </mc:Choice>
        <mc:Fallback xmlns="">
          <p:sp>
            <p:nvSpPr>
              <p:cNvPr id="3" name="Rounded Rectangle 2">
                <a:extLst>
                  <a:ext uri="{FF2B5EF4-FFF2-40B4-BE49-F238E27FC236}">
                    <a16:creationId xmlns:a16="http://schemas.microsoft.com/office/drawing/2014/main" id="{458A84CB-3852-BEA0-0DFB-0BFF6CD610EF}"/>
                  </a:ext>
                </a:extLst>
              </p:cNvPr>
              <p:cNvSpPr>
                <a:spLocks noRot="1" noChangeAspect="1" noMove="1" noResize="1" noEditPoints="1" noAdjustHandles="1" noChangeArrowheads="1" noChangeShapeType="1" noTextEdit="1"/>
              </p:cNvSpPr>
              <p:nvPr/>
            </p:nvSpPr>
            <p:spPr>
              <a:xfrm>
                <a:off x="3515518" y="4463512"/>
                <a:ext cx="8180288" cy="2076773"/>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49926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Proof</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There are many types of proof. The most common is </a:t>
                </a:r>
                <a:r>
                  <a:rPr lang="en-US" sz="2400" b="1" i="1" dirty="0">
                    <a:solidFill>
                      <a:schemeClr val="tx1"/>
                    </a:solidFill>
                    <a:latin typeface="Open Sans" panose="020B0606030504020204" pitchFamily="34" charset="0"/>
                  </a:rPr>
                  <a:t>direct proof</a:t>
                </a:r>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Direct proof is usually used to prove implications.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Assume P is true</a:t>
                </a:r>
              </a:p>
              <a:p>
                <a:pPr marL="960120" lvl="1" indent="-457200">
                  <a:buFont typeface="+mj-lt"/>
                  <a:buAutoNum type="arabicPeriod"/>
                </a:pPr>
                <a:r>
                  <a:rPr lang="en-US" sz="2200" dirty="0">
                    <a:solidFill>
                      <a:schemeClr val="tx1"/>
                    </a:solidFill>
                    <a:latin typeface="Open Sans" panose="020B0606030504020204" pitchFamily="34" charset="0"/>
                  </a:rPr>
                  <a:t>Deduce that Q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458A84CB-3852-BEA0-0DFB-0BFF6CD610EF}"/>
                  </a:ext>
                </a:extLst>
              </p:cNvPr>
              <p:cNvSpPr/>
              <p:nvPr/>
            </p:nvSpPr>
            <p:spPr>
              <a:xfrm>
                <a:off x="3515518" y="4463512"/>
                <a:ext cx="8180288" cy="1379349"/>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For all integers </a:t>
                </a:r>
                <a14:m>
                  <m:oMath xmlns:m="http://schemas.openxmlformats.org/officeDocument/2006/math">
                    <m:r>
                      <a:rPr lang="en-US" sz="2400" b="0" i="1" smtClean="0">
                        <a:latin typeface="Cambria Math" panose="02040503050406030204" pitchFamily="18" charset="0"/>
                      </a:rPr>
                      <m:t>𝑛</m:t>
                    </m:r>
                  </m:oMath>
                </a14:m>
                <a:r>
                  <a:rPr lang="en-US" sz="2400" dirty="0"/>
                  <a:t>, if </a:t>
                </a:r>
                <a14:m>
                  <m:oMath xmlns:m="http://schemas.openxmlformats.org/officeDocument/2006/math">
                    <m:r>
                      <a:rPr lang="en-US" sz="2400" b="0" i="1" smtClean="0">
                        <a:latin typeface="Cambria Math" panose="02040503050406030204" pitchFamily="18" charset="0"/>
                      </a:rPr>
                      <m:t>𝑛</m:t>
                    </m:r>
                  </m:oMath>
                </a14:m>
                <a:r>
                  <a:rPr lang="en-US" sz="2400" dirty="0"/>
                  <a:t> is even, then </a:t>
                </a:r>
                <a14:m>
                  <m:oMath xmlns:m="http://schemas.openxmlformats.org/officeDocument/2006/math">
                    <m:r>
                      <a:rPr lang="en-US" sz="2400" b="0" i="0" smtClean="0">
                        <a:latin typeface="Cambria Math" panose="02040503050406030204" pitchFamily="18" charset="0"/>
                      </a:rPr>
                      <m:t>8</m:t>
                    </m:r>
                    <m:r>
                      <a:rPr lang="en-US" sz="2400" b="0" i="1" smtClean="0">
                        <a:latin typeface="Cambria Math" panose="02040503050406030204" pitchFamily="18" charset="0"/>
                      </a:rPr>
                      <m:t>𝑛</m:t>
                    </m:r>
                  </m:oMath>
                </a14:m>
                <a:r>
                  <a:rPr lang="en-US" sz="2400" dirty="0"/>
                  <a:t> is even. </a:t>
                </a:r>
              </a:p>
            </p:txBody>
          </p:sp>
        </mc:Choice>
        <mc:Fallback xmlns="">
          <p:sp>
            <p:nvSpPr>
              <p:cNvPr id="3" name="Rounded Rectangle 2">
                <a:extLst>
                  <a:ext uri="{FF2B5EF4-FFF2-40B4-BE49-F238E27FC236}">
                    <a16:creationId xmlns:a16="http://schemas.microsoft.com/office/drawing/2014/main" id="{458A84CB-3852-BEA0-0DFB-0BFF6CD610EF}"/>
                  </a:ext>
                </a:extLst>
              </p:cNvPr>
              <p:cNvSpPr>
                <a:spLocks noRot="1" noChangeAspect="1" noMove="1" noResize="1" noEditPoints="1" noAdjustHandles="1" noChangeArrowheads="1" noChangeShapeType="1" noTextEdit="1"/>
              </p:cNvSpPr>
              <p:nvPr/>
            </p:nvSpPr>
            <p:spPr>
              <a:xfrm>
                <a:off x="3515518" y="4463512"/>
                <a:ext cx="8180288" cy="1379349"/>
              </a:xfrm>
              <a:prstGeom prst="roundRect">
                <a:avLst/>
              </a:prstGeom>
              <a:blipFill>
                <a:blip r:embed="rId4"/>
                <a:stretch>
                  <a:fillRect l="-310" b="-901"/>
                </a:stretch>
              </a:blipFill>
            </p:spPr>
            <p:txBody>
              <a:bodyPr/>
              <a:lstStyle/>
              <a:p>
                <a:r>
                  <a:rPr lang="en-US">
                    <a:noFill/>
                  </a:rPr>
                  <a:t> </a:t>
                </a:r>
              </a:p>
            </p:txBody>
          </p:sp>
        </mc:Fallback>
      </mc:AlternateContent>
    </p:spTree>
    <p:extLst>
      <p:ext uri="{BB962C8B-B14F-4D97-AF65-F5344CB8AC3E}">
        <p14:creationId xmlns:p14="http://schemas.microsoft.com/office/powerpoint/2010/main" val="1451094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CEEE-554A-FF65-44BE-D6EACF01970A}"/>
              </a:ext>
            </a:extLst>
          </p:cNvPr>
          <p:cNvSpPr>
            <a:spLocks noGrp="1"/>
          </p:cNvSpPr>
          <p:nvPr>
            <p:ph type="title"/>
          </p:nvPr>
        </p:nvSpPr>
        <p:spPr/>
        <p:txBody>
          <a:bodyPr/>
          <a:lstStyle/>
          <a:p>
            <a:r>
              <a:rPr lang="en-US"/>
              <a:t>Start here next week! </a:t>
            </a:r>
          </a:p>
        </p:txBody>
      </p:sp>
      <p:sp>
        <p:nvSpPr>
          <p:cNvPr id="3" name="Text Placeholder 2">
            <a:extLst>
              <a:ext uri="{FF2B5EF4-FFF2-40B4-BE49-F238E27FC236}">
                <a16:creationId xmlns:a16="http://schemas.microsoft.com/office/drawing/2014/main" id="{CB09998C-06D9-77EC-C0CE-B43D3A1C032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69144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Proof</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There are many types of proof. The most common is </a:t>
                </a:r>
                <a:r>
                  <a:rPr lang="en-US" sz="2400" b="1" i="1" dirty="0">
                    <a:solidFill>
                      <a:schemeClr val="tx1"/>
                    </a:solidFill>
                    <a:latin typeface="Open Sans" panose="020B0606030504020204" pitchFamily="34" charset="0"/>
                  </a:rPr>
                  <a:t>direct proof</a:t>
                </a:r>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Direct proof is usually used to prove implications.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Assume P is true</a:t>
                </a:r>
              </a:p>
              <a:p>
                <a:pPr marL="960120" lvl="1" indent="-457200">
                  <a:buFont typeface="+mj-lt"/>
                  <a:buAutoNum type="arabicPeriod"/>
                </a:pPr>
                <a:r>
                  <a:rPr lang="en-US" sz="2200" dirty="0">
                    <a:solidFill>
                      <a:schemeClr val="tx1"/>
                    </a:solidFill>
                    <a:latin typeface="Open Sans" panose="020B0606030504020204" pitchFamily="34" charset="0"/>
                  </a:rPr>
                  <a:t>Deduce that Q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458A84CB-3852-BEA0-0DFB-0BFF6CD610EF}"/>
                  </a:ext>
                </a:extLst>
              </p:cNvPr>
              <p:cNvSpPr/>
              <p:nvPr/>
            </p:nvSpPr>
            <p:spPr>
              <a:xfrm>
                <a:off x="3515518" y="4107052"/>
                <a:ext cx="8170204" cy="249522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The sum of two odd numbers is even. </a:t>
                </a:r>
              </a:p>
              <a:p>
                <a:endParaRPr lang="en-US" sz="2400" dirty="0"/>
              </a:p>
              <a:p>
                <a:r>
                  <a:rPr lang="en-US" sz="2400" dirty="0"/>
                  <a:t>Hint - Definition of odd: </a:t>
                </a:r>
                <a14:m>
                  <m:oMath xmlns:m="http://schemas.openxmlformats.org/officeDocument/2006/math">
                    <m:r>
                      <a:rPr lang="en-US" sz="2400" b="0" i="1" smtClean="0">
                        <a:latin typeface="Cambria Math" panose="02040503050406030204" pitchFamily="18" charset="0"/>
                      </a:rPr>
                      <m:t>𝑛</m:t>
                    </m:r>
                  </m:oMath>
                </a14:m>
                <a:r>
                  <a:rPr lang="en-US" sz="2400" dirty="0"/>
                  <a:t> is odd if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=2</m:t>
                    </m:r>
                    <m:r>
                      <a:rPr lang="en-US" sz="2400" b="0" i="1" smtClean="0">
                        <a:latin typeface="Cambria Math" panose="02040503050406030204" pitchFamily="18" charset="0"/>
                      </a:rPr>
                      <m:t>𝑘</m:t>
                    </m:r>
                    <m:r>
                      <a:rPr lang="en-US" sz="2400" b="0" i="1" smtClean="0">
                        <a:latin typeface="Cambria Math" panose="02040503050406030204" pitchFamily="18" charset="0"/>
                      </a:rPr>
                      <m:t>+1</m:t>
                    </m:r>
                  </m:oMath>
                </a14:m>
                <a:r>
                  <a:rPr lang="en-US" sz="2400" dirty="0"/>
                  <a:t> for some integer, </a:t>
                </a:r>
                <a14:m>
                  <m:oMath xmlns:m="http://schemas.openxmlformats.org/officeDocument/2006/math">
                    <m:r>
                      <a:rPr lang="en-US" sz="2400" b="0" i="1" smtClean="0">
                        <a:latin typeface="Cambria Math" panose="02040503050406030204" pitchFamily="18" charset="0"/>
                      </a:rPr>
                      <m:t>𝑘</m:t>
                    </m:r>
                  </m:oMath>
                </a14:m>
                <a:r>
                  <a:rPr lang="en-US" sz="2400" dirty="0"/>
                  <a:t>. </a:t>
                </a:r>
              </a:p>
            </p:txBody>
          </p:sp>
        </mc:Choice>
        <mc:Fallback xmlns="">
          <p:sp>
            <p:nvSpPr>
              <p:cNvPr id="3" name="Rounded Rectangle 2">
                <a:extLst>
                  <a:ext uri="{FF2B5EF4-FFF2-40B4-BE49-F238E27FC236}">
                    <a16:creationId xmlns:a16="http://schemas.microsoft.com/office/drawing/2014/main" id="{458A84CB-3852-BEA0-0DFB-0BFF6CD610EF}"/>
                  </a:ext>
                </a:extLst>
              </p:cNvPr>
              <p:cNvSpPr>
                <a:spLocks noRot="1" noChangeAspect="1" noMove="1" noResize="1" noEditPoints="1" noAdjustHandles="1" noChangeArrowheads="1" noChangeShapeType="1" noTextEdit="1"/>
              </p:cNvSpPr>
              <p:nvPr/>
            </p:nvSpPr>
            <p:spPr>
              <a:xfrm>
                <a:off x="3515518" y="4107052"/>
                <a:ext cx="8170204" cy="2495226"/>
              </a:xfrm>
              <a:prstGeom prst="roundRect">
                <a:avLst/>
              </a:prstGeom>
              <a:blipFill>
                <a:blip r:embed="rId4"/>
                <a:stretch>
                  <a:fillRect b="-2020"/>
                </a:stretch>
              </a:blipFill>
            </p:spPr>
            <p:txBody>
              <a:bodyPr/>
              <a:lstStyle/>
              <a:p>
                <a:r>
                  <a:rPr lang="en-US">
                    <a:noFill/>
                  </a:rPr>
                  <a:t> </a:t>
                </a:r>
              </a:p>
            </p:txBody>
          </p:sp>
        </mc:Fallback>
      </mc:AlternateContent>
    </p:spTree>
    <p:extLst>
      <p:ext uri="{BB962C8B-B14F-4D97-AF65-F5344CB8AC3E}">
        <p14:creationId xmlns:p14="http://schemas.microsoft.com/office/powerpoint/2010/main" val="935307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Proof</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There are many types of proof. The most common is </a:t>
                </a:r>
                <a:r>
                  <a:rPr lang="en-US" sz="2400" b="1" i="1" dirty="0">
                    <a:solidFill>
                      <a:schemeClr val="tx1"/>
                    </a:solidFill>
                    <a:latin typeface="Open Sans" panose="020B0606030504020204" pitchFamily="34" charset="0"/>
                  </a:rPr>
                  <a:t>direct proof</a:t>
                </a:r>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Direct proof is usually used to prove implications.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Assume P is true</a:t>
                </a:r>
              </a:p>
              <a:p>
                <a:pPr marL="960120" lvl="1" indent="-457200">
                  <a:buFont typeface="+mj-lt"/>
                  <a:buAutoNum type="arabicPeriod"/>
                </a:pPr>
                <a:r>
                  <a:rPr lang="en-US" sz="2200" dirty="0">
                    <a:solidFill>
                      <a:schemeClr val="tx1"/>
                    </a:solidFill>
                    <a:latin typeface="Open Sans" panose="020B0606030504020204" pitchFamily="34" charset="0"/>
                  </a:rPr>
                  <a:t>Deduce that Q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458A84CB-3852-BEA0-0DFB-0BFF6CD610EF}"/>
                  </a:ext>
                </a:extLst>
              </p:cNvPr>
              <p:cNvSpPr/>
              <p:nvPr/>
            </p:nvSpPr>
            <p:spPr>
              <a:xfrm>
                <a:off x="3515518" y="4169044"/>
                <a:ext cx="8180288" cy="252622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For all integers </a:t>
                </a:r>
                <a14:m>
                  <m:oMath xmlns:m="http://schemas.openxmlformats.org/officeDocument/2006/math">
                    <m:r>
                      <a:rPr lang="en-US" sz="2400" b="0" i="1" smtClean="0">
                        <a:latin typeface="Cambria Math" panose="02040503050406030204" pitchFamily="18" charset="0"/>
                      </a:rPr>
                      <m:t>𝑎</m:t>
                    </m:r>
                  </m:oMath>
                </a14:m>
                <a:r>
                  <a:rPr lang="en-US" sz="2400" dirty="0"/>
                  <a:t>, </a:t>
                </a:r>
                <a14:m>
                  <m:oMath xmlns:m="http://schemas.openxmlformats.org/officeDocument/2006/math">
                    <m:r>
                      <a:rPr lang="en-US" sz="2400" b="0" i="1" smtClean="0">
                        <a:latin typeface="Cambria Math" panose="02040503050406030204" pitchFamily="18" charset="0"/>
                      </a:rPr>
                      <m:t>𝑏</m:t>
                    </m:r>
                  </m:oMath>
                </a14:m>
                <a:r>
                  <a:rPr lang="en-US" sz="2400" dirty="0"/>
                  <a:t>, </a:t>
                </a:r>
                <a14:m>
                  <m:oMath xmlns:m="http://schemas.openxmlformats.org/officeDocument/2006/math">
                    <m:r>
                      <a:rPr lang="en-US" sz="2400" b="0" i="1" smtClean="0">
                        <a:latin typeface="Cambria Math" panose="02040503050406030204" pitchFamily="18" charset="0"/>
                      </a:rPr>
                      <m:t>𝑐</m:t>
                    </m:r>
                  </m:oMath>
                </a14:m>
                <a:r>
                  <a:rPr lang="en-US" sz="2400" dirty="0"/>
                  <a:t>, if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oMath>
                </a14:m>
                <a:r>
                  <a:rPr lang="en-US" sz="2400" dirty="0"/>
                  <a:t> and </a:t>
                </a:r>
                <a14:m>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𝑐</m:t>
                    </m:r>
                  </m:oMath>
                </a14:m>
                <a:r>
                  <a:rPr lang="en-US" sz="2400" dirty="0"/>
                  <a:t> then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𝑐</m:t>
                    </m:r>
                  </m:oMath>
                </a14:m>
                <a:r>
                  <a:rPr lang="en-US" sz="2400" dirty="0"/>
                  <a:t>. </a:t>
                </a:r>
              </a:p>
              <a:p>
                <a:endParaRPr lang="en-US" sz="2400" dirty="0"/>
              </a:p>
              <a:p>
                <a:r>
                  <a:rPr lang="en-US" sz="2400" dirty="0"/>
                  <a:t>Note: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oMath>
                </a14:m>
                <a:r>
                  <a:rPr lang="en-US" sz="2400" dirty="0"/>
                  <a:t> is read “x divides y” and means that y is a multiple of x. In other words, x will divide into y without a remainder. </a:t>
                </a:r>
              </a:p>
            </p:txBody>
          </p:sp>
        </mc:Choice>
        <mc:Fallback xmlns="">
          <p:sp>
            <p:nvSpPr>
              <p:cNvPr id="3" name="Rounded Rectangle 2">
                <a:extLst>
                  <a:ext uri="{FF2B5EF4-FFF2-40B4-BE49-F238E27FC236}">
                    <a16:creationId xmlns:a16="http://schemas.microsoft.com/office/drawing/2014/main" id="{458A84CB-3852-BEA0-0DFB-0BFF6CD610EF}"/>
                  </a:ext>
                </a:extLst>
              </p:cNvPr>
              <p:cNvSpPr>
                <a:spLocks noRot="1" noChangeAspect="1" noMove="1" noResize="1" noEditPoints="1" noAdjustHandles="1" noChangeArrowheads="1" noChangeShapeType="1" noTextEdit="1"/>
              </p:cNvSpPr>
              <p:nvPr/>
            </p:nvSpPr>
            <p:spPr>
              <a:xfrm>
                <a:off x="3515518" y="4169044"/>
                <a:ext cx="8180288" cy="2526224"/>
              </a:xfrm>
              <a:prstGeom prst="roundRect">
                <a:avLst/>
              </a:prstGeom>
              <a:blipFill>
                <a:blip r:embed="rId4"/>
                <a:stretch>
                  <a:fillRect b="-498"/>
                </a:stretch>
              </a:blipFill>
            </p:spPr>
            <p:txBody>
              <a:bodyPr/>
              <a:lstStyle/>
              <a:p>
                <a:r>
                  <a:rPr lang="en-US">
                    <a:noFill/>
                  </a:rPr>
                  <a:t> </a:t>
                </a:r>
              </a:p>
            </p:txBody>
          </p:sp>
        </mc:Fallback>
      </mc:AlternateContent>
    </p:spTree>
    <p:extLst>
      <p:ext uri="{BB962C8B-B14F-4D97-AF65-F5344CB8AC3E}">
        <p14:creationId xmlns:p14="http://schemas.microsoft.com/office/powerpoint/2010/main" val="2083025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Reminder!</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r>
              <a:rPr lang="en-US" sz="2400" dirty="0"/>
              <a:t>First homework is out today! </a:t>
            </a:r>
          </a:p>
          <a:p>
            <a:r>
              <a:rPr lang="en-US" sz="2400" dirty="0" err="1"/>
              <a:t>Homeworks</a:t>
            </a:r>
            <a:r>
              <a:rPr lang="en-US" sz="2400" dirty="0"/>
              <a:t> (and quizzes) are </a:t>
            </a:r>
            <a:r>
              <a:rPr lang="en-US" sz="2400" i="1" dirty="0"/>
              <a:t>week long </a:t>
            </a:r>
            <a:r>
              <a:rPr lang="en-US" sz="2400" dirty="0"/>
              <a:t>assignments; expect to spend 5-7 hours </a:t>
            </a:r>
            <a:r>
              <a:rPr lang="en-US" sz="2400"/>
              <a:t>on them </a:t>
            </a:r>
            <a:r>
              <a:rPr lang="en-US" sz="2400" dirty="0"/>
              <a:t>(this is standard for a college class) </a:t>
            </a:r>
          </a:p>
        </p:txBody>
      </p:sp>
    </p:spTree>
    <p:extLst>
      <p:ext uri="{BB962C8B-B14F-4D97-AF65-F5344CB8AC3E}">
        <p14:creationId xmlns:p14="http://schemas.microsoft.com/office/powerpoint/2010/main" val="400641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Proof</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There are many types of proof. The most common is </a:t>
                </a:r>
                <a:r>
                  <a:rPr lang="en-US" sz="2400" b="1" i="1" dirty="0">
                    <a:solidFill>
                      <a:schemeClr val="tx1"/>
                    </a:solidFill>
                    <a:latin typeface="Open Sans" panose="020B0606030504020204" pitchFamily="34" charset="0"/>
                  </a:rPr>
                  <a:t>direct proof</a:t>
                </a:r>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Direct proof is usually used to prove implications.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Assume P is true</a:t>
                </a:r>
              </a:p>
              <a:p>
                <a:pPr marL="960120" lvl="1" indent="-457200">
                  <a:buFont typeface="+mj-lt"/>
                  <a:buAutoNum type="arabicPeriod"/>
                </a:pPr>
                <a:r>
                  <a:rPr lang="en-US" sz="2200" dirty="0">
                    <a:solidFill>
                      <a:schemeClr val="tx1"/>
                    </a:solidFill>
                    <a:latin typeface="Open Sans" panose="020B0606030504020204" pitchFamily="34" charset="0"/>
                  </a:rPr>
                  <a:t>Deduce that Q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458A84CB-3852-BEA0-0DFB-0BFF6CD610EF}"/>
                  </a:ext>
                </a:extLst>
              </p:cNvPr>
              <p:cNvSpPr/>
              <p:nvPr/>
            </p:nvSpPr>
            <p:spPr>
              <a:xfrm>
                <a:off x="3515518" y="4463512"/>
                <a:ext cx="8180288" cy="181330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Let </a:t>
                </a:r>
                <a14:m>
                  <m:oMath xmlns:m="http://schemas.openxmlformats.org/officeDocument/2006/math">
                    <m:r>
                      <a:rPr lang="en-US" sz="2400" b="0" i="1" smtClean="0">
                        <a:latin typeface="Cambria Math" panose="02040503050406030204" pitchFamily="18" charset="0"/>
                      </a:rPr>
                      <m:t>𝑚</m:t>
                    </m:r>
                  </m:oMath>
                </a14:m>
                <a:r>
                  <a:rPr lang="en-US" sz="2400" dirty="0"/>
                  <a:t> and </a:t>
                </a:r>
                <a14:m>
                  <m:oMath xmlns:m="http://schemas.openxmlformats.org/officeDocument/2006/math">
                    <m:r>
                      <a:rPr lang="en-US" sz="2400" b="0" i="1" smtClean="0">
                        <a:latin typeface="Cambria Math" panose="02040503050406030204" pitchFamily="18" charset="0"/>
                      </a:rPr>
                      <m:t>𝑛</m:t>
                    </m:r>
                  </m:oMath>
                </a14:m>
                <a:r>
                  <a:rPr lang="en-US" sz="2400" dirty="0"/>
                  <a:t> be integers. If </a:t>
                </a:r>
                <a14:m>
                  <m:oMath xmlns:m="http://schemas.openxmlformats.org/officeDocument/2006/math">
                    <m:r>
                      <a:rPr lang="en-US" sz="2400" b="0" i="1" smtClean="0">
                        <a:latin typeface="Cambria Math" panose="02040503050406030204" pitchFamily="18" charset="0"/>
                      </a:rPr>
                      <m:t>𝑚</m:t>
                    </m:r>
                  </m:oMath>
                </a14:m>
                <a:r>
                  <a:rPr lang="en-US" sz="2400" dirty="0"/>
                  <a:t> and </a:t>
                </a:r>
                <a14:m>
                  <m:oMath xmlns:m="http://schemas.openxmlformats.org/officeDocument/2006/math">
                    <m:r>
                      <a:rPr lang="en-US" sz="2400" b="0" i="1" smtClean="0">
                        <a:latin typeface="Cambria Math" panose="02040503050406030204" pitchFamily="18" charset="0"/>
                      </a:rPr>
                      <m:t>𝑛</m:t>
                    </m:r>
                  </m:oMath>
                </a14:m>
                <a:r>
                  <a:rPr lang="en-US" sz="2400" dirty="0"/>
                  <a:t> are perfect squares, them </a:t>
                </a:r>
                <a14:m>
                  <m:oMath xmlns:m="http://schemas.openxmlformats.org/officeDocument/2006/math">
                    <m:r>
                      <a:rPr lang="en-US" sz="2400" b="0" i="1" smtClean="0">
                        <a:latin typeface="Cambria Math" panose="02040503050406030204" pitchFamily="18" charset="0"/>
                      </a:rPr>
                      <m:t>𝑚𝑛</m:t>
                    </m:r>
                  </m:oMath>
                </a14:m>
                <a:r>
                  <a:rPr lang="en-US" sz="2400" dirty="0"/>
                  <a:t> is a perfect square. </a:t>
                </a:r>
              </a:p>
            </p:txBody>
          </p:sp>
        </mc:Choice>
        <mc:Fallback xmlns="">
          <p:sp>
            <p:nvSpPr>
              <p:cNvPr id="3" name="Rounded Rectangle 2">
                <a:extLst>
                  <a:ext uri="{FF2B5EF4-FFF2-40B4-BE49-F238E27FC236}">
                    <a16:creationId xmlns:a16="http://schemas.microsoft.com/office/drawing/2014/main" id="{458A84CB-3852-BEA0-0DFB-0BFF6CD610EF}"/>
                  </a:ext>
                </a:extLst>
              </p:cNvPr>
              <p:cNvSpPr>
                <a:spLocks noRot="1" noChangeAspect="1" noMove="1" noResize="1" noEditPoints="1" noAdjustHandles="1" noChangeArrowheads="1" noChangeShapeType="1" noTextEdit="1"/>
              </p:cNvSpPr>
              <p:nvPr/>
            </p:nvSpPr>
            <p:spPr>
              <a:xfrm>
                <a:off x="3515518" y="4463512"/>
                <a:ext cx="8180288" cy="1813301"/>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7359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Recall that an implication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and its contrapositive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𝑄</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𝑃</m:t>
                    </m:r>
                  </m:oMath>
                </a14:m>
                <a:r>
                  <a:rPr lang="en-US" sz="2400" dirty="0">
                    <a:solidFill>
                      <a:schemeClr val="tx1"/>
                    </a:solidFill>
                    <a:latin typeface="Open Sans" panose="020B0606030504020204" pitchFamily="34" charset="0"/>
                  </a:rPr>
                  <a:t>) are logically equivalent.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This means we can prove the contrapositive of an implication to prove the implication itself.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Prove the contrapositive </a:t>
                </a:r>
                <a:r>
                  <a:rPr lang="en-US" sz="2000" dirty="0">
                    <a:solidFill>
                      <a:schemeClr val="tx1"/>
                    </a:solidFill>
                    <a:latin typeface="Open Sans" panose="020B0606030504020204" pitchFamily="34" charset="0"/>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200" dirty="0">
                    <a:solidFill>
                      <a:schemeClr val="tx1"/>
                    </a:solidFill>
                    <a:latin typeface="Open Sans" panose="020B0606030504020204" pitchFamily="34" charset="0"/>
                  </a:rPr>
                  <a:t>)</a:t>
                </a:r>
              </a:p>
              <a:p>
                <a:pPr marL="1417320" lvl="2" indent="-457200">
                  <a:buFont typeface="+mj-lt"/>
                  <a:buAutoNum type="arabicPeriod"/>
                </a:pPr>
                <a:r>
                  <a:rPr lang="en-US" sz="2000" dirty="0">
                    <a:solidFill>
                      <a:schemeClr val="tx1"/>
                    </a:solidFill>
                    <a:latin typeface="Open Sans" panose="020B0606030504020204" pitchFamily="34" charset="0"/>
                  </a:rPr>
                  <a:t>Assume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oMath>
                </a14:m>
                <a:r>
                  <a:rPr lang="en-US" sz="2000" dirty="0">
                    <a:solidFill>
                      <a:schemeClr val="tx1"/>
                    </a:solidFill>
                    <a:latin typeface="Open Sans" panose="020B0606030504020204" pitchFamily="34" charset="0"/>
                  </a:rPr>
                  <a:t> is true</a:t>
                </a:r>
              </a:p>
              <a:p>
                <a:pPr marL="1417320" lvl="2" indent="-457200">
                  <a:buFont typeface="+mj-lt"/>
                  <a:buAutoNum type="arabicPeriod"/>
                </a:pPr>
                <a:r>
                  <a:rPr lang="en-US" sz="2000" dirty="0">
                    <a:solidFill>
                      <a:schemeClr val="tx1"/>
                    </a:solidFill>
                    <a:latin typeface="Open Sans" panose="020B0606030504020204" pitchFamily="34" charset="0"/>
                  </a:rPr>
                  <a:t>Deduce that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000" dirty="0">
                    <a:solidFill>
                      <a:schemeClr val="tx1"/>
                    </a:solidFill>
                    <a:latin typeface="Open Sans" panose="020B0606030504020204" pitchFamily="34" charset="0"/>
                  </a:rPr>
                  <a:t>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p:spTree>
    <p:extLst>
      <p:ext uri="{BB962C8B-B14F-4D97-AF65-F5344CB8AC3E}">
        <p14:creationId xmlns:p14="http://schemas.microsoft.com/office/powerpoint/2010/main" val="4233317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b="1" i="1" dirty="0">
                    <a:solidFill>
                      <a:schemeClr val="tx1"/>
                    </a:solidFill>
                    <a:latin typeface="Open Sans" panose="020B0606030504020204" pitchFamily="34" charset="0"/>
                  </a:rPr>
                  <a:t>Proof</a:t>
                </a:r>
                <a:r>
                  <a:rPr lang="en-US" sz="2400" dirty="0">
                    <a:solidFill>
                      <a:schemeClr val="tx1"/>
                    </a:solidFill>
                    <a:latin typeface="Open Sans" panose="020B0606030504020204" pitchFamily="34" charset="0"/>
                  </a:rPr>
                  <a:t>:  We will show that for all integers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if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if even then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even. </a:t>
                </a:r>
              </a:p>
              <a:p>
                <a:pPr marL="0" indent="0">
                  <a:buNone/>
                </a:pPr>
                <a:r>
                  <a:rPr lang="en-US" sz="2400" dirty="0">
                    <a:solidFill>
                      <a:schemeClr val="tx1"/>
                    </a:solidFill>
                    <a:latin typeface="Open Sans" panose="020B0606030504020204" pitchFamily="34" charset="0"/>
                  </a:rPr>
                  <a:t>We will use proof by contrapositive. In other words, we will show if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not even, then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not even.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By definition of odd, if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odd we can write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oMath>
                </a14:m>
                <a:r>
                  <a:rPr lang="en-US" sz="2400" dirty="0">
                    <a:solidFill>
                      <a:schemeClr val="tx1"/>
                    </a:solidFill>
                    <a:latin typeface="Open Sans" panose="020B0606030504020204" pitchFamily="34" charset="0"/>
                  </a:rPr>
                  <a:t> for some integer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a:t>
                </a:r>
              </a:p>
              <a:p>
                <a:pPr marL="0" indent="0">
                  <a:buNone/>
                </a:pPr>
                <a:r>
                  <a:rPr lang="en-US" sz="2400" dirty="0">
                    <a:solidFill>
                      <a:schemeClr val="tx1"/>
                    </a:solidFill>
                    <a:latin typeface="Open Sans" panose="020B0606030504020204" pitchFamily="34" charset="0"/>
                  </a:rPr>
                  <a:t>By substitution,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 </m:t>
                    </m:r>
                  </m:oMath>
                </a14:m>
                <a:endParaRPr lang="en-US" sz="2400" b="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Using algebra we see: </a:t>
                </a:r>
                <a14:m>
                  <m:oMath xmlns:m="http://schemas.openxmlformats.org/officeDocument/2006/math">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e>
                      <m:sup>
                        <m:r>
                          <a:rPr lang="en-US" sz="2400" b="0" i="1" smtClean="0">
                            <a:solidFill>
                              <a:schemeClr val="tx1"/>
                            </a:solidFill>
                            <a:latin typeface="Cambria Math" panose="02040503050406030204" pitchFamily="18" charset="0"/>
                          </a:rPr>
                          <m:t>2</m:t>
                        </m:r>
                      </m:sup>
                    </m:sSup>
                  </m:oMath>
                </a14:m>
                <a:endParaRPr lang="en-US" sz="2400" b="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			     </a:t>
                </a:r>
                <a14:m>
                  <m:oMath xmlns:m="http://schemas.openxmlformats.org/officeDocument/2006/math">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oMath>
                </a14:m>
                <a:endParaRPr lang="en-US" sz="2400" b="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			     = </a:t>
                </a:r>
                <a14:m>
                  <m:oMath xmlns:m="http://schemas.openxmlformats.org/officeDocument/2006/math">
                    <m:r>
                      <a:rPr lang="en-US" sz="2400" b="0" i="1" smtClean="0">
                        <a:solidFill>
                          <a:schemeClr val="tx1"/>
                        </a:solidFill>
                        <a:latin typeface="Cambria Math" panose="02040503050406030204" pitchFamily="18" charset="0"/>
                      </a:rPr>
                      <m:t>4</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oMath>
                </a14:m>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			     = </a:t>
                </a:r>
                <a14:m>
                  <m:oMath xmlns:m="http://schemas.openxmlformats.org/officeDocument/2006/math">
                    <m:r>
                      <a:rPr lang="en-US" sz="2400" b="0" i="1" smtClean="0">
                        <a:solidFill>
                          <a:schemeClr val="tx1"/>
                        </a:solidFill>
                        <a:latin typeface="Cambria Math" panose="02040503050406030204" pitchFamily="18" charset="0"/>
                      </a:rPr>
                      <m:t>2</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e>
                    </m:d>
                    <m:r>
                      <a:rPr lang="en-US" sz="2400" b="0" i="0" smtClean="0">
                        <a:solidFill>
                          <a:schemeClr val="tx1"/>
                        </a:solidFill>
                        <a:latin typeface="Cambria Math" panose="02040503050406030204" pitchFamily="18" charset="0"/>
                      </a:rPr>
                      <m:t>+1</m:t>
                    </m:r>
                  </m:oMath>
                </a14:m>
                <a:endParaRPr lang="en-US" sz="2400" b="0" i="0" dirty="0">
                  <a:solidFill>
                    <a:schemeClr val="tx1"/>
                  </a:solidFill>
                  <a:latin typeface="Cambria Math" panose="02040503050406030204" pitchFamily="18" charset="0"/>
                </a:endParaRPr>
              </a:p>
              <a:p>
                <a:pPr marL="0" indent="0">
                  <a:buNone/>
                </a:pPr>
                <a14:m>
                  <m:oMath xmlns:m="http://schemas.openxmlformats.org/officeDocument/2006/math">
                    <m:r>
                      <a:rPr lang="en-US" sz="2400" b="0" i="1" smtClean="0">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is an integer, therefore we have shown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odd. // </a:t>
                </a: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r="-1805" b="-1449"/>
                </a:stretch>
              </a:blipFill>
            </p:spPr>
            <p:txBody>
              <a:bodyPr/>
              <a:lstStyle/>
              <a:p>
                <a:r>
                  <a:rPr lang="en-US">
                    <a:noFill/>
                  </a:rPr>
                  <a:t> </a:t>
                </a:r>
              </a:p>
            </p:txBody>
          </p:sp>
        </mc:Fallback>
      </mc:AlternateContent>
    </p:spTree>
    <p:extLst>
      <p:ext uri="{BB962C8B-B14F-4D97-AF65-F5344CB8AC3E}">
        <p14:creationId xmlns:p14="http://schemas.microsoft.com/office/powerpoint/2010/main" val="3846159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b="1" i="1" dirty="0">
                    <a:solidFill>
                      <a:schemeClr val="tx1"/>
                    </a:solidFill>
                    <a:latin typeface="Open Sans" panose="020B0606030504020204" pitchFamily="34" charset="0"/>
                  </a:rPr>
                  <a:t>Proof</a:t>
                </a:r>
                <a:r>
                  <a:rPr lang="en-US" sz="2400" dirty="0">
                    <a:solidFill>
                      <a:schemeClr val="tx1"/>
                    </a:solidFill>
                    <a:latin typeface="Open Sans" panose="020B0606030504020204" pitchFamily="34" charset="0"/>
                  </a:rPr>
                  <a:t>:  We will show that for all integers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if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if even then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even. </a:t>
                </a:r>
              </a:p>
              <a:p>
                <a:pPr marL="0" indent="0">
                  <a:buNone/>
                </a:pPr>
                <a:r>
                  <a:rPr lang="en-US" sz="2400" dirty="0">
                    <a:solidFill>
                      <a:schemeClr val="tx1"/>
                    </a:solidFill>
                    <a:latin typeface="Open Sans" panose="020B0606030504020204" pitchFamily="34" charset="0"/>
                  </a:rPr>
                  <a:t>We will use proof by contrapositive. In other words, we will show if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not even, then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not even.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By definition of odd, if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odd we can write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oMath>
                </a14:m>
                <a:r>
                  <a:rPr lang="en-US" sz="2400" dirty="0">
                    <a:solidFill>
                      <a:schemeClr val="tx1"/>
                    </a:solidFill>
                    <a:latin typeface="Open Sans" panose="020B0606030504020204" pitchFamily="34" charset="0"/>
                  </a:rPr>
                  <a:t> for some integer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a:t>
                </a:r>
              </a:p>
              <a:p>
                <a:pPr marL="0" indent="0">
                  <a:buNone/>
                </a:pPr>
                <a:r>
                  <a:rPr lang="en-US" sz="2400" dirty="0">
                    <a:solidFill>
                      <a:schemeClr val="tx1"/>
                    </a:solidFill>
                    <a:latin typeface="Open Sans" panose="020B0606030504020204" pitchFamily="34" charset="0"/>
                  </a:rPr>
                  <a:t>By substitution,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 </m:t>
                    </m:r>
                  </m:oMath>
                </a14:m>
                <a:endParaRPr lang="en-US" sz="2400" b="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Using algebra we see: </a:t>
                </a:r>
                <a14:m>
                  <m:oMath xmlns:m="http://schemas.openxmlformats.org/officeDocument/2006/math">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e>
                      <m:sup>
                        <m:r>
                          <a:rPr lang="en-US" sz="2400" b="0" i="1" smtClean="0">
                            <a:solidFill>
                              <a:schemeClr val="tx1"/>
                            </a:solidFill>
                            <a:latin typeface="Cambria Math" panose="02040503050406030204" pitchFamily="18" charset="0"/>
                          </a:rPr>
                          <m:t>2</m:t>
                        </m:r>
                      </m:sup>
                    </m:sSup>
                  </m:oMath>
                </a14:m>
                <a:endParaRPr lang="en-US" sz="2400" b="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			     </a:t>
                </a:r>
                <a14:m>
                  <m:oMath xmlns:m="http://schemas.openxmlformats.org/officeDocument/2006/math">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oMath>
                </a14:m>
                <a:endParaRPr lang="en-US" sz="2400" b="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			     = </a:t>
                </a:r>
                <a14:m>
                  <m:oMath xmlns:m="http://schemas.openxmlformats.org/officeDocument/2006/math">
                    <m:r>
                      <a:rPr lang="en-US" sz="2400" b="0" i="1" smtClean="0">
                        <a:solidFill>
                          <a:schemeClr val="tx1"/>
                        </a:solidFill>
                        <a:latin typeface="Cambria Math" panose="02040503050406030204" pitchFamily="18" charset="0"/>
                      </a:rPr>
                      <m:t>4</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oMath>
                </a14:m>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			     = </a:t>
                </a:r>
                <a14:m>
                  <m:oMath xmlns:m="http://schemas.openxmlformats.org/officeDocument/2006/math">
                    <m:r>
                      <a:rPr lang="en-US" sz="2400" b="0" i="1" smtClean="0">
                        <a:solidFill>
                          <a:schemeClr val="tx1"/>
                        </a:solidFill>
                        <a:latin typeface="Cambria Math" panose="02040503050406030204" pitchFamily="18" charset="0"/>
                      </a:rPr>
                      <m:t>2</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e>
                    </m:d>
                    <m:r>
                      <a:rPr lang="en-US" sz="2400" b="0" i="0" smtClean="0">
                        <a:solidFill>
                          <a:schemeClr val="tx1"/>
                        </a:solidFill>
                        <a:latin typeface="Cambria Math" panose="02040503050406030204" pitchFamily="18" charset="0"/>
                      </a:rPr>
                      <m:t>+1</m:t>
                    </m:r>
                  </m:oMath>
                </a14:m>
                <a:endParaRPr lang="en-US" sz="2400" b="0" i="0" dirty="0">
                  <a:solidFill>
                    <a:schemeClr val="tx1"/>
                  </a:solidFill>
                  <a:latin typeface="Cambria Math" panose="02040503050406030204" pitchFamily="18" charset="0"/>
                </a:endParaRPr>
              </a:p>
              <a:p>
                <a:pPr marL="0" indent="0">
                  <a:buNone/>
                </a:pPr>
                <a14:m>
                  <m:oMath xmlns:m="http://schemas.openxmlformats.org/officeDocument/2006/math">
                    <m:r>
                      <a:rPr lang="en-US" sz="2400" b="0" i="1" smtClean="0">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is an integer, therefore we have shown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odd. // </a:t>
                </a: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r="-1805" b="-1449"/>
                </a:stretch>
              </a:blipFill>
            </p:spPr>
            <p:txBody>
              <a:bodyPr/>
              <a:lstStyle/>
              <a:p>
                <a:r>
                  <a:rPr lang="en-US">
                    <a:noFill/>
                  </a:rPr>
                  <a:t> </a:t>
                </a:r>
              </a:p>
            </p:txBody>
          </p:sp>
        </mc:Fallback>
      </mc:AlternateContent>
      <p:sp>
        <p:nvSpPr>
          <p:cNvPr id="3" name="Rounded Rectangular Callout 2">
            <a:extLst>
              <a:ext uri="{FF2B5EF4-FFF2-40B4-BE49-F238E27FC236}">
                <a16:creationId xmlns:a16="http://schemas.microsoft.com/office/drawing/2014/main" id="{2E288619-A4C6-F5D9-D1AA-934FF18408C0}"/>
              </a:ext>
            </a:extLst>
          </p:cNvPr>
          <p:cNvSpPr/>
          <p:nvPr/>
        </p:nvSpPr>
        <p:spPr>
          <a:xfrm>
            <a:off x="418454" y="999641"/>
            <a:ext cx="2781947" cy="1170121"/>
          </a:xfrm>
          <a:prstGeom prst="wedgeRoundRectCallout">
            <a:avLst>
              <a:gd name="adj1" fmla="val 62534"/>
              <a:gd name="adj2" fmla="val -44832"/>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Start by stating what you will show. </a:t>
            </a:r>
          </a:p>
        </p:txBody>
      </p:sp>
      <p:sp>
        <p:nvSpPr>
          <p:cNvPr id="4" name="Rounded Rectangular Callout 3">
            <a:extLst>
              <a:ext uri="{FF2B5EF4-FFF2-40B4-BE49-F238E27FC236}">
                <a16:creationId xmlns:a16="http://schemas.microsoft.com/office/drawing/2014/main" id="{2C3552FF-764E-B861-1650-289BA5052ACA}"/>
              </a:ext>
            </a:extLst>
          </p:cNvPr>
          <p:cNvSpPr/>
          <p:nvPr/>
        </p:nvSpPr>
        <p:spPr>
          <a:xfrm>
            <a:off x="9360976" y="1479391"/>
            <a:ext cx="2831024" cy="1015836"/>
          </a:xfrm>
          <a:prstGeom prst="wedgeRoundRectCallout">
            <a:avLst>
              <a:gd name="adj1" fmla="val 42662"/>
              <a:gd name="adj2" fmla="val 263049"/>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Take SMALL, justified steps. </a:t>
            </a:r>
          </a:p>
        </p:txBody>
      </p:sp>
      <p:sp>
        <p:nvSpPr>
          <p:cNvPr id="5" name="Right Brace 4">
            <a:extLst>
              <a:ext uri="{FF2B5EF4-FFF2-40B4-BE49-F238E27FC236}">
                <a16:creationId xmlns:a16="http://schemas.microsoft.com/office/drawing/2014/main" id="{0C1ED269-C568-465F-1004-2AB59554070F}"/>
              </a:ext>
            </a:extLst>
          </p:cNvPr>
          <p:cNvSpPr/>
          <p:nvPr/>
        </p:nvSpPr>
        <p:spPr>
          <a:xfrm>
            <a:off x="11672822" y="2785821"/>
            <a:ext cx="309966" cy="3893948"/>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ounded Rectangular Callout 5">
            <a:extLst>
              <a:ext uri="{FF2B5EF4-FFF2-40B4-BE49-F238E27FC236}">
                <a16:creationId xmlns:a16="http://schemas.microsoft.com/office/drawing/2014/main" id="{1A6BE781-3BE2-D3E1-7949-F2BEC73EC3C5}"/>
              </a:ext>
            </a:extLst>
          </p:cNvPr>
          <p:cNvSpPr/>
          <p:nvPr/>
        </p:nvSpPr>
        <p:spPr>
          <a:xfrm>
            <a:off x="1224352" y="5191932"/>
            <a:ext cx="2291166" cy="666427"/>
          </a:xfrm>
          <a:prstGeom prst="wedgeRoundRectCallout">
            <a:avLst>
              <a:gd name="adj1" fmla="val 82660"/>
              <a:gd name="adj2" fmla="val 138171"/>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End proof. </a:t>
            </a:r>
          </a:p>
        </p:txBody>
      </p:sp>
      <p:sp>
        <p:nvSpPr>
          <p:cNvPr id="7" name="Rounded Rectangular Callout 6">
            <a:extLst>
              <a:ext uri="{FF2B5EF4-FFF2-40B4-BE49-F238E27FC236}">
                <a16:creationId xmlns:a16="http://schemas.microsoft.com/office/drawing/2014/main" id="{5CE55D13-4995-CC8B-B91C-C7B84E81A476}"/>
              </a:ext>
            </a:extLst>
          </p:cNvPr>
          <p:cNvSpPr/>
          <p:nvPr/>
        </p:nvSpPr>
        <p:spPr>
          <a:xfrm>
            <a:off x="56827" y="2254307"/>
            <a:ext cx="3120533" cy="1170121"/>
          </a:xfrm>
          <a:prstGeom prst="wedgeRoundRectCallout">
            <a:avLst>
              <a:gd name="adj1" fmla="val 144979"/>
              <a:gd name="adj2" fmla="val -81918"/>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For proofs other than direct, say what technique you will use</a:t>
            </a:r>
          </a:p>
        </p:txBody>
      </p:sp>
    </p:spTree>
    <p:extLst>
      <p:ext uri="{BB962C8B-B14F-4D97-AF65-F5344CB8AC3E}">
        <p14:creationId xmlns:p14="http://schemas.microsoft.com/office/powerpoint/2010/main" val="703834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Recall that an implication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and its contrapositive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𝑄</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𝑃</m:t>
                    </m:r>
                  </m:oMath>
                </a14:m>
                <a:r>
                  <a:rPr lang="en-US" sz="2400" dirty="0">
                    <a:solidFill>
                      <a:schemeClr val="tx1"/>
                    </a:solidFill>
                    <a:latin typeface="Open Sans" panose="020B0606030504020204" pitchFamily="34" charset="0"/>
                  </a:rPr>
                  <a:t>) are logically equivalent.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This means we can prove the contrapositive of an implication to prove the implication itself.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Prove the contrapositive </a:t>
                </a:r>
                <a:r>
                  <a:rPr lang="en-US" sz="2000" dirty="0">
                    <a:solidFill>
                      <a:schemeClr val="tx1"/>
                    </a:solidFill>
                    <a:latin typeface="Open Sans" panose="020B0606030504020204" pitchFamily="34" charset="0"/>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200" dirty="0">
                    <a:solidFill>
                      <a:schemeClr val="tx1"/>
                    </a:solidFill>
                    <a:latin typeface="Open Sans" panose="020B0606030504020204" pitchFamily="34" charset="0"/>
                  </a:rPr>
                  <a:t>)</a:t>
                </a:r>
              </a:p>
              <a:p>
                <a:pPr marL="1417320" lvl="2" indent="-457200">
                  <a:buFont typeface="+mj-lt"/>
                  <a:buAutoNum type="arabicPeriod"/>
                </a:pPr>
                <a:r>
                  <a:rPr lang="en-US" sz="2000" dirty="0">
                    <a:solidFill>
                      <a:schemeClr val="tx1"/>
                    </a:solidFill>
                    <a:latin typeface="Open Sans" panose="020B0606030504020204" pitchFamily="34" charset="0"/>
                  </a:rPr>
                  <a:t>Assume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oMath>
                </a14:m>
                <a:r>
                  <a:rPr lang="en-US" sz="2000" dirty="0">
                    <a:solidFill>
                      <a:schemeClr val="tx1"/>
                    </a:solidFill>
                    <a:latin typeface="Open Sans" panose="020B0606030504020204" pitchFamily="34" charset="0"/>
                  </a:rPr>
                  <a:t> is true</a:t>
                </a:r>
              </a:p>
              <a:p>
                <a:pPr marL="1417320" lvl="2" indent="-457200">
                  <a:buFont typeface="+mj-lt"/>
                  <a:buAutoNum type="arabicPeriod"/>
                </a:pPr>
                <a:r>
                  <a:rPr lang="en-US" sz="2000" dirty="0">
                    <a:solidFill>
                      <a:schemeClr val="tx1"/>
                    </a:solidFill>
                    <a:latin typeface="Open Sans" panose="020B0606030504020204" pitchFamily="34" charset="0"/>
                  </a:rPr>
                  <a:t>Deduce that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000" dirty="0">
                    <a:solidFill>
                      <a:schemeClr val="tx1"/>
                    </a:solidFill>
                    <a:latin typeface="Open Sans" panose="020B0606030504020204" pitchFamily="34" charset="0"/>
                  </a:rPr>
                  <a:t>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p:spTree>
    <p:extLst>
      <p:ext uri="{BB962C8B-B14F-4D97-AF65-F5344CB8AC3E}">
        <p14:creationId xmlns:p14="http://schemas.microsoft.com/office/powerpoint/2010/main" val="521648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Recall that an implication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and its contrapositive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𝑄</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𝑃</m:t>
                    </m:r>
                  </m:oMath>
                </a14:m>
                <a:r>
                  <a:rPr lang="en-US" sz="2400" dirty="0">
                    <a:solidFill>
                      <a:schemeClr val="tx1"/>
                    </a:solidFill>
                    <a:latin typeface="Open Sans" panose="020B0606030504020204" pitchFamily="34" charset="0"/>
                  </a:rPr>
                  <a:t>) are logically equivalent.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This means we can prove the contrapositive of an implication to prove the implication itself.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Prove the contrapositive </a:t>
                </a:r>
                <a:r>
                  <a:rPr lang="en-US" sz="2000" dirty="0">
                    <a:solidFill>
                      <a:schemeClr val="tx1"/>
                    </a:solidFill>
                    <a:latin typeface="Open Sans" panose="020B0606030504020204" pitchFamily="34" charset="0"/>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200" dirty="0">
                    <a:solidFill>
                      <a:schemeClr val="tx1"/>
                    </a:solidFill>
                    <a:latin typeface="Open Sans" panose="020B0606030504020204" pitchFamily="34" charset="0"/>
                  </a:rPr>
                  <a:t>)</a:t>
                </a:r>
              </a:p>
              <a:p>
                <a:pPr marL="1417320" lvl="2" indent="-457200">
                  <a:buFont typeface="+mj-lt"/>
                  <a:buAutoNum type="arabicPeriod"/>
                </a:pPr>
                <a:r>
                  <a:rPr lang="en-US" sz="2000" dirty="0">
                    <a:solidFill>
                      <a:schemeClr val="tx1"/>
                    </a:solidFill>
                    <a:latin typeface="Open Sans" panose="020B0606030504020204" pitchFamily="34" charset="0"/>
                  </a:rPr>
                  <a:t>Assume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oMath>
                </a14:m>
                <a:r>
                  <a:rPr lang="en-US" sz="2000" dirty="0">
                    <a:solidFill>
                      <a:schemeClr val="tx1"/>
                    </a:solidFill>
                    <a:latin typeface="Open Sans" panose="020B0606030504020204" pitchFamily="34" charset="0"/>
                  </a:rPr>
                  <a:t> is true</a:t>
                </a:r>
              </a:p>
              <a:p>
                <a:pPr marL="1417320" lvl="2" indent="-457200">
                  <a:buFont typeface="+mj-lt"/>
                  <a:buAutoNum type="arabicPeriod"/>
                </a:pPr>
                <a:r>
                  <a:rPr lang="en-US" sz="2000" dirty="0">
                    <a:solidFill>
                      <a:schemeClr val="tx1"/>
                    </a:solidFill>
                    <a:latin typeface="Open Sans" panose="020B0606030504020204" pitchFamily="34" charset="0"/>
                  </a:rPr>
                  <a:t>Deduce that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000" dirty="0">
                    <a:solidFill>
                      <a:schemeClr val="tx1"/>
                    </a:solidFill>
                    <a:latin typeface="Open Sans" panose="020B0606030504020204" pitchFamily="34" charset="0"/>
                  </a:rPr>
                  <a:t>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43DC806C-665F-5D00-BCA7-974DDDA7D45D}"/>
                  </a:ext>
                </a:extLst>
              </p:cNvPr>
              <p:cNvSpPr/>
              <p:nvPr/>
            </p:nvSpPr>
            <p:spPr>
              <a:xfrm>
                <a:off x="3515518" y="4818369"/>
                <a:ext cx="8180288" cy="181330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For all integers </a:t>
                </a:r>
                <a14:m>
                  <m:oMath xmlns:m="http://schemas.openxmlformats.org/officeDocument/2006/math">
                    <m:r>
                      <a:rPr lang="en-US" sz="2400" b="0" i="1" smtClean="0">
                        <a:latin typeface="Cambria Math" panose="02040503050406030204" pitchFamily="18" charset="0"/>
                      </a:rPr>
                      <m:t>𝑎</m:t>
                    </m:r>
                  </m:oMath>
                </a14:m>
                <a:r>
                  <a:rPr lang="en-US" sz="2400" dirty="0"/>
                  <a:t> and </a:t>
                </a:r>
                <a14:m>
                  <m:oMath xmlns:m="http://schemas.openxmlformats.org/officeDocument/2006/math">
                    <m:r>
                      <a:rPr lang="en-US" sz="2400" b="0" i="1" smtClean="0">
                        <a:latin typeface="Cambria Math" panose="02040503050406030204" pitchFamily="18" charset="0"/>
                      </a:rPr>
                      <m:t>𝑏</m:t>
                    </m:r>
                  </m:oMath>
                </a14:m>
                <a:r>
                  <a:rPr lang="en-US" sz="2400" dirty="0"/>
                  <a:t>, if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oMath>
                </a14:m>
                <a:r>
                  <a:rPr lang="en-US" sz="2400" dirty="0"/>
                  <a:t> is odd, then </a:t>
                </a:r>
                <a14:m>
                  <m:oMath xmlns:m="http://schemas.openxmlformats.org/officeDocument/2006/math">
                    <m:r>
                      <a:rPr lang="en-US" sz="2400" b="0" i="1" smtClean="0">
                        <a:latin typeface="Cambria Math" panose="02040503050406030204" pitchFamily="18" charset="0"/>
                      </a:rPr>
                      <m:t>𝑎</m:t>
                    </m:r>
                  </m:oMath>
                </a14:m>
                <a:r>
                  <a:rPr lang="en-US" sz="2400" dirty="0"/>
                  <a:t> is odd or </a:t>
                </a:r>
                <a14:m>
                  <m:oMath xmlns:m="http://schemas.openxmlformats.org/officeDocument/2006/math">
                    <m:r>
                      <a:rPr lang="en-US" sz="2400" b="0" i="1" smtClean="0">
                        <a:latin typeface="Cambria Math" panose="02040503050406030204" pitchFamily="18" charset="0"/>
                      </a:rPr>
                      <m:t>𝑏</m:t>
                    </m:r>
                  </m:oMath>
                </a14:m>
                <a:r>
                  <a:rPr lang="en-US" sz="2400" dirty="0"/>
                  <a:t> is odd. </a:t>
                </a:r>
              </a:p>
            </p:txBody>
          </p:sp>
        </mc:Choice>
        <mc:Fallback xmlns="">
          <p:sp>
            <p:nvSpPr>
              <p:cNvPr id="3" name="Rounded Rectangle 2">
                <a:extLst>
                  <a:ext uri="{FF2B5EF4-FFF2-40B4-BE49-F238E27FC236}">
                    <a16:creationId xmlns:a16="http://schemas.microsoft.com/office/drawing/2014/main" id="{43DC806C-665F-5D00-BCA7-974DDDA7D45D}"/>
                  </a:ext>
                </a:extLst>
              </p:cNvPr>
              <p:cNvSpPr>
                <a:spLocks noRot="1" noChangeAspect="1" noMove="1" noResize="1" noEditPoints="1" noAdjustHandles="1" noChangeArrowheads="1" noChangeShapeType="1" noTextEdit="1"/>
              </p:cNvSpPr>
              <p:nvPr/>
            </p:nvSpPr>
            <p:spPr>
              <a:xfrm>
                <a:off x="3515518" y="4818369"/>
                <a:ext cx="8180288" cy="1813301"/>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24285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Recall that an implication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and its contrapositive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𝑄</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𝑃</m:t>
                    </m:r>
                  </m:oMath>
                </a14:m>
                <a:r>
                  <a:rPr lang="en-US" sz="2400" dirty="0">
                    <a:solidFill>
                      <a:schemeClr val="tx1"/>
                    </a:solidFill>
                    <a:latin typeface="Open Sans" panose="020B0606030504020204" pitchFamily="34" charset="0"/>
                  </a:rPr>
                  <a:t>) are logically equivalent.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This means we can prove the contrapositive of an implication to prove the implication itself.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Prove the contrapositive </a:t>
                </a:r>
                <a:r>
                  <a:rPr lang="en-US" sz="2000" dirty="0">
                    <a:solidFill>
                      <a:schemeClr val="tx1"/>
                    </a:solidFill>
                    <a:latin typeface="Open Sans" panose="020B0606030504020204" pitchFamily="34" charset="0"/>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200" dirty="0">
                    <a:solidFill>
                      <a:schemeClr val="tx1"/>
                    </a:solidFill>
                    <a:latin typeface="Open Sans" panose="020B0606030504020204" pitchFamily="34" charset="0"/>
                  </a:rPr>
                  <a:t>)</a:t>
                </a:r>
              </a:p>
              <a:p>
                <a:pPr marL="1417320" lvl="2" indent="-457200">
                  <a:buFont typeface="+mj-lt"/>
                  <a:buAutoNum type="arabicPeriod"/>
                </a:pPr>
                <a:r>
                  <a:rPr lang="en-US" sz="2000" dirty="0">
                    <a:solidFill>
                      <a:schemeClr val="tx1"/>
                    </a:solidFill>
                    <a:latin typeface="Open Sans" panose="020B0606030504020204" pitchFamily="34" charset="0"/>
                  </a:rPr>
                  <a:t>Assume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oMath>
                </a14:m>
                <a:r>
                  <a:rPr lang="en-US" sz="2000" dirty="0">
                    <a:solidFill>
                      <a:schemeClr val="tx1"/>
                    </a:solidFill>
                    <a:latin typeface="Open Sans" panose="020B0606030504020204" pitchFamily="34" charset="0"/>
                  </a:rPr>
                  <a:t> is true</a:t>
                </a:r>
              </a:p>
              <a:p>
                <a:pPr marL="1417320" lvl="2" indent="-457200">
                  <a:buFont typeface="+mj-lt"/>
                  <a:buAutoNum type="arabicPeriod"/>
                </a:pPr>
                <a:r>
                  <a:rPr lang="en-US" sz="2000" dirty="0">
                    <a:solidFill>
                      <a:schemeClr val="tx1"/>
                    </a:solidFill>
                    <a:latin typeface="Open Sans" panose="020B0606030504020204" pitchFamily="34" charset="0"/>
                  </a:rPr>
                  <a:t>Deduce that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000" dirty="0">
                    <a:solidFill>
                      <a:schemeClr val="tx1"/>
                    </a:solidFill>
                    <a:latin typeface="Open Sans" panose="020B0606030504020204" pitchFamily="34" charset="0"/>
                  </a:rPr>
                  <a:t>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43DC806C-665F-5D00-BCA7-974DDDA7D45D}"/>
                  </a:ext>
                </a:extLst>
              </p:cNvPr>
              <p:cNvSpPr/>
              <p:nvPr/>
            </p:nvSpPr>
            <p:spPr>
              <a:xfrm>
                <a:off x="3515518" y="4818369"/>
                <a:ext cx="8180288" cy="181330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For every prime number </a:t>
                </a:r>
                <a14:m>
                  <m:oMath xmlns:m="http://schemas.openxmlformats.org/officeDocument/2006/math">
                    <m:r>
                      <a:rPr lang="en-US" sz="2400" b="0" i="1" smtClean="0">
                        <a:latin typeface="Cambria Math" panose="02040503050406030204" pitchFamily="18" charset="0"/>
                      </a:rPr>
                      <m:t>𝑝</m:t>
                    </m:r>
                  </m:oMath>
                </a14:m>
                <a:r>
                  <a:rPr lang="en-US" sz="2400" dirty="0"/>
                  <a:t>, if </a:t>
                </a:r>
                <a14:m>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ea typeface="Cambria Math" panose="02040503050406030204" pitchFamily="18" charset="0"/>
                      </a:rPr>
                      <m:t>≠2</m:t>
                    </m:r>
                  </m:oMath>
                </a14:m>
                <a:r>
                  <a:rPr lang="en-US" sz="2400" dirty="0"/>
                  <a:t>, then </a:t>
                </a:r>
                <a14:m>
                  <m:oMath xmlns:m="http://schemas.openxmlformats.org/officeDocument/2006/math">
                    <m:r>
                      <a:rPr lang="en-US" sz="2400" b="0" i="1" smtClean="0">
                        <a:latin typeface="Cambria Math" panose="02040503050406030204" pitchFamily="18" charset="0"/>
                      </a:rPr>
                      <m:t>𝑝</m:t>
                    </m:r>
                  </m:oMath>
                </a14:m>
                <a:r>
                  <a:rPr lang="en-US" sz="2400" dirty="0"/>
                  <a:t> is odd. </a:t>
                </a:r>
              </a:p>
            </p:txBody>
          </p:sp>
        </mc:Choice>
        <mc:Fallback xmlns="">
          <p:sp>
            <p:nvSpPr>
              <p:cNvPr id="3" name="Rounded Rectangle 2">
                <a:extLst>
                  <a:ext uri="{FF2B5EF4-FFF2-40B4-BE49-F238E27FC236}">
                    <a16:creationId xmlns:a16="http://schemas.microsoft.com/office/drawing/2014/main" id="{43DC806C-665F-5D00-BCA7-974DDDA7D45D}"/>
                  </a:ext>
                </a:extLst>
              </p:cNvPr>
              <p:cNvSpPr>
                <a:spLocks noRot="1" noChangeAspect="1" noMove="1" noResize="1" noEditPoints="1" noAdjustHandles="1" noChangeArrowheads="1" noChangeShapeType="1" noTextEdit="1"/>
              </p:cNvSpPr>
              <p:nvPr/>
            </p:nvSpPr>
            <p:spPr>
              <a:xfrm>
                <a:off x="3515518" y="4818369"/>
                <a:ext cx="8180288" cy="1813301"/>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63709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Recall that an implication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and its contrapositive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𝑄</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𝑃</m:t>
                    </m:r>
                  </m:oMath>
                </a14:m>
                <a:r>
                  <a:rPr lang="en-US" sz="2400" dirty="0">
                    <a:solidFill>
                      <a:schemeClr val="tx1"/>
                    </a:solidFill>
                    <a:latin typeface="Open Sans" panose="020B0606030504020204" pitchFamily="34" charset="0"/>
                  </a:rPr>
                  <a:t>) are logically equivalent.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This means we can prove the contrapositive of an implication to prove the implication itself.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Prove the contrapositive </a:t>
                </a:r>
                <a:r>
                  <a:rPr lang="en-US" sz="2000" dirty="0">
                    <a:solidFill>
                      <a:schemeClr val="tx1"/>
                    </a:solidFill>
                    <a:latin typeface="Open Sans" panose="020B0606030504020204" pitchFamily="34" charset="0"/>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200" dirty="0">
                    <a:solidFill>
                      <a:schemeClr val="tx1"/>
                    </a:solidFill>
                    <a:latin typeface="Open Sans" panose="020B0606030504020204" pitchFamily="34" charset="0"/>
                  </a:rPr>
                  <a:t>)</a:t>
                </a:r>
              </a:p>
              <a:p>
                <a:pPr marL="1417320" lvl="2" indent="-457200">
                  <a:buFont typeface="+mj-lt"/>
                  <a:buAutoNum type="arabicPeriod"/>
                </a:pPr>
                <a:r>
                  <a:rPr lang="en-US" sz="2000" dirty="0">
                    <a:solidFill>
                      <a:schemeClr val="tx1"/>
                    </a:solidFill>
                    <a:latin typeface="Open Sans" panose="020B0606030504020204" pitchFamily="34" charset="0"/>
                  </a:rPr>
                  <a:t>Assume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oMath>
                </a14:m>
                <a:r>
                  <a:rPr lang="en-US" sz="2000" dirty="0">
                    <a:solidFill>
                      <a:schemeClr val="tx1"/>
                    </a:solidFill>
                    <a:latin typeface="Open Sans" panose="020B0606030504020204" pitchFamily="34" charset="0"/>
                  </a:rPr>
                  <a:t> is true</a:t>
                </a:r>
              </a:p>
              <a:p>
                <a:pPr marL="1417320" lvl="2" indent="-457200">
                  <a:buFont typeface="+mj-lt"/>
                  <a:buAutoNum type="arabicPeriod"/>
                </a:pPr>
                <a:r>
                  <a:rPr lang="en-US" sz="2000" dirty="0">
                    <a:solidFill>
                      <a:schemeClr val="tx1"/>
                    </a:solidFill>
                    <a:latin typeface="Open Sans" panose="020B0606030504020204" pitchFamily="34" charset="0"/>
                  </a:rPr>
                  <a:t>Deduce that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000" dirty="0">
                    <a:solidFill>
                      <a:schemeClr val="tx1"/>
                    </a:solidFill>
                    <a:latin typeface="Open Sans" panose="020B0606030504020204" pitchFamily="34" charset="0"/>
                  </a:rPr>
                  <a:t>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43DC806C-665F-5D00-BCA7-974DDDA7D45D}"/>
                  </a:ext>
                </a:extLst>
              </p:cNvPr>
              <p:cNvSpPr/>
              <p:nvPr/>
            </p:nvSpPr>
            <p:spPr>
              <a:xfrm>
                <a:off x="3515518" y="4818369"/>
                <a:ext cx="8180288" cy="181330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For all integers </a:t>
                </a:r>
                <a14:m>
                  <m:oMath xmlns:m="http://schemas.openxmlformats.org/officeDocument/2006/math">
                    <m:r>
                      <a:rPr lang="en-US" sz="2400" b="0" i="1" smtClean="0">
                        <a:latin typeface="Cambria Math" panose="02040503050406030204" pitchFamily="18" charset="0"/>
                      </a:rPr>
                      <m:t>𝑎</m:t>
                    </m:r>
                  </m:oMath>
                </a14:m>
                <a:r>
                  <a:rPr lang="en-US" sz="2400" dirty="0"/>
                  <a:t> and </a:t>
                </a:r>
                <a14:m>
                  <m:oMath xmlns:m="http://schemas.openxmlformats.org/officeDocument/2006/math">
                    <m:r>
                      <a:rPr lang="en-US" sz="2400" b="0" i="1" smtClean="0">
                        <a:latin typeface="Cambria Math" panose="02040503050406030204" pitchFamily="18" charset="0"/>
                      </a:rPr>
                      <m:t>𝑏</m:t>
                    </m:r>
                  </m:oMath>
                </a14:m>
                <a:r>
                  <a:rPr lang="en-US" sz="2400" dirty="0"/>
                  <a:t>, if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𝑏</m:t>
                        </m:r>
                      </m:e>
                      <m:sup>
                        <m:r>
                          <a:rPr lang="en-US" sz="2400" b="0" i="1" smtClean="0">
                            <a:latin typeface="Cambria Math" panose="02040503050406030204" pitchFamily="18" charset="0"/>
                          </a:rPr>
                          <m:t>2</m:t>
                        </m:r>
                      </m:sup>
                    </m:sSup>
                  </m:oMath>
                </a14:m>
                <a:r>
                  <a:rPr lang="en-US" sz="2400" dirty="0"/>
                  <a:t> </a:t>
                </a:r>
                <a:r>
                  <a:rPr lang="en-US" sz="2400"/>
                  <a:t>is odd, </a:t>
                </a:r>
                <a:r>
                  <a:rPr lang="en-US" sz="2400" dirty="0"/>
                  <a:t>then </a:t>
                </a:r>
                <a14:m>
                  <m:oMath xmlns:m="http://schemas.openxmlformats.org/officeDocument/2006/math">
                    <m:r>
                      <a:rPr lang="en-US" sz="2400" b="0" i="1" smtClean="0">
                        <a:latin typeface="Cambria Math" panose="02040503050406030204" pitchFamily="18" charset="0"/>
                      </a:rPr>
                      <m:t>𝑎</m:t>
                    </m:r>
                  </m:oMath>
                </a14:m>
                <a:r>
                  <a:rPr lang="en-US" sz="2400" dirty="0"/>
                  <a:t> or </a:t>
                </a:r>
                <a14:m>
                  <m:oMath xmlns:m="http://schemas.openxmlformats.org/officeDocument/2006/math">
                    <m:r>
                      <a:rPr lang="en-US" sz="2400" b="0" i="1" smtClean="0">
                        <a:latin typeface="Cambria Math" panose="02040503050406030204" pitchFamily="18" charset="0"/>
                      </a:rPr>
                      <m:t>𝑏</m:t>
                    </m:r>
                  </m:oMath>
                </a14:m>
                <a:r>
                  <a:rPr lang="en-US" sz="2400" dirty="0"/>
                  <a:t> is odd. </a:t>
                </a:r>
              </a:p>
            </p:txBody>
          </p:sp>
        </mc:Choice>
        <mc:Fallback>
          <p:sp>
            <p:nvSpPr>
              <p:cNvPr id="3" name="Rounded Rectangle 2">
                <a:extLst>
                  <a:ext uri="{FF2B5EF4-FFF2-40B4-BE49-F238E27FC236}">
                    <a16:creationId xmlns:a16="http://schemas.microsoft.com/office/drawing/2014/main" id="{43DC806C-665F-5D00-BCA7-974DDDA7D45D}"/>
                  </a:ext>
                </a:extLst>
              </p:cNvPr>
              <p:cNvSpPr>
                <a:spLocks noRot="1" noChangeAspect="1" noMove="1" noResize="1" noEditPoints="1" noAdjustHandles="1" noChangeArrowheads="1" noChangeShapeType="1" noTextEdit="1"/>
              </p:cNvSpPr>
              <p:nvPr/>
            </p:nvSpPr>
            <p:spPr>
              <a:xfrm>
                <a:off x="3515518" y="4818369"/>
                <a:ext cx="8180288" cy="1813301"/>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76387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Recall that an implication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and its contrapositive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𝑄</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𝑃</m:t>
                    </m:r>
                  </m:oMath>
                </a14:m>
                <a:r>
                  <a:rPr lang="en-US" sz="2400" dirty="0">
                    <a:solidFill>
                      <a:schemeClr val="tx1"/>
                    </a:solidFill>
                    <a:latin typeface="Open Sans" panose="020B0606030504020204" pitchFamily="34" charset="0"/>
                  </a:rPr>
                  <a:t>) are logically equivalent.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This means we can prove the contrapositive of an implication to prove the implication itself.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Prove the contrapositive </a:t>
                </a:r>
                <a:r>
                  <a:rPr lang="en-US" sz="2000" dirty="0">
                    <a:solidFill>
                      <a:schemeClr val="tx1"/>
                    </a:solidFill>
                    <a:latin typeface="Open Sans" panose="020B0606030504020204" pitchFamily="34" charset="0"/>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200" dirty="0">
                    <a:solidFill>
                      <a:schemeClr val="tx1"/>
                    </a:solidFill>
                    <a:latin typeface="Open Sans" panose="020B0606030504020204" pitchFamily="34" charset="0"/>
                  </a:rPr>
                  <a:t>)</a:t>
                </a:r>
              </a:p>
              <a:p>
                <a:pPr marL="1417320" lvl="2" indent="-457200">
                  <a:buFont typeface="+mj-lt"/>
                  <a:buAutoNum type="arabicPeriod"/>
                </a:pPr>
                <a:r>
                  <a:rPr lang="en-US" sz="2000" dirty="0">
                    <a:solidFill>
                      <a:schemeClr val="tx1"/>
                    </a:solidFill>
                    <a:latin typeface="Open Sans" panose="020B0606030504020204" pitchFamily="34" charset="0"/>
                  </a:rPr>
                  <a:t>Assume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oMath>
                </a14:m>
                <a:r>
                  <a:rPr lang="en-US" sz="2000" dirty="0">
                    <a:solidFill>
                      <a:schemeClr val="tx1"/>
                    </a:solidFill>
                    <a:latin typeface="Open Sans" panose="020B0606030504020204" pitchFamily="34" charset="0"/>
                  </a:rPr>
                  <a:t> is true</a:t>
                </a:r>
              </a:p>
              <a:p>
                <a:pPr marL="1417320" lvl="2" indent="-457200">
                  <a:buFont typeface="+mj-lt"/>
                  <a:buAutoNum type="arabicPeriod"/>
                </a:pPr>
                <a:r>
                  <a:rPr lang="en-US" sz="2000" dirty="0">
                    <a:solidFill>
                      <a:schemeClr val="tx1"/>
                    </a:solidFill>
                    <a:latin typeface="Open Sans" panose="020B0606030504020204" pitchFamily="34" charset="0"/>
                  </a:rPr>
                  <a:t>Deduce that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000" dirty="0">
                    <a:solidFill>
                      <a:schemeClr val="tx1"/>
                    </a:solidFill>
                    <a:latin typeface="Open Sans" panose="020B0606030504020204" pitchFamily="34" charset="0"/>
                  </a:rPr>
                  <a:t>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p:sp>
        <p:nvSpPr>
          <p:cNvPr id="3" name="Rounded Rectangle 2">
            <a:extLst>
              <a:ext uri="{FF2B5EF4-FFF2-40B4-BE49-F238E27FC236}">
                <a16:creationId xmlns:a16="http://schemas.microsoft.com/office/drawing/2014/main" id="{43DC806C-665F-5D00-BCA7-974DDDA7D45D}"/>
              </a:ext>
            </a:extLst>
          </p:cNvPr>
          <p:cNvSpPr/>
          <p:nvPr/>
        </p:nvSpPr>
        <p:spPr>
          <a:xfrm>
            <a:off x="3515518" y="4818369"/>
            <a:ext cx="8180288" cy="203963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The game TENZI comes with 40 six-sided dice. Suppose you roll all 40 dice. Prove that there will be at least seven dice that land on the same number.  </a:t>
            </a:r>
          </a:p>
        </p:txBody>
      </p:sp>
    </p:spTree>
    <p:extLst>
      <p:ext uri="{BB962C8B-B14F-4D97-AF65-F5344CB8AC3E}">
        <p14:creationId xmlns:p14="http://schemas.microsoft.com/office/powerpoint/2010/main" val="713773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Recall that an implication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and its contrapositive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𝑄</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𝑃</m:t>
                    </m:r>
                  </m:oMath>
                </a14:m>
                <a:r>
                  <a:rPr lang="en-US" sz="2400" dirty="0">
                    <a:solidFill>
                      <a:schemeClr val="tx1"/>
                    </a:solidFill>
                    <a:latin typeface="Open Sans" panose="020B0606030504020204" pitchFamily="34" charset="0"/>
                  </a:rPr>
                  <a:t>) are logically equivalent.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This means we can prove the contrapositive of an implication to prove the implication itself.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Prove the contrapositive </a:t>
                </a:r>
                <a:r>
                  <a:rPr lang="en-US" sz="2000" dirty="0">
                    <a:solidFill>
                      <a:schemeClr val="tx1"/>
                    </a:solidFill>
                    <a:latin typeface="Open Sans" panose="020B0606030504020204" pitchFamily="34" charset="0"/>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200" dirty="0">
                    <a:solidFill>
                      <a:schemeClr val="tx1"/>
                    </a:solidFill>
                    <a:latin typeface="Open Sans" panose="020B0606030504020204" pitchFamily="34" charset="0"/>
                  </a:rPr>
                  <a:t>)</a:t>
                </a:r>
              </a:p>
              <a:p>
                <a:pPr marL="1417320" lvl="2" indent="-457200">
                  <a:buFont typeface="+mj-lt"/>
                  <a:buAutoNum type="arabicPeriod"/>
                </a:pPr>
                <a:r>
                  <a:rPr lang="en-US" sz="2000" dirty="0">
                    <a:solidFill>
                      <a:schemeClr val="tx1"/>
                    </a:solidFill>
                    <a:latin typeface="Open Sans" panose="020B0606030504020204" pitchFamily="34" charset="0"/>
                  </a:rPr>
                  <a:t>Assume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oMath>
                </a14:m>
                <a:r>
                  <a:rPr lang="en-US" sz="2000" dirty="0">
                    <a:solidFill>
                      <a:schemeClr val="tx1"/>
                    </a:solidFill>
                    <a:latin typeface="Open Sans" panose="020B0606030504020204" pitchFamily="34" charset="0"/>
                  </a:rPr>
                  <a:t> is true</a:t>
                </a:r>
              </a:p>
              <a:p>
                <a:pPr marL="1417320" lvl="2" indent="-457200">
                  <a:buFont typeface="+mj-lt"/>
                  <a:buAutoNum type="arabicPeriod"/>
                </a:pPr>
                <a:r>
                  <a:rPr lang="en-US" sz="2000" dirty="0">
                    <a:solidFill>
                      <a:schemeClr val="tx1"/>
                    </a:solidFill>
                    <a:latin typeface="Open Sans" panose="020B0606030504020204" pitchFamily="34" charset="0"/>
                  </a:rPr>
                  <a:t>Deduce that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000" dirty="0">
                    <a:solidFill>
                      <a:schemeClr val="tx1"/>
                    </a:solidFill>
                    <a:latin typeface="Open Sans" panose="020B0606030504020204" pitchFamily="34" charset="0"/>
                  </a:rPr>
                  <a:t>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43DC806C-665F-5D00-BCA7-974DDDA7D45D}"/>
                  </a:ext>
                </a:extLst>
              </p:cNvPr>
              <p:cNvSpPr/>
              <p:nvPr/>
            </p:nvSpPr>
            <p:spPr>
              <a:xfrm>
                <a:off x="3515518" y="4818369"/>
                <a:ext cx="8180288" cy="181330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Suppose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oMath>
                </a14:m>
                <a:r>
                  <a:rPr lang="en-US" sz="2400" dirty="0"/>
                  <a:t> are real numbers. If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3</m:t>
                        </m:r>
                      </m:sup>
                    </m:sSup>
                    <m:r>
                      <a:rPr lang="en-US" sz="2400" b="0" i="1" smtClean="0">
                        <a:latin typeface="Cambria Math" panose="02040503050406030204" pitchFamily="18" charset="0"/>
                      </a:rPr>
                      <m:t>+</m:t>
                    </m:r>
                    <m:r>
                      <a:rPr lang="en-US" sz="2400" b="0" i="1" smtClean="0">
                        <a:latin typeface="Cambria Math" panose="02040503050406030204" pitchFamily="18" charset="0"/>
                      </a:rPr>
                      <m:t>𝑦</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3</m:t>
                        </m:r>
                      </m:sup>
                    </m:sSup>
                    <m:r>
                      <a:rPr lang="en-US" sz="2400" b="0" i="1" smtClean="0">
                        <a:latin typeface="Cambria Math" panose="02040503050406030204" pitchFamily="18" charset="0"/>
                      </a:rPr>
                      <m:t>+</m:t>
                    </m:r>
                    <m:r>
                      <a:rPr lang="en-US" sz="2400" b="0" i="1" smtClean="0">
                        <a:latin typeface="Cambria Math" panose="02040503050406030204" pitchFamily="18" charset="0"/>
                      </a:rPr>
                      <m:t>𝑥</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2</m:t>
                        </m:r>
                      </m:sup>
                    </m:sSup>
                  </m:oMath>
                </a14:m>
                <a:r>
                  <a:rPr lang="en-US" sz="2400" dirty="0"/>
                  <a:t>, then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𝑥</m:t>
                    </m:r>
                  </m:oMath>
                </a14:m>
                <a:r>
                  <a:rPr lang="en-US" sz="2400" dirty="0"/>
                  <a:t>.  </a:t>
                </a:r>
              </a:p>
            </p:txBody>
          </p:sp>
        </mc:Choice>
        <mc:Fallback xmlns="">
          <p:sp>
            <p:nvSpPr>
              <p:cNvPr id="3" name="Rounded Rectangle 2">
                <a:extLst>
                  <a:ext uri="{FF2B5EF4-FFF2-40B4-BE49-F238E27FC236}">
                    <a16:creationId xmlns:a16="http://schemas.microsoft.com/office/drawing/2014/main" id="{43DC806C-665F-5D00-BCA7-974DDDA7D45D}"/>
                  </a:ext>
                </a:extLst>
              </p:cNvPr>
              <p:cNvSpPr>
                <a:spLocks noRot="1" noChangeAspect="1" noMove="1" noResize="1" noEditPoints="1" noAdjustHandles="1" noChangeArrowheads="1" noChangeShapeType="1" noTextEdit="1"/>
              </p:cNvSpPr>
              <p:nvPr/>
            </p:nvSpPr>
            <p:spPr>
              <a:xfrm>
                <a:off x="3515518" y="4818369"/>
                <a:ext cx="8180288" cy="1813301"/>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80065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r>
              <a:rPr lang="en-US" sz="2400" dirty="0"/>
              <a:t>What is a proof? </a:t>
            </a:r>
          </a:p>
          <a:p>
            <a:r>
              <a:rPr lang="en-US" sz="2400" dirty="0"/>
              <a:t>Direct proofs</a:t>
            </a:r>
          </a:p>
          <a:p>
            <a:r>
              <a:rPr lang="en-US" sz="2400" dirty="0"/>
              <a:t>Proof by contrapositive</a:t>
            </a:r>
          </a:p>
        </p:txBody>
      </p:sp>
    </p:spTree>
    <p:extLst>
      <p:ext uri="{BB962C8B-B14F-4D97-AF65-F5344CB8AC3E}">
        <p14:creationId xmlns:p14="http://schemas.microsoft.com/office/powerpoint/2010/main" val="10855461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a:t>
            </a:r>
          </a:p>
        </p:txBody>
      </p:sp>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Part of proof is choosing the technique. </a:t>
            </a:r>
          </a:p>
          <a:p>
            <a:pPr marL="0" indent="0">
              <a:buNone/>
            </a:pPr>
            <a:endParaRPr lang="en-US" sz="2400" dirty="0">
              <a:solidFill>
                <a:schemeClr val="tx1"/>
              </a:solidFill>
              <a:latin typeface="Open Sans" panose="020B0606030504020204" pitchFamily="34" charset="0"/>
            </a:endParaRPr>
          </a:p>
        </p:txBody>
      </p:sp>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43DC806C-665F-5D00-BCA7-974DDDA7D45D}"/>
                  </a:ext>
                </a:extLst>
              </p:cNvPr>
              <p:cNvSpPr/>
              <p:nvPr/>
            </p:nvSpPr>
            <p:spPr>
              <a:xfrm>
                <a:off x="3515518" y="2183657"/>
                <a:ext cx="8180288" cy="181330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Suppose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oMath>
                </a14:m>
                <a:r>
                  <a:rPr lang="en-US" sz="2400" dirty="0"/>
                  <a:t> are integers. If </a:t>
                </a:r>
                <a14:m>
                  <m:oMath xmlns:m="http://schemas.openxmlformats.org/officeDocument/2006/math">
                    <m:r>
                      <a:rPr lang="en-US" sz="2400" b="0" i="1" smtClean="0">
                        <a:latin typeface="Cambria Math" panose="02040503050406030204" pitchFamily="18" charset="0"/>
                      </a:rPr>
                      <m:t>5</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𝑥𝑦</m:t>
                    </m:r>
                  </m:oMath>
                </a14:m>
                <a:r>
                  <a:rPr lang="en-US" sz="2400" dirty="0"/>
                  <a:t>, then </a:t>
                </a:r>
                <a14:m>
                  <m:oMath xmlns:m="http://schemas.openxmlformats.org/officeDocument/2006/math">
                    <m:r>
                      <a:rPr lang="en-US" sz="2400" b="0" i="1" smtClean="0">
                        <a:latin typeface="Cambria Math" panose="02040503050406030204" pitchFamily="18" charset="0"/>
                      </a:rPr>
                      <m:t>5</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oMath>
                </a14:m>
                <a:r>
                  <a:rPr lang="en-US" sz="2400" dirty="0"/>
                  <a:t> and </a:t>
                </a:r>
                <a14:m>
                  <m:oMath xmlns:m="http://schemas.openxmlformats.org/officeDocument/2006/math">
                    <m:r>
                      <a:rPr lang="en-US" sz="2400" b="0" i="1" smtClean="0">
                        <a:latin typeface="Cambria Math" panose="02040503050406030204" pitchFamily="18" charset="0"/>
                      </a:rPr>
                      <m:t>5</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𝑦</m:t>
                    </m:r>
                  </m:oMath>
                </a14:m>
                <a:endParaRPr lang="en-US" sz="2400" dirty="0"/>
              </a:p>
            </p:txBody>
          </p:sp>
        </mc:Choice>
        <mc:Fallback xmlns="">
          <p:sp>
            <p:nvSpPr>
              <p:cNvPr id="3" name="Rounded Rectangle 2">
                <a:extLst>
                  <a:ext uri="{FF2B5EF4-FFF2-40B4-BE49-F238E27FC236}">
                    <a16:creationId xmlns:a16="http://schemas.microsoft.com/office/drawing/2014/main" id="{43DC806C-665F-5D00-BCA7-974DDDA7D45D}"/>
                  </a:ext>
                </a:extLst>
              </p:cNvPr>
              <p:cNvSpPr>
                <a:spLocks noRot="1" noChangeAspect="1" noMove="1" noResize="1" noEditPoints="1" noAdjustHandles="1" noChangeArrowheads="1" noChangeShapeType="1" noTextEdit="1"/>
              </p:cNvSpPr>
              <p:nvPr/>
            </p:nvSpPr>
            <p:spPr>
              <a:xfrm>
                <a:off x="3515518" y="2183657"/>
                <a:ext cx="8180288" cy="1813301"/>
              </a:xfrm>
              <a:prstGeom prst="round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77372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Warm Up</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5DFEF51D-F265-61A0-FAE6-BBE496D688A3}"/>
                  </a:ext>
                </a:extLst>
              </p:cNvPr>
              <p:cNvSpPr>
                <a:spLocks noGrp="1"/>
              </p:cNvSpPr>
              <p:nvPr>
                <p:ph idx="1"/>
              </p:nvPr>
            </p:nvSpPr>
            <p:spPr>
              <a:xfrm>
                <a:off x="3515517" y="728420"/>
                <a:ext cx="8603673" cy="6129580"/>
              </a:xfrm>
            </p:spPr>
            <p:txBody>
              <a:bodyPr anchor="t">
                <a:normAutofit/>
              </a:bodyPr>
              <a:lstStyle/>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existential quantifier </a:t>
                </a:r>
                <a:r>
                  <a:rPr lang="en-US" sz="2400" dirty="0">
                    <a:solidFill>
                      <a:schemeClr val="tx1"/>
                    </a:solidFill>
                    <a:latin typeface="Open Sans" panose="020B0606030504020204" pitchFamily="34" charset="0"/>
                  </a:rPr>
                  <a:t>is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oMath>
                </a14:m>
                <a:r>
                  <a:rPr lang="en-US" sz="2400" dirty="0">
                    <a:solidFill>
                      <a:schemeClr val="tx1"/>
                    </a:solidFill>
                    <a:latin typeface="Open Sans" panose="020B0606030504020204" pitchFamily="34" charset="0"/>
                  </a:rPr>
                  <a:t> and is read “there is”</a:t>
                </a:r>
              </a:p>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universal quantifier </a:t>
                </a:r>
                <a:r>
                  <a:rPr lang="en-US" sz="2400" dirty="0">
                    <a:solidFill>
                      <a:schemeClr val="tx1"/>
                    </a:solidFill>
                    <a:latin typeface="Open Sans" panose="020B0606030504020204" pitchFamily="34" charset="0"/>
                  </a:rPr>
                  <a:t>is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oMath>
                </a14:m>
                <a:r>
                  <a:rPr lang="en-US" sz="2400" dirty="0">
                    <a:solidFill>
                      <a:schemeClr val="tx1"/>
                    </a:solidFill>
                    <a:latin typeface="Open Sans" panose="020B0606030504020204" pitchFamily="34" charset="0"/>
                  </a:rPr>
                  <a:t> and is read “for all” or “every”</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rPr>
                  <a:t>Work with your group to translate the following into English:</a:t>
                </a:r>
              </a:p>
              <a:p>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𝑥</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𝐸</m:t>
                    </m:r>
                    <m:d>
                      <m:dPr>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𝑥</m:t>
                        </m:r>
                      </m:e>
                    </m:d>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𝐸</m:t>
                    </m:r>
                    <m:d>
                      <m:dPr>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𝑥</m:t>
                        </m:r>
                        <m:r>
                          <a:rPr lang="en-US" sz="2400" b="0" i="1" smtClean="0">
                            <a:solidFill>
                              <a:schemeClr val="tx1"/>
                            </a:solidFill>
                            <a:latin typeface="Cambria Math" panose="02040503050406030204" pitchFamily="18" charset="0"/>
                            <a:ea typeface="Cambria Math" panose="02040503050406030204" pitchFamily="18" charset="0"/>
                          </a:rPr>
                          <m:t>+2</m:t>
                        </m:r>
                      </m:e>
                    </m:d>
                    <m:r>
                      <a:rPr lang="en-US" sz="2400" b="0" i="1" smtClean="0">
                        <a:solidFill>
                          <a:schemeClr val="tx1"/>
                        </a:solidFill>
                        <a:latin typeface="Cambria Math" panose="02040503050406030204" pitchFamily="18" charset="0"/>
                        <a:ea typeface="Cambria Math" panose="02040503050406030204" pitchFamily="18" charset="0"/>
                      </a:rPr>
                      <m:t>)</m:t>
                    </m:r>
                  </m:oMath>
                </a14:m>
                <a:endParaRPr lang="en-US" sz="2400" dirty="0">
                  <a:solidFill>
                    <a:schemeClr val="tx1"/>
                  </a:solidFill>
                </a:endParaRPr>
              </a:p>
              <a:p>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𝑥</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𝑦</m:t>
                    </m:r>
                    <m:r>
                      <a:rPr lang="en-US" sz="2400" b="0" i="1" smtClean="0">
                        <a:solidFill>
                          <a:schemeClr val="tx1"/>
                        </a:solidFill>
                        <a:latin typeface="Cambria Math" panose="02040503050406030204" pitchFamily="18" charset="0"/>
                        <a:ea typeface="Cambria Math" panose="02040503050406030204" pitchFamily="18" charset="0"/>
                      </a:rPr>
                      <m:t>(</m:t>
                    </m:r>
                    <m:func>
                      <m:funcPr>
                        <m:ctrlPr>
                          <a:rPr lang="en-US" sz="2400" b="0" i="1" smtClean="0">
                            <a:solidFill>
                              <a:schemeClr val="tx1"/>
                            </a:solidFill>
                            <a:latin typeface="Cambria Math" panose="02040503050406030204" pitchFamily="18" charset="0"/>
                            <a:ea typeface="Cambria Math" panose="02040503050406030204" pitchFamily="18" charset="0"/>
                          </a:rPr>
                        </m:ctrlPr>
                      </m:funcPr>
                      <m:fName>
                        <m:r>
                          <m:rPr>
                            <m:sty m:val="p"/>
                          </m:rPr>
                          <a:rPr lang="en-US" sz="2400" b="0" i="0" smtClean="0">
                            <a:solidFill>
                              <a:schemeClr val="tx1"/>
                            </a:solidFill>
                            <a:latin typeface="Cambria Math" panose="02040503050406030204" pitchFamily="18" charset="0"/>
                            <a:ea typeface="Cambria Math" panose="02040503050406030204" pitchFamily="18" charset="0"/>
                          </a:rPr>
                          <m:t>sin</m:t>
                        </m:r>
                      </m:fName>
                      <m:e>
                        <m:d>
                          <m:dPr>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𝑥</m:t>
                            </m:r>
                          </m:e>
                        </m:d>
                      </m:e>
                    </m:func>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𝑦</m:t>
                    </m:r>
                    <m:r>
                      <a:rPr lang="en-US" sz="2400" b="0" i="1" smtClean="0">
                        <a:solidFill>
                          <a:schemeClr val="tx1"/>
                        </a:solidFill>
                        <a:latin typeface="Cambria Math" panose="02040503050406030204" pitchFamily="18" charset="0"/>
                        <a:ea typeface="Cambria Math" panose="02040503050406030204" pitchFamily="18" charset="0"/>
                      </a:rPr>
                      <m:t>)</m:t>
                    </m:r>
                  </m:oMath>
                </a14:m>
                <a:endParaRPr lang="en-US" sz="2400" dirty="0">
                  <a:solidFill>
                    <a:schemeClr val="tx1"/>
                  </a:solidFill>
                </a:endParaRPr>
              </a:p>
              <a:p>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𝑦</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𝑥</m:t>
                    </m:r>
                    <m:r>
                      <a:rPr lang="en-US" sz="2400" b="0" i="1" smtClean="0">
                        <a:solidFill>
                          <a:schemeClr val="tx1"/>
                        </a:solidFill>
                        <a:latin typeface="Cambria Math" panose="02040503050406030204" pitchFamily="18" charset="0"/>
                        <a:ea typeface="Cambria Math" panose="02040503050406030204" pitchFamily="18" charset="0"/>
                      </a:rPr>
                      <m:t>(</m:t>
                    </m:r>
                    <m:func>
                      <m:funcPr>
                        <m:ctrlPr>
                          <a:rPr lang="en-US" sz="2400" b="0" i="1" smtClean="0">
                            <a:solidFill>
                              <a:schemeClr val="tx1"/>
                            </a:solidFill>
                            <a:latin typeface="Cambria Math" panose="02040503050406030204" pitchFamily="18" charset="0"/>
                            <a:ea typeface="Cambria Math" panose="02040503050406030204" pitchFamily="18" charset="0"/>
                          </a:rPr>
                        </m:ctrlPr>
                      </m:funcPr>
                      <m:fName>
                        <m:r>
                          <m:rPr>
                            <m:sty m:val="p"/>
                          </m:rPr>
                          <a:rPr lang="en-US" sz="2400" b="0" i="0" smtClean="0">
                            <a:solidFill>
                              <a:schemeClr val="tx1"/>
                            </a:solidFill>
                            <a:latin typeface="Cambria Math" panose="02040503050406030204" pitchFamily="18" charset="0"/>
                            <a:ea typeface="Cambria Math" panose="02040503050406030204" pitchFamily="18" charset="0"/>
                          </a:rPr>
                          <m:t>sin</m:t>
                        </m:r>
                      </m:fName>
                      <m:e>
                        <m:d>
                          <m:dPr>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𝑥</m:t>
                            </m:r>
                          </m:e>
                        </m:d>
                      </m:e>
                    </m:func>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𝑦</m:t>
                    </m:r>
                  </m:oMath>
                </a14:m>
                <a:endParaRPr lang="en-US" sz="2400" dirty="0">
                  <a:solidFill>
                    <a:schemeClr val="tx1"/>
                  </a:solidFill>
                </a:endParaRPr>
              </a:p>
              <a:p>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𝑥</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𝑦</m:t>
                    </m:r>
                    <m:r>
                      <a:rPr lang="en-US" sz="2400" b="0" i="0" smtClean="0">
                        <a:solidFill>
                          <a:schemeClr val="tx1"/>
                        </a:solidFill>
                        <a:latin typeface="Cambria Math" panose="02040503050406030204" pitchFamily="18" charset="0"/>
                        <a:ea typeface="Cambria Math" panose="02040503050406030204" pitchFamily="18" charset="0"/>
                      </a:rPr>
                      <m:t>(</m:t>
                    </m:r>
                    <m:sSup>
                      <m:sSupPr>
                        <m:ctrlPr>
                          <a:rPr lang="en-US" sz="2400" b="0" i="1" smtClean="0">
                            <a:solidFill>
                              <a:schemeClr val="tx1"/>
                            </a:solidFill>
                            <a:latin typeface="Cambria Math" panose="02040503050406030204" pitchFamily="18" charset="0"/>
                            <a:ea typeface="Cambria Math" panose="02040503050406030204" pitchFamily="18" charset="0"/>
                          </a:rPr>
                        </m:ctrlPr>
                      </m:sSupPr>
                      <m:e>
                        <m:r>
                          <m:rPr>
                            <m:sty m:val="p"/>
                          </m:rPr>
                          <a:rPr lang="en-US" sz="2400" b="0" i="0" smtClean="0">
                            <a:solidFill>
                              <a:schemeClr val="tx1"/>
                            </a:solidFill>
                            <a:latin typeface="Cambria Math" panose="02040503050406030204" pitchFamily="18" charset="0"/>
                            <a:ea typeface="Cambria Math" panose="02040503050406030204" pitchFamily="18" charset="0"/>
                          </a:rPr>
                          <m:t>x</m:t>
                        </m:r>
                      </m:e>
                      <m:sup>
                        <m:r>
                          <a:rPr lang="en-US" sz="2400" b="0" i="0" smtClean="0">
                            <a:solidFill>
                              <a:schemeClr val="tx1"/>
                            </a:solidFill>
                            <a:latin typeface="Cambria Math" panose="02040503050406030204" pitchFamily="18" charset="0"/>
                            <a:ea typeface="Cambria Math" panose="02040503050406030204" pitchFamily="18" charset="0"/>
                          </a:rPr>
                          <m:t>3</m:t>
                        </m:r>
                      </m:sup>
                    </m:sSup>
                    <m:r>
                      <a:rPr lang="en-US" sz="2400" b="0" i="0" smtClean="0">
                        <a:solidFill>
                          <a:schemeClr val="tx1"/>
                        </a:solidFill>
                        <a:latin typeface="Cambria Math" panose="02040503050406030204" pitchFamily="18" charset="0"/>
                        <a:ea typeface="Cambria Math" panose="02040503050406030204" pitchFamily="18" charset="0"/>
                      </a:rPr>
                      <m:t>=</m:t>
                    </m:r>
                    <m:sSup>
                      <m:sSupPr>
                        <m:ctrlPr>
                          <a:rPr lang="en-US" sz="2400" b="0" i="1" smtClean="0">
                            <a:solidFill>
                              <a:schemeClr val="tx1"/>
                            </a:solidFill>
                            <a:latin typeface="Cambria Math" panose="02040503050406030204" pitchFamily="18" charset="0"/>
                            <a:ea typeface="Cambria Math" panose="02040503050406030204" pitchFamily="18" charset="0"/>
                          </a:rPr>
                        </m:ctrlPr>
                      </m:sSupPr>
                      <m:e>
                        <m:r>
                          <m:rPr>
                            <m:sty m:val="p"/>
                          </m:rPr>
                          <a:rPr lang="en-US" sz="2400" b="0" i="0" smtClean="0">
                            <a:solidFill>
                              <a:schemeClr val="tx1"/>
                            </a:solidFill>
                            <a:latin typeface="Cambria Math" panose="02040503050406030204" pitchFamily="18" charset="0"/>
                            <a:ea typeface="Cambria Math" panose="02040503050406030204" pitchFamily="18" charset="0"/>
                          </a:rPr>
                          <m:t>y</m:t>
                        </m:r>
                      </m:e>
                      <m:sup>
                        <m:r>
                          <a:rPr lang="en-US" sz="2400" b="0" i="0" smtClean="0">
                            <a:solidFill>
                              <a:schemeClr val="tx1"/>
                            </a:solidFill>
                            <a:latin typeface="Cambria Math" panose="02040503050406030204" pitchFamily="18" charset="0"/>
                            <a:ea typeface="Cambria Math" panose="02040503050406030204" pitchFamily="18" charset="0"/>
                          </a:rPr>
                          <m:t>3</m:t>
                        </m:r>
                      </m:sup>
                    </m:sSup>
                    <m:r>
                      <a:rPr lang="en-US" sz="2400" b="0" i="0" smtClean="0">
                        <a:solidFill>
                          <a:schemeClr val="tx1"/>
                        </a:solidFill>
                        <a:latin typeface="Cambria Math" panose="02040503050406030204" pitchFamily="18" charset="0"/>
                        <a:ea typeface="Cambria Math" panose="02040503050406030204" pitchFamily="18" charset="0"/>
                      </a:rPr>
                      <m:t>→</m:t>
                    </m:r>
                    <m:r>
                      <m:rPr>
                        <m:sty m:val="p"/>
                      </m:rPr>
                      <a:rPr lang="en-US" sz="2400" b="0" i="0" smtClean="0">
                        <a:solidFill>
                          <a:schemeClr val="tx1"/>
                        </a:solidFill>
                        <a:latin typeface="Cambria Math" panose="02040503050406030204" pitchFamily="18" charset="0"/>
                        <a:ea typeface="Cambria Math" panose="02040503050406030204" pitchFamily="18" charset="0"/>
                      </a:rPr>
                      <m:t>x</m:t>
                    </m:r>
                    <m:r>
                      <a:rPr lang="en-US" sz="2400" b="0" i="0" smtClean="0">
                        <a:solidFill>
                          <a:schemeClr val="tx1"/>
                        </a:solidFill>
                        <a:latin typeface="Cambria Math" panose="02040503050406030204" pitchFamily="18" charset="0"/>
                        <a:ea typeface="Cambria Math" panose="02040503050406030204" pitchFamily="18" charset="0"/>
                      </a:rPr>
                      <m:t>=</m:t>
                    </m:r>
                    <m:r>
                      <m:rPr>
                        <m:sty m:val="p"/>
                      </m:rPr>
                      <a:rPr lang="en-US" sz="2400" b="0" i="0" smtClean="0">
                        <a:solidFill>
                          <a:schemeClr val="tx1"/>
                        </a:solidFill>
                        <a:latin typeface="Cambria Math" panose="02040503050406030204" pitchFamily="18" charset="0"/>
                        <a:ea typeface="Cambria Math" panose="02040503050406030204" pitchFamily="18" charset="0"/>
                      </a:rPr>
                      <m:t>y</m:t>
                    </m:r>
                    <m:r>
                      <a:rPr lang="en-US" sz="2400" b="0" i="0" smtClean="0">
                        <a:solidFill>
                          <a:schemeClr val="tx1"/>
                        </a:solidFill>
                        <a:latin typeface="Cambria Math" panose="02040503050406030204" pitchFamily="18" charset="0"/>
                        <a:ea typeface="Cambria Math" panose="02040503050406030204" pitchFamily="18" charset="0"/>
                      </a:rPr>
                      <m:t>)</m:t>
                    </m:r>
                  </m:oMath>
                </a14:m>
                <a:endParaRPr lang="en-US" sz="2400" dirty="0">
                  <a:solidFill>
                    <a:schemeClr val="tx1"/>
                  </a:solidFill>
                </a:endParaRPr>
              </a:p>
            </p:txBody>
          </p:sp>
        </mc:Choice>
        <mc:Fallback xmlns="">
          <p:sp>
            <p:nvSpPr>
              <p:cNvPr id="6" name="Content Placeholder 2">
                <a:extLst>
                  <a:ext uri="{FF2B5EF4-FFF2-40B4-BE49-F238E27FC236}">
                    <a16:creationId xmlns:a16="http://schemas.microsoft.com/office/drawing/2014/main" id="{5DFEF51D-F265-61A0-FAE6-BBE496D688A3}"/>
                  </a:ext>
                </a:extLst>
              </p:cNvPr>
              <p:cNvSpPr>
                <a:spLocks noGrp="1" noRot="1" noChangeAspect="1" noMove="1" noResize="1" noEditPoints="1" noAdjustHandles="1" noChangeArrowheads="1" noChangeShapeType="1" noTextEdit="1"/>
              </p:cNvSpPr>
              <p:nvPr>
                <p:ph idx="1"/>
              </p:nvPr>
            </p:nvSpPr>
            <p:spPr>
              <a:xfrm>
                <a:off x="3515517" y="728420"/>
                <a:ext cx="8603673" cy="6129580"/>
              </a:xfrm>
              <a:blipFill>
                <a:blip r:embed="rId3"/>
                <a:stretch>
                  <a:fillRect l="-1031" t="-1449"/>
                </a:stretch>
              </a:blipFill>
            </p:spPr>
            <p:txBody>
              <a:bodyPr/>
              <a:lstStyle/>
              <a:p>
                <a:r>
                  <a:rPr lang="en-US">
                    <a:noFill/>
                  </a:rPr>
                  <a:t> </a:t>
                </a:r>
              </a:p>
            </p:txBody>
          </p:sp>
        </mc:Fallback>
      </mc:AlternateContent>
    </p:spTree>
    <p:extLst>
      <p:ext uri="{BB962C8B-B14F-4D97-AF65-F5344CB8AC3E}">
        <p14:creationId xmlns:p14="http://schemas.microsoft.com/office/powerpoint/2010/main" val="4012712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Defn</a:t>
            </a:r>
            <a:r>
              <a:rPr lang="en-US" dirty="0"/>
              <a:t>: Proof</a:t>
            </a:r>
          </a:p>
        </p:txBody>
      </p:sp>
      <p:pic>
        <p:nvPicPr>
          <p:cNvPr id="4" name="Content Placeholder 3" descr="A white background with blue text&#10;&#10;Description automatically generated">
            <a:extLst>
              <a:ext uri="{FF2B5EF4-FFF2-40B4-BE49-F238E27FC236}">
                <a16:creationId xmlns:a16="http://schemas.microsoft.com/office/drawing/2014/main" id="{791993BE-ACB0-11A6-9124-806D2CEA511C}"/>
              </a:ext>
            </a:extLst>
          </p:cNvPr>
          <p:cNvPicPr>
            <a:picLocks noGrp="1" noChangeAspect="1"/>
          </p:cNvPicPr>
          <p:nvPr>
            <p:ph idx="1"/>
          </p:nvPr>
        </p:nvPicPr>
        <p:blipFill>
          <a:blip r:embed="rId3"/>
          <a:stretch>
            <a:fillRect/>
          </a:stretch>
        </p:blipFill>
        <p:spPr>
          <a:xfrm>
            <a:off x="3535442" y="1953764"/>
            <a:ext cx="8262440" cy="2879335"/>
          </a:xfrm>
        </p:spPr>
      </p:pic>
      <p:sp>
        <p:nvSpPr>
          <p:cNvPr id="7" name="TextBox 6">
            <a:extLst>
              <a:ext uri="{FF2B5EF4-FFF2-40B4-BE49-F238E27FC236}">
                <a16:creationId xmlns:a16="http://schemas.microsoft.com/office/drawing/2014/main" id="{8EE71982-7101-202E-5DD2-72A6CC7110C0}"/>
              </a:ext>
            </a:extLst>
          </p:cNvPr>
          <p:cNvSpPr txBox="1"/>
          <p:nvPr/>
        </p:nvSpPr>
        <p:spPr>
          <a:xfrm>
            <a:off x="7078851" y="6488668"/>
            <a:ext cx="6098582" cy="369332"/>
          </a:xfrm>
          <a:prstGeom prst="rect">
            <a:avLst/>
          </a:prstGeom>
          <a:noFill/>
        </p:spPr>
        <p:txBody>
          <a:bodyPr wrap="square">
            <a:spAutoFit/>
          </a:bodyPr>
          <a:lstStyle/>
          <a:p>
            <a:r>
              <a:rPr lang="en-US" dirty="0"/>
              <a:t>https://</a:t>
            </a:r>
            <a:r>
              <a:rPr lang="en-US" dirty="0" err="1"/>
              <a:t>www.merriam-webster.com</a:t>
            </a:r>
            <a:r>
              <a:rPr lang="en-US" dirty="0"/>
              <a:t>/dictionary/proof</a:t>
            </a:r>
          </a:p>
        </p:txBody>
      </p:sp>
    </p:spTree>
    <p:extLst>
      <p:ext uri="{BB962C8B-B14F-4D97-AF65-F5344CB8AC3E}">
        <p14:creationId xmlns:p14="http://schemas.microsoft.com/office/powerpoint/2010/main" val="3296409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Defn</a:t>
            </a:r>
            <a:r>
              <a:rPr lang="en-US" dirty="0"/>
              <a:t>: Proof</a:t>
            </a:r>
          </a:p>
        </p:txBody>
      </p:sp>
      <p:pic>
        <p:nvPicPr>
          <p:cNvPr id="4" name="Content Placeholder 3" descr="A white background with blue text&#10;&#10;Description automatically generated">
            <a:extLst>
              <a:ext uri="{FF2B5EF4-FFF2-40B4-BE49-F238E27FC236}">
                <a16:creationId xmlns:a16="http://schemas.microsoft.com/office/drawing/2014/main" id="{791993BE-ACB0-11A6-9124-806D2CEA511C}"/>
              </a:ext>
            </a:extLst>
          </p:cNvPr>
          <p:cNvPicPr>
            <a:picLocks noGrp="1" noChangeAspect="1"/>
          </p:cNvPicPr>
          <p:nvPr>
            <p:ph idx="1"/>
          </p:nvPr>
        </p:nvPicPr>
        <p:blipFill>
          <a:blip r:embed="rId3"/>
          <a:stretch>
            <a:fillRect/>
          </a:stretch>
        </p:blipFill>
        <p:spPr>
          <a:xfrm>
            <a:off x="3535442" y="1953764"/>
            <a:ext cx="8262440" cy="2879335"/>
          </a:xfrm>
        </p:spPr>
      </p:pic>
      <p:sp>
        <p:nvSpPr>
          <p:cNvPr id="7" name="TextBox 6">
            <a:extLst>
              <a:ext uri="{FF2B5EF4-FFF2-40B4-BE49-F238E27FC236}">
                <a16:creationId xmlns:a16="http://schemas.microsoft.com/office/drawing/2014/main" id="{8EE71982-7101-202E-5DD2-72A6CC7110C0}"/>
              </a:ext>
            </a:extLst>
          </p:cNvPr>
          <p:cNvSpPr txBox="1"/>
          <p:nvPr/>
        </p:nvSpPr>
        <p:spPr>
          <a:xfrm>
            <a:off x="7078851" y="6488668"/>
            <a:ext cx="6098582" cy="369332"/>
          </a:xfrm>
          <a:prstGeom prst="rect">
            <a:avLst/>
          </a:prstGeom>
          <a:noFill/>
        </p:spPr>
        <p:txBody>
          <a:bodyPr wrap="square">
            <a:spAutoFit/>
          </a:bodyPr>
          <a:lstStyle/>
          <a:p>
            <a:r>
              <a:rPr lang="en-US" dirty="0"/>
              <a:t>https://</a:t>
            </a:r>
            <a:r>
              <a:rPr lang="en-US" dirty="0" err="1"/>
              <a:t>www.merriam-webster.com</a:t>
            </a:r>
            <a:r>
              <a:rPr lang="en-US" dirty="0"/>
              <a:t>/dictionary/proof</a:t>
            </a:r>
          </a:p>
        </p:txBody>
      </p:sp>
      <p:sp>
        <p:nvSpPr>
          <p:cNvPr id="3" name="Frame 2">
            <a:extLst>
              <a:ext uri="{FF2B5EF4-FFF2-40B4-BE49-F238E27FC236}">
                <a16:creationId xmlns:a16="http://schemas.microsoft.com/office/drawing/2014/main" id="{193CA4EF-5456-5302-741D-903E840A3467}"/>
              </a:ext>
            </a:extLst>
          </p:cNvPr>
          <p:cNvSpPr/>
          <p:nvPr/>
        </p:nvSpPr>
        <p:spPr>
          <a:xfrm>
            <a:off x="3735092" y="4076054"/>
            <a:ext cx="8062790" cy="757045"/>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98279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Defn</a:t>
            </a:r>
            <a:r>
              <a:rPr lang="en-US" dirty="0"/>
              <a:t>: Proof</a:t>
            </a:r>
          </a:p>
        </p:txBody>
      </p:sp>
      <p:pic>
        <p:nvPicPr>
          <p:cNvPr id="4" name="Content Placeholder 3" descr="A white background with blue text&#10;&#10;Description automatically generated">
            <a:extLst>
              <a:ext uri="{FF2B5EF4-FFF2-40B4-BE49-F238E27FC236}">
                <a16:creationId xmlns:a16="http://schemas.microsoft.com/office/drawing/2014/main" id="{791993BE-ACB0-11A6-9124-806D2CEA511C}"/>
              </a:ext>
            </a:extLst>
          </p:cNvPr>
          <p:cNvPicPr>
            <a:picLocks noGrp="1" noChangeAspect="1"/>
          </p:cNvPicPr>
          <p:nvPr>
            <p:ph idx="1"/>
          </p:nvPr>
        </p:nvPicPr>
        <p:blipFill>
          <a:blip r:embed="rId3"/>
          <a:stretch>
            <a:fillRect/>
          </a:stretch>
        </p:blipFill>
        <p:spPr>
          <a:xfrm>
            <a:off x="3535442" y="1953764"/>
            <a:ext cx="8262440" cy="2879335"/>
          </a:xfrm>
        </p:spPr>
      </p:pic>
      <p:sp>
        <p:nvSpPr>
          <p:cNvPr id="7" name="TextBox 6">
            <a:extLst>
              <a:ext uri="{FF2B5EF4-FFF2-40B4-BE49-F238E27FC236}">
                <a16:creationId xmlns:a16="http://schemas.microsoft.com/office/drawing/2014/main" id="{8EE71982-7101-202E-5DD2-72A6CC7110C0}"/>
              </a:ext>
            </a:extLst>
          </p:cNvPr>
          <p:cNvSpPr txBox="1"/>
          <p:nvPr/>
        </p:nvSpPr>
        <p:spPr>
          <a:xfrm>
            <a:off x="7078851" y="6488668"/>
            <a:ext cx="6098582" cy="369332"/>
          </a:xfrm>
          <a:prstGeom prst="rect">
            <a:avLst/>
          </a:prstGeom>
          <a:noFill/>
        </p:spPr>
        <p:txBody>
          <a:bodyPr wrap="square">
            <a:spAutoFit/>
          </a:bodyPr>
          <a:lstStyle/>
          <a:p>
            <a:r>
              <a:rPr lang="en-US" dirty="0"/>
              <a:t>https://</a:t>
            </a:r>
            <a:r>
              <a:rPr lang="en-US" dirty="0" err="1"/>
              <a:t>www.merriam-webster.com</a:t>
            </a:r>
            <a:r>
              <a:rPr lang="en-US" dirty="0"/>
              <a:t>/dictionary/proof</a:t>
            </a:r>
          </a:p>
        </p:txBody>
      </p:sp>
      <p:sp>
        <p:nvSpPr>
          <p:cNvPr id="3" name="Frame 2">
            <a:extLst>
              <a:ext uri="{FF2B5EF4-FFF2-40B4-BE49-F238E27FC236}">
                <a16:creationId xmlns:a16="http://schemas.microsoft.com/office/drawing/2014/main" id="{193CA4EF-5456-5302-741D-903E840A3467}"/>
              </a:ext>
            </a:extLst>
          </p:cNvPr>
          <p:cNvSpPr/>
          <p:nvPr/>
        </p:nvSpPr>
        <p:spPr>
          <a:xfrm>
            <a:off x="3735092" y="4076054"/>
            <a:ext cx="8062790" cy="757045"/>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ounded Rectangular Callout 4">
            <a:extLst>
              <a:ext uri="{FF2B5EF4-FFF2-40B4-BE49-F238E27FC236}">
                <a16:creationId xmlns:a16="http://schemas.microsoft.com/office/drawing/2014/main" id="{CD8DA903-4861-5D9B-9CAC-29D075BA5A27}"/>
              </a:ext>
            </a:extLst>
          </p:cNvPr>
          <p:cNvSpPr/>
          <p:nvPr/>
        </p:nvSpPr>
        <p:spPr>
          <a:xfrm>
            <a:off x="3735092" y="5114441"/>
            <a:ext cx="8203989" cy="1374227"/>
          </a:xfrm>
          <a:prstGeom prst="wedgeRoundRectCallout">
            <a:avLst>
              <a:gd name="adj1" fmla="val -29081"/>
              <a:gd name="adj2" fmla="val -76164"/>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Proofs are simply the process of using what we know to be true to logically show that something new is also true. </a:t>
            </a:r>
          </a:p>
        </p:txBody>
      </p:sp>
    </p:spTree>
    <p:extLst>
      <p:ext uri="{BB962C8B-B14F-4D97-AF65-F5344CB8AC3E}">
        <p14:creationId xmlns:p14="http://schemas.microsoft.com/office/powerpoint/2010/main" val="1386452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Structure</a:t>
            </a:r>
          </a:p>
        </p:txBody>
      </p:sp>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7" y="728420"/>
            <a:ext cx="8603673" cy="6129580"/>
          </a:xfrm>
        </p:spPr>
        <p:txBody>
          <a:bodyPr anchor="t">
            <a:normAutofit/>
          </a:bodyPr>
          <a:lstStyle/>
          <a:p>
            <a:pPr marL="0" indent="0">
              <a:buNone/>
            </a:pPr>
            <a:r>
              <a:rPr lang="en-US" sz="2400" dirty="0">
                <a:solidFill>
                  <a:schemeClr val="tx1"/>
                </a:solidFill>
                <a:latin typeface="Open Sans" panose="020B0606030504020204" pitchFamily="34" charset="0"/>
              </a:rPr>
              <a:t>Proofs are a form of communication. You need to write them with the understanding that they are primarily for other people. (Remember, the objective is to convincingly argue to someone that something is true.)</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spTree>
    <p:extLst>
      <p:ext uri="{BB962C8B-B14F-4D97-AF65-F5344CB8AC3E}">
        <p14:creationId xmlns:p14="http://schemas.microsoft.com/office/powerpoint/2010/main" val="1839830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Structure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7" y="728420"/>
                <a:ext cx="8603673" cy="6129580"/>
              </a:xfrm>
            </p:spPr>
            <p:txBody>
              <a:bodyPr anchor="t">
                <a:normAutofit/>
              </a:bodyPr>
              <a:lstStyle/>
              <a:p>
                <a:pPr marL="0" indent="0">
                  <a:buNone/>
                </a:pPr>
                <a:r>
                  <a:rPr lang="en-US" sz="2400" dirty="0">
                    <a:solidFill>
                      <a:schemeClr val="tx1"/>
                    </a:solidFill>
                    <a:latin typeface="Open Sans" panose="020B0606030504020204" pitchFamily="34" charset="0"/>
                  </a:rPr>
                  <a:t>Proofs are a form of communication. You need to write them with the understanding that they are primarily for other people. (Remember, the objective is to convincingly argue to someone that something is true.)</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Customs / Tips:</a:t>
                </a:r>
              </a:p>
              <a:p>
                <a:r>
                  <a:rPr lang="en-US" sz="2400" dirty="0">
                    <a:solidFill>
                      <a:schemeClr val="tx1"/>
                    </a:solidFill>
                    <a:latin typeface="Open Sans" panose="020B0606030504020204" pitchFamily="34" charset="0"/>
                  </a:rPr>
                  <a:t>Start with the word “Proof” and state what you are going to prove</a:t>
                </a:r>
              </a:p>
              <a:p>
                <a:r>
                  <a:rPr lang="en-US" sz="2400" dirty="0">
                    <a:solidFill>
                      <a:schemeClr val="tx1"/>
                    </a:solidFill>
                    <a:latin typeface="Open Sans" panose="020B0606030504020204" pitchFamily="34" charset="0"/>
                  </a:rPr>
                  <a:t>Write individual steps clearly, and keep them small</a:t>
                </a:r>
              </a:p>
              <a:p>
                <a:r>
                  <a:rPr lang="en-US" sz="2400" dirty="0">
                    <a:solidFill>
                      <a:schemeClr val="tx1"/>
                    </a:solidFill>
                    <a:latin typeface="Open Sans" panose="020B0606030504020204" pitchFamily="34" charset="0"/>
                  </a:rPr>
                  <a:t> End with QED,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oMath>
                </a14:m>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7" y="728420"/>
                <a:ext cx="8603673" cy="6129580"/>
              </a:xfrm>
              <a:blipFill>
                <a:blip r:embed="rId3"/>
                <a:stretch>
                  <a:fillRect l="-1031" t="-1449"/>
                </a:stretch>
              </a:blipFill>
            </p:spPr>
            <p:txBody>
              <a:bodyPr/>
              <a:lstStyle/>
              <a:p>
                <a:r>
                  <a:rPr lang="en-US">
                    <a:noFill/>
                  </a:rPr>
                  <a:t> </a:t>
                </a:r>
              </a:p>
            </p:txBody>
          </p:sp>
        </mc:Fallback>
      </mc:AlternateContent>
    </p:spTree>
    <p:extLst>
      <p:ext uri="{BB962C8B-B14F-4D97-AF65-F5344CB8AC3E}">
        <p14:creationId xmlns:p14="http://schemas.microsoft.com/office/powerpoint/2010/main" val="197072767"/>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1968</TotalTime>
  <Words>2964</Words>
  <Application>Microsoft Macintosh PowerPoint</Application>
  <PresentationFormat>Widescreen</PresentationFormat>
  <Paragraphs>300</Paragraphs>
  <Slides>30</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Calibri</vt:lpstr>
      <vt:lpstr>Cambria Math</vt:lpstr>
      <vt:lpstr>Corbel</vt:lpstr>
      <vt:lpstr>Open Sans</vt:lpstr>
      <vt:lpstr>PT Serif</vt:lpstr>
      <vt:lpstr>Wingdings 2</vt:lpstr>
      <vt:lpstr>Frame</vt:lpstr>
      <vt:lpstr>Discrete Structures– Proofs: Direct and Contrapositive</vt:lpstr>
      <vt:lpstr>Reminder!</vt:lpstr>
      <vt:lpstr>Plan for Today</vt:lpstr>
      <vt:lpstr>Warm Up</vt:lpstr>
      <vt:lpstr>Defn: Proof</vt:lpstr>
      <vt:lpstr>Defn: Proof</vt:lpstr>
      <vt:lpstr>Defn: Proof</vt:lpstr>
      <vt:lpstr>Proof Structure</vt:lpstr>
      <vt:lpstr>Proof Structure</vt:lpstr>
      <vt:lpstr>Example Proof</vt:lpstr>
      <vt:lpstr>Example Proof</vt:lpstr>
      <vt:lpstr>Example Proof</vt:lpstr>
      <vt:lpstr>Example Proof</vt:lpstr>
      <vt:lpstr>Direct Proof</vt:lpstr>
      <vt:lpstr>Direct Proof</vt:lpstr>
      <vt:lpstr>Direct Proof</vt:lpstr>
      <vt:lpstr>Start here next week! </vt:lpstr>
      <vt:lpstr>Direct Proof</vt:lpstr>
      <vt:lpstr>Direct Proof</vt:lpstr>
      <vt:lpstr>Direct Proof</vt:lpstr>
      <vt:lpstr>Proof by Contrapositive</vt:lpstr>
      <vt:lpstr>Proof by Contrapositive</vt:lpstr>
      <vt:lpstr>Proof by Contrapositive</vt:lpstr>
      <vt:lpstr>Proof by Contrapositive</vt:lpstr>
      <vt:lpstr>Proof by Contrapositive</vt:lpstr>
      <vt:lpstr>Proof by Contrapositive</vt:lpstr>
      <vt:lpstr>Proof by Contrapositive</vt:lpstr>
      <vt:lpstr>Proof by Contrapositive</vt:lpstr>
      <vt:lpstr>Proof by Contrapositive</vt:lpstr>
      <vt:lpstr>Proof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Mosca, Ab E.</cp:lastModifiedBy>
  <cp:revision>40</cp:revision>
  <dcterms:created xsi:type="dcterms:W3CDTF">2023-08-03T18:49:17Z</dcterms:created>
  <dcterms:modified xsi:type="dcterms:W3CDTF">2024-02-01T16:15:25Z</dcterms:modified>
</cp:coreProperties>
</file>