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1"/>
  </p:notesMasterIdLst>
  <p:sldIdLst>
    <p:sldId id="256" r:id="rId2"/>
    <p:sldId id="335" r:id="rId3"/>
    <p:sldId id="257" r:id="rId4"/>
    <p:sldId id="359" r:id="rId5"/>
    <p:sldId id="360" r:id="rId6"/>
    <p:sldId id="361" r:id="rId7"/>
    <p:sldId id="362" r:id="rId8"/>
    <p:sldId id="363" r:id="rId9"/>
    <p:sldId id="364" r:id="rId10"/>
    <p:sldId id="365" r:id="rId11"/>
    <p:sldId id="366" r:id="rId12"/>
    <p:sldId id="367" r:id="rId13"/>
    <p:sldId id="368" r:id="rId14"/>
    <p:sldId id="369" r:id="rId15"/>
    <p:sldId id="370" r:id="rId16"/>
    <p:sldId id="371" r:id="rId17"/>
    <p:sldId id="373" r:id="rId18"/>
    <p:sldId id="374" r:id="rId19"/>
    <p:sldId id="3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52"/>
    <p:restoredTop sz="77246"/>
  </p:normalViewPr>
  <p:slideViewPr>
    <p:cSldViewPr snapToGrid="0">
      <p:cViewPr varScale="1">
        <p:scale>
          <a:sx n="81" d="100"/>
          <a:sy n="81" d="100"/>
        </p:scale>
        <p:origin x="216" y="1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2/29/24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4</a:t>
            </a:fld>
            <a:endParaRPr lang="en-US"/>
          </a:p>
        </p:txBody>
      </p:sp>
    </p:spTree>
    <p:extLst>
      <p:ext uri="{BB962C8B-B14F-4D97-AF65-F5344CB8AC3E}">
        <p14:creationId xmlns:p14="http://schemas.microsoft.com/office/powerpoint/2010/main" val="137526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algn="l"/>
            <a:r>
              <a:rPr lang="en-US" b="0" i="0" dirty="0">
                <a:solidFill>
                  <a:srgbClr val="000000"/>
                </a:solidFill>
                <a:effectLst/>
                <a:latin typeface="Open Sans" panose="020B0606030504020204" pitchFamily="34" charset="0"/>
              </a:rPr>
              <a:t>This is just like the problem of permuting 4 letters, only now we have more choices for each letter.</a:t>
            </a:r>
          </a:p>
          <a:p>
            <a:pPr algn="l"/>
            <a:r>
              <a:rPr lang="en-US" b="0" i="0" dirty="0">
                <a:solidFill>
                  <a:srgbClr val="000000"/>
                </a:solidFill>
                <a:effectLst/>
                <a:latin typeface="Open Sans" panose="020B0606030504020204" pitchFamily="34" charset="0"/>
              </a:rPr>
              <a:t> For the first letter, there are 6 choices. </a:t>
            </a:r>
          </a:p>
          <a:p>
            <a:pPr algn="l"/>
            <a:r>
              <a:rPr lang="en-US" b="0" i="0" dirty="0">
                <a:solidFill>
                  <a:srgbClr val="000000"/>
                </a:solidFill>
                <a:effectLst/>
                <a:latin typeface="Open Sans" panose="020B0606030504020204" pitchFamily="34" charset="0"/>
              </a:rPr>
              <a:t>For each of those, there are 5 choices for the second letter. </a:t>
            </a:r>
          </a:p>
          <a:p>
            <a:pPr algn="l"/>
            <a:r>
              <a:rPr lang="en-US" b="0" i="0" dirty="0">
                <a:solidFill>
                  <a:srgbClr val="000000"/>
                </a:solidFill>
                <a:effectLst/>
                <a:latin typeface="Open Sans" panose="020B0606030504020204" pitchFamily="34" charset="0"/>
              </a:rPr>
              <a:t>Then there are 4 choices for the third letter, </a:t>
            </a:r>
          </a:p>
          <a:p>
            <a:pPr algn="l"/>
            <a:r>
              <a:rPr lang="en-US" b="0" i="0" dirty="0">
                <a:solidFill>
                  <a:srgbClr val="000000"/>
                </a:solidFill>
                <a:effectLst/>
                <a:latin typeface="Open Sans" panose="020B0606030504020204" pitchFamily="34" charset="0"/>
              </a:rPr>
              <a:t>and 3 choices for the last letter. </a:t>
            </a:r>
          </a:p>
          <a:p>
            <a:pPr algn="l"/>
            <a:r>
              <a:rPr lang="en-US" b="0" i="0" dirty="0">
                <a:solidFill>
                  <a:srgbClr val="000000"/>
                </a:solidFill>
                <a:effectLst/>
                <a:latin typeface="Open Sans" panose="020B0606030504020204" pitchFamily="34" charset="0"/>
              </a:rPr>
              <a:t>The total number of words is .6⋅5⋅4⋅3=360. This is not 6! because we never multiplied by 2 and 1</a:t>
            </a:r>
          </a:p>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13</a:t>
            </a:fld>
            <a:endParaRPr lang="en-US"/>
          </a:p>
        </p:txBody>
      </p:sp>
    </p:spTree>
    <p:extLst>
      <p:ext uri="{BB962C8B-B14F-4D97-AF65-F5344CB8AC3E}">
        <p14:creationId xmlns:p14="http://schemas.microsoft.com/office/powerpoint/2010/main" val="224542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algn="l"/>
            <a:r>
              <a:rPr lang="en-US" b="0" i="0" dirty="0">
                <a:solidFill>
                  <a:srgbClr val="000000"/>
                </a:solidFill>
                <a:effectLst/>
                <a:latin typeface="Open Sans" panose="020B0606030504020204" pitchFamily="34" charset="0"/>
              </a:rPr>
              <a:t>This is just like the problem of permuting 4 letters, only now we have more choices for each letter.</a:t>
            </a:r>
          </a:p>
          <a:p>
            <a:pPr algn="l"/>
            <a:r>
              <a:rPr lang="en-US" b="0" i="0" dirty="0">
                <a:solidFill>
                  <a:srgbClr val="000000"/>
                </a:solidFill>
                <a:effectLst/>
                <a:latin typeface="Open Sans" panose="020B0606030504020204" pitchFamily="34" charset="0"/>
              </a:rPr>
              <a:t> For the first letter, there are 6 choices. </a:t>
            </a:r>
          </a:p>
          <a:p>
            <a:pPr algn="l"/>
            <a:r>
              <a:rPr lang="en-US" b="0" i="0" dirty="0">
                <a:solidFill>
                  <a:srgbClr val="000000"/>
                </a:solidFill>
                <a:effectLst/>
                <a:latin typeface="Open Sans" panose="020B0606030504020204" pitchFamily="34" charset="0"/>
              </a:rPr>
              <a:t>For each of those, there are 5 choices for the second letter. </a:t>
            </a:r>
          </a:p>
          <a:p>
            <a:pPr algn="l"/>
            <a:r>
              <a:rPr lang="en-US" b="0" i="0" dirty="0">
                <a:solidFill>
                  <a:srgbClr val="000000"/>
                </a:solidFill>
                <a:effectLst/>
                <a:latin typeface="Open Sans" panose="020B0606030504020204" pitchFamily="34" charset="0"/>
              </a:rPr>
              <a:t>Then there are 4 choices for the third letter, </a:t>
            </a:r>
          </a:p>
          <a:p>
            <a:pPr algn="l"/>
            <a:r>
              <a:rPr lang="en-US" b="0" i="0" dirty="0">
                <a:solidFill>
                  <a:srgbClr val="000000"/>
                </a:solidFill>
                <a:effectLst/>
                <a:latin typeface="Open Sans" panose="020B0606030504020204" pitchFamily="34" charset="0"/>
              </a:rPr>
              <a:t>and 3 choices for the last letter. </a:t>
            </a:r>
          </a:p>
          <a:p>
            <a:pPr algn="l"/>
            <a:r>
              <a:rPr lang="en-US" b="0" i="0" dirty="0">
                <a:solidFill>
                  <a:srgbClr val="000000"/>
                </a:solidFill>
                <a:effectLst/>
                <a:latin typeface="Open Sans" panose="020B0606030504020204" pitchFamily="34" charset="0"/>
              </a:rPr>
              <a:t>The total number of words is .6⋅5⋅4⋅3=360. This is not 6! because we never multiplied by 2 and 1</a:t>
            </a:r>
          </a:p>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14</a:t>
            </a:fld>
            <a:endParaRPr lang="en-US"/>
          </a:p>
        </p:txBody>
      </p:sp>
    </p:spTree>
    <p:extLst>
      <p:ext uri="{BB962C8B-B14F-4D97-AF65-F5344CB8AC3E}">
        <p14:creationId xmlns:p14="http://schemas.microsoft.com/office/powerpoint/2010/main" val="51402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injection = one to one = maps distinct elements to distinct elements </a:t>
            </a:r>
          </a:p>
          <a:p>
            <a:pPr marL="228600" indent="-228600">
              <a:buAutoNum type="arabicPeriod"/>
            </a:pPr>
            <a:r>
              <a:rPr lang="en-US" b="0" i="0" dirty="0">
                <a:solidFill>
                  <a:srgbClr val="000000"/>
                </a:solidFill>
                <a:effectLst/>
                <a:latin typeface="Open Sans" panose="020B0606030504020204" pitchFamily="34" charset="0"/>
              </a:rPr>
              <a:t>We need to pick an element from the codomain to be the image of 1. </a:t>
            </a:r>
          </a:p>
          <a:p>
            <a:pPr marL="228600" indent="-228600">
              <a:buAutoNum type="arabicPeriod"/>
            </a:pPr>
            <a:r>
              <a:rPr lang="en-US" b="0" i="0" dirty="0">
                <a:solidFill>
                  <a:srgbClr val="000000"/>
                </a:solidFill>
                <a:effectLst/>
                <a:latin typeface="Open Sans" panose="020B0606030504020204" pitchFamily="34" charset="0"/>
              </a:rPr>
              <a:t>There are 8 choices. </a:t>
            </a:r>
          </a:p>
          <a:p>
            <a:pPr marL="228600" indent="-228600">
              <a:buAutoNum type="arabicPeriod"/>
            </a:pPr>
            <a:r>
              <a:rPr lang="en-US" b="0" i="0" dirty="0">
                <a:solidFill>
                  <a:srgbClr val="000000"/>
                </a:solidFill>
                <a:effectLst/>
                <a:latin typeface="Open Sans" panose="020B0606030504020204" pitchFamily="34" charset="0"/>
              </a:rPr>
              <a:t>Then we need to pick one of the remaining 7 elements to be the image of 2. </a:t>
            </a:r>
          </a:p>
          <a:p>
            <a:pPr marL="228600" indent="-228600">
              <a:buAutoNum type="arabicPeriod"/>
            </a:pPr>
            <a:r>
              <a:rPr lang="en-US" b="0" i="0" dirty="0">
                <a:solidFill>
                  <a:srgbClr val="000000"/>
                </a:solidFill>
                <a:effectLst/>
                <a:latin typeface="Open Sans" panose="020B0606030504020204" pitchFamily="34" charset="0"/>
              </a:rPr>
              <a:t>Finally, one of the remaining 6 elements must be the image of 3. </a:t>
            </a:r>
          </a:p>
          <a:p>
            <a:pPr marL="228600" indent="-228600">
              <a:buAutoNum type="arabicPeriod"/>
            </a:pPr>
            <a:r>
              <a:rPr lang="en-US" b="0" i="0" dirty="0">
                <a:solidFill>
                  <a:srgbClr val="000000"/>
                </a:solidFill>
                <a:effectLst/>
                <a:latin typeface="Open Sans" panose="020B0606030504020204" pitchFamily="34" charset="0"/>
              </a:rPr>
              <a:t>So the total number of functions is P(8,3)</a:t>
            </a: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15</a:t>
            </a:fld>
            <a:endParaRPr lang="en-US"/>
          </a:p>
        </p:txBody>
      </p:sp>
    </p:spTree>
    <p:extLst>
      <p:ext uri="{BB962C8B-B14F-4D97-AF65-F5344CB8AC3E}">
        <p14:creationId xmlns:p14="http://schemas.microsoft.com/office/powerpoint/2010/main" val="3702738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16</a:t>
            </a:fld>
            <a:endParaRPr lang="en-US"/>
          </a:p>
        </p:txBody>
      </p:sp>
    </p:spTree>
    <p:extLst>
      <p:ext uri="{BB962C8B-B14F-4D97-AF65-F5344CB8AC3E}">
        <p14:creationId xmlns:p14="http://schemas.microsoft.com/office/powerpoint/2010/main" val="245848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17</a:t>
            </a:fld>
            <a:endParaRPr lang="en-US"/>
          </a:p>
        </p:txBody>
      </p:sp>
    </p:spTree>
    <p:extLst>
      <p:ext uri="{BB962C8B-B14F-4D97-AF65-F5344CB8AC3E}">
        <p14:creationId xmlns:p14="http://schemas.microsoft.com/office/powerpoint/2010/main" val="1822425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We take permutation and then divide out the different orderings for k objects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18</a:t>
            </a:fld>
            <a:endParaRPr lang="en-US"/>
          </a:p>
        </p:txBody>
      </p:sp>
    </p:spTree>
    <p:extLst>
      <p:ext uri="{BB962C8B-B14F-4D97-AF65-F5344CB8AC3E}">
        <p14:creationId xmlns:p14="http://schemas.microsoft.com/office/powerpoint/2010/main" val="2026027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r>
              <a:rPr lang="en-US" dirty="0"/>
              <a:t>10 C 3 = 120 </a:t>
            </a:r>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19</a:t>
            </a:fld>
            <a:endParaRPr lang="en-US"/>
          </a:p>
        </p:txBody>
      </p:sp>
    </p:spTree>
    <p:extLst>
      <p:ext uri="{BB962C8B-B14F-4D97-AF65-F5344CB8AC3E}">
        <p14:creationId xmlns:p14="http://schemas.microsoft.com/office/powerpoint/2010/main" val="46592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5</a:t>
            </a:fld>
            <a:endParaRPr lang="en-US"/>
          </a:p>
        </p:txBody>
      </p:sp>
    </p:spTree>
    <p:extLst>
      <p:ext uri="{BB962C8B-B14F-4D97-AF65-F5344CB8AC3E}">
        <p14:creationId xmlns:p14="http://schemas.microsoft.com/office/powerpoint/2010/main" val="46269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6</a:t>
            </a:fld>
            <a:endParaRPr lang="en-US"/>
          </a:p>
        </p:txBody>
      </p:sp>
    </p:spTree>
    <p:extLst>
      <p:ext uri="{BB962C8B-B14F-4D97-AF65-F5344CB8AC3E}">
        <p14:creationId xmlns:p14="http://schemas.microsoft.com/office/powerpoint/2010/main" val="262270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7</a:t>
            </a:fld>
            <a:endParaRPr lang="en-US"/>
          </a:p>
        </p:txBody>
      </p:sp>
    </p:spTree>
    <p:extLst>
      <p:ext uri="{BB962C8B-B14F-4D97-AF65-F5344CB8AC3E}">
        <p14:creationId xmlns:p14="http://schemas.microsoft.com/office/powerpoint/2010/main" val="3477178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8</a:t>
            </a:fld>
            <a:endParaRPr lang="en-US"/>
          </a:p>
        </p:txBody>
      </p:sp>
    </p:spTree>
    <p:extLst>
      <p:ext uri="{BB962C8B-B14F-4D97-AF65-F5344CB8AC3E}">
        <p14:creationId xmlns:p14="http://schemas.microsoft.com/office/powerpoint/2010/main" val="3700627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9</a:t>
            </a:fld>
            <a:endParaRPr lang="en-US"/>
          </a:p>
        </p:txBody>
      </p:sp>
    </p:spTree>
    <p:extLst>
      <p:ext uri="{BB962C8B-B14F-4D97-AF65-F5344CB8AC3E}">
        <p14:creationId xmlns:p14="http://schemas.microsoft.com/office/powerpoint/2010/main" val="1532935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10</a:t>
            </a:fld>
            <a:endParaRPr lang="en-US"/>
          </a:p>
        </p:txBody>
      </p:sp>
    </p:spTree>
    <p:extLst>
      <p:ext uri="{BB962C8B-B14F-4D97-AF65-F5344CB8AC3E}">
        <p14:creationId xmlns:p14="http://schemas.microsoft.com/office/powerpoint/2010/main" val="3353483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injection = one to one = maps distinct elements to distinct elements </a:t>
            </a:r>
          </a:p>
          <a:p>
            <a:pPr algn="l"/>
            <a:r>
              <a:rPr lang="en-US" b="0" i="0" dirty="0">
                <a:solidFill>
                  <a:srgbClr val="000000"/>
                </a:solidFill>
                <a:effectLst/>
                <a:latin typeface="Open Sans" panose="020B0606030504020204" pitchFamily="34" charset="0"/>
              </a:rPr>
              <a:t>surjection = onto = maps to all elements of codomain </a:t>
            </a:r>
          </a:p>
          <a:p>
            <a:pPr algn="l"/>
            <a:endParaRPr lang="en-US" b="0" i="0" dirty="0">
              <a:solidFill>
                <a:srgbClr val="000000"/>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What we are really doing is just rearranging the elements of the codomain, so we are creating a permutation of 8 elements. In fact, “permutation” is another term used to describe bijective functions from a finite set to itself.</a:t>
            </a:r>
          </a:p>
          <a:p>
            <a:pPr algn="l"/>
            <a:endParaRPr lang="en-US" b="0" i="0" dirty="0">
              <a:solidFill>
                <a:srgbClr val="000000"/>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If you believe this, then you see the answer must be 8!=8⋅7⋅⋯⋅1=40320. </a:t>
            </a:r>
          </a:p>
          <a:p>
            <a:pPr algn="l"/>
            <a:endParaRPr lang="en-US" b="0" i="0" dirty="0">
              <a:solidFill>
                <a:srgbClr val="000000"/>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You can see this directly as well: for each element of the domain, we must pick a distinct element of the codomain to map to. There are 8 choices for where to send 1, then 7 choices for where to send 2, and so on. We multiply using the multiplicative principle.</a:t>
            </a:r>
          </a:p>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11</a:t>
            </a:fld>
            <a:endParaRPr lang="en-US"/>
          </a:p>
        </p:txBody>
      </p:sp>
    </p:spTree>
    <p:extLst>
      <p:ext uri="{BB962C8B-B14F-4D97-AF65-F5344CB8AC3E}">
        <p14:creationId xmlns:p14="http://schemas.microsoft.com/office/powerpoint/2010/main" val="3164902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8420-770F-48D9-3BDB-D17B22ECE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729E5-59C7-4D59-DE93-5B0E87219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FFFBF-2FD7-0C64-924C-D33328CEE9F3}"/>
              </a:ext>
            </a:extLst>
          </p:cNvPr>
          <p:cNvSpPr>
            <a:spLocks noGrp="1"/>
          </p:cNvSpPr>
          <p:nvPr>
            <p:ph type="body" idx="1"/>
          </p:nvPr>
        </p:nvSpPr>
        <p:spPr/>
        <p:txBody>
          <a:bodyPr/>
          <a:lstStyle/>
          <a:p>
            <a:pPr algn="l"/>
            <a:r>
              <a:rPr lang="en-US" b="0" i="0" dirty="0">
                <a:solidFill>
                  <a:srgbClr val="000000"/>
                </a:solidFill>
                <a:effectLst/>
                <a:latin typeface="Open Sans" panose="020B0606030504020204" pitchFamily="34" charset="0"/>
              </a:rPr>
              <a:t>What we are really doing is just rearranging the elements of the codomain, so we are creating a permutation of 8 elements. In fact, “permutation” is another term used to describe bijective functions from a finite set to itself.</a:t>
            </a:r>
          </a:p>
          <a:p>
            <a:pPr algn="l"/>
            <a:endParaRPr lang="en-US" b="0" i="0" dirty="0">
              <a:solidFill>
                <a:srgbClr val="000000"/>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If you believe this, then you see the answer must be 8!=8⋅7⋅⋯⋅1=40320. </a:t>
            </a:r>
          </a:p>
          <a:p>
            <a:pPr algn="l"/>
            <a:endParaRPr lang="en-US" b="0" i="0" dirty="0">
              <a:solidFill>
                <a:srgbClr val="000000"/>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You can see this directly as well: for each element of the domain, we must pick a distinct element of the codomain to map to. There are 8 choices for where to send 1, then 7 choices for where to send 2, and so on. We multiply using the multiplicative principle.</a:t>
            </a:r>
          </a:p>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9C1D8DBD-0769-64D1-8891-25C5228F8BB8}"/>
              </a:ext>
            </a:extLst>
          </p:cNvPr>
          <p:cNvSpPr>
            <a:spLocks noGrp="1"/>
          </p:cNvSpPr>
          <p:nvPr>
            <p:ph type="sldNum" sz="quarter" idx="10"/>
          </p:nvPr>
        </p:nvSpPr>
        <p:spPr/>
        <p:txBody>
          <a:bodyPr/>
          <a:lstStyle/>
          <a:p>
            <a:fld id="{77F12483-E947-6F4E-A75E-B2E677827779}" type="slidenum">
              <a:rPr lang="en-US" smtClean="0"/>
              <a:t>12</a:t>
            </a:fld>
            <a:endParaRPr lang="en-US"/>
          </a:p>
        </p:txBody>
      </p:sp>
    </p:spTree>
    <p:extLst>
      <p:ext uri="{BB962C8B-B14F-4D97-AF65-F5344CB8AC3E}">
        <p14:creationId xmlns:p14="http://schemas.microsoft.com/office/powerpoint/2010/main" val="81781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2/29/24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2/29/24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2/29/24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2/29/24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2/29/24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2/29/24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2/29/24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a:xfrm>
            <a:off x="1069847" y="1298448"/>
            <a:ext cx="7516213" cy="3255264"/>
          </a:xfrm>
        </p:spPr>
        <p:txBody>
          <a:bodyPr>
            <a:normAutofit/>
          </a:bodyPr>
          <a:lstStyle/>
          <a:p>
            <a:r>
              <a:rPr lang="en-US" dirty="0"/>
              <a:t>Discrete Structures– Counting Pt. 2</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There are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∗…∗2∗1</m:t>
                    </m:r>
                  </m:oMath>
                </a14:m>
                <a:r>
                  <a:rPr lang="en-US" sz="2400" dirty="0">
                    <a:solidFill>
                      <a:schemeClr val="tx1"/>
                    </a:solidFill>
                    <a:latin typeface="Open Sans" panose="020B0606030504020204" pitchFamily="34" charset="0"/>
                  </a:rPr>
                  <a:t> permutations of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distinct elements. </a:t>
                </a:r>
              </a:p>
              <a:p>
                <a:pPr marL="0" indent="0">
                  <a:buNone/>
                </a:pPr>
                <a:endParaRPr lang="en-US" sz="2400" dirty="0">
                  <a:solidFill>
                    <a:schemeClr val="tx1"/>
                  </a:solidFill>
                  <a:latin typeface="Open Sans" panose="020B0606030504020204" pitchFamily="34" charset="0"/>
                </a:endParaRPr>
              </a:p>
            </p:txBody>
          </p:sp>
        </mc:Choice>
        <mc:Fallback xmlns="">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8482958" cy="6610027"/>
              </a:xfrm>
              <a:blipFill>
                <a:blip r:embed="rId3"/>
                <a:stretch>
                  <a:fillRect l="-1196" t="-1344" r="-1046"/>
                </a:stretch>
              </a:blipFill>
            </p:spPr>
            <p:txBody>
              <a:bodyPr/>
              <a:lstStyle/>
              <a:p>
                <a:r>
                  <a:rPr lang="en-US">
                    <a:noFill/>
                  </a:rPr>
                  <a:t> </a:t>
                </a:r>
              </a:p>
            </p:txBody>
          </p:sp>
        </mc:Fallback>
      </mc:AlternateContent>
    </p:spTree>
    <p:extLst>
      <p:ext uri="{BB962C8B-B14F-4D97-AF65-F5344CB8AC3E}">
        <p14:creationId xmlns:p14="http://schemas.microsoft.com/office/powerpoint/2010/main" val="94806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There are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∗…∗2∗1</m:t>
                    </m:r>
                  </m:oMath>
                </a14:m>
                <a:r>
                  <a:rPr lang="en-US" sz="2400" dirty="0">
                    <a:solidFill>
                      <a:schemeClr val="tx1"/>
                    </a:solidFill>
                    <a:latin typeface="Open Sans" panose="020B0606030504020204" pitchFamily="34" charset="0"/>
                  </a:rPr>
                  <a:t> permutations of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distinct elements. </a:t>
                </a:r>
              </a:p>
              <a:p>
                <a:pPr marL="0" indent="0">
                  <a:buNone/>
                </a:pPr>
                <a:endParaRPr lang="en-US" sz="2400" dirty="0">
                  <a:solidFill>
                    <a:schemeClr val="tx1"/>
                  </a:solidFill>
                  <a:latin typeface="Open Sans" panose="020B0606030504020204" pitchFamily="34" charset="0"/>
                </a:endParaRPr>
              </a:p>
            </p:txBody>
          </p:sp>
        </mc:Choice>
        <mc:Fallback xmlns="">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8482958" cy="6610027"/>
              </a:xfrm>
              <a:blipFill>
                <a:blip r:embed="rId3"/>
                <a:stretch>
                  <a:fillRect l="-1196" t="-1344" r="-1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C4A07BDA-6552-3DF6-FE0E-294C8D175C70}"/>
                  </a:ext>
                </a:extLst>
              </p:cNvPr>
              <p:cNvSpPr/>
              <p:nvPr/>
            </p:nvSpPr>
            <p:spPr>
              <a:xfrm>
                <a:off x="3456124" y="2648608"/>
                <a:ext cx="8021174" cy="1986454"/>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How many functions </a:t>
                </a:r>
                <a14:m>
                  <m:oMath xmlns:m="http://schemas.openxmlformats.org/officeDocument/2006/math">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𝑓</m:t>
                    </m:r>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d>
                      <m:dPr>
                        <m:begChr m:val="{"/>
                        <m:endChr m:val="}"/>
                        <m:ctrlP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 2, …, 8</m:t>
                        </m:r>
                      </m:e>
                    </m:d>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 2, …, 8}</m:t>
                    </m:r>
                  </m:oMath>
                </a14:m>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are bijective? </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Hint: How can permutations help you answer this?</a:t>
                </a:r>
              </a:p>
            </p:txBody>
          </p:sp>
        </mc:Choice>
        <mc:Fallback xmlns="">
          <p:sp>
            <p:nvSpPr>
              <p:cNvPr id="3" name="Rounded Rectangle 2">
                <a:extLst>
                  <a:ext uri="{FF2B5EF4-FFF2-40B4-BE49-F238E27FC236}">
                    <a16:creationId xmlns:a16="http://schemas.microsoft.com/office/drawing/2014/main" id="{C4A07BDA-6552-3DF6-FE0E-294C8D175C70}"/>
                  </a:ext>
                </a:extLst>
              </p:cNvPr>
              <p:cNvSpPr>
                <a:spLocks noRot="1" noChangeAspect="1" noMove="1" noResize="1" noEditPoints="1" noAdjustHandles="1" noChangeArrowheads="1" noChangeShapeType="1" noTextEdit="1"/>
              </p:cNvSpPr>
              <p:nvPr/>
            </p:nvSpPr>
            <p:spPr>
              <a:xfrm>
                <a:off x="3456124" y="2648608"/>
                <a:ext cx="8021174" cy="1986454"/>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9667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There are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∗…∗2∗1</m:t>
                    </m:r>
                  </m:oMath>
                </a14:m>
                <a:r>
                  <a:rPr lang="en-US" sz="2400" dirty="0">
                    <a:solidFill>
                      <a:schemeClr val="tx1"/>
                    </a:solidFill>
                    <a:latin typeface="Open Sans" panose="020B0606030504020204" pitchFamily="34" charset="0"/>
                  </a:rPr>
                  <a:t> permutations of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distinct elements.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Sometimes, we do not want to permute all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that we’re given, and instead want to permute only a subset.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an call it a </a:t>
                </a:r>
                <a:r>
                  <a:rPr lang="en-US" sz="2400" b="1" i="1" dirty="0">
                    <a:solidFill>
                      <a:schemeClr val="tx1"/>
                    </a:solidFill>
                    <a:latin typeface="Open Sans" panose="020B0606030504020204" pitchFamily="34" charset="0"/>
                  </a:rPr>
                  <a:t>k-permutation of n elements</a:t>
                </a:r>
              </a:p>
              <a:p>
                <a:pPr marL="0" indent="0">
                  <a:buNone/>
                </a:pPr>
                <a:endParaRPr lang="en-US" sz="2400" dirty="0">
                  <a:solidFill>
                    <a:schemeClr val="tx1"/>
                  </a:solidFill>
                  <a:latin typeface="Open Sans" panose="020B0606030504020204" pitchFamily="34" charset="0"/>
                </a:endParaRPr>
              </a:p>
            </p:txBody>
          </p:sp>
        </mc:Choice>
        <mc:Fallback xmlns="">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8482958" cy="6610027"/>
              </a:xfrm>
              <a:blipFill>
                <a:blip r:embed="rId3"/>
                <a:stretch>
                  <a:fillRect l="-1196" t="-1344" r="-1046"/>
                </a:stretch>
              </a:blipFill>
            </p:spPr>
            <p:txBody>
              <a:bodyPr/>
              <a:lstStyle/>
              <a:p>
                <a:r>
                  <a:rPr lang="en-US">
                    <a:noFill/>
                  </a:rPr>
                  <a:t> </a:t>
                </a:r>
              </a:p>
            </p:txBody>
          </p:sp>
        </mc:Fallback>
      </mc:AlternateContent>
    </p:spTree>
    <p:extLst>
      <p:ext uri="{BB962C8B-B14F-4D97-AF65-F5344CB8AC3E}">
        <p14:creationId xmlns:p14="http://schemas.microsoft.com/office/powerpoint/2010/main" val="91279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There are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∗…∗2∗1</m:t>
                    </m:r>
                  </m:oMath>
                </a14:m>
                <a:r>
                  <a:rPr lang="en-US" sz="2400" dirty="0">
                    <a:solidFill>
                      <a:schemeClr val="tx1"/>
                    </a:solidFill>
                    <a:latin typeface="Open Sans" panose="020B0606030504020204" pitchFamily="34" charset="0"/>
                  </a:rPr>
                  <a:t> permutations of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distinct elements.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Sometimes, we do not want to permute all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that we’re given, and instead want to permute only a subset.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an call it a </a:t>
                </a:r>
                <a:r>
                  <a:rPr lang="en-US" sz="2400" b="1" i="1" dirty="0">
                    <a:solidFill>
                      <a:schemeClr val="tx1"/>
                    </a:solidFill>
                    <a:latin typeface="Open Sans" panose="020B0606030504020204" pitchFamily="34" charset="0"/>
                  </a:rPr>
                  <a:t>k-permutation of n elements</a:t>
                </a:r>
              </a:p>
              <a:p>
                <a:pPr marL="0" indent="0">
                  <a:buNone/>
                </a:pPr>
                <a:endParaRPr lang="en-US" sz="2400" dirty="0">
                  <a:solidFill>
                    <a:schemeClr val="tx1"/>
                  </a:solidFill>
                  <a:latin typeface="Open Sans" panose="020B0606030504020204" pitchFamily="34" charset="0"/>
                </a:endParaRPr>
              </a:p>
            </p:txBody>
          </p:sp>
        </mc:Choice>
        <mc:Fallback xmlns="">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8482958" cy="6610027"/>
              </a:xfrm>
              <a:blipFill>
                <a:blip r:embed="rId3"/>
                <a:stretch>
                  <a:fillRect l="-1196" t="-1344" r="-1046"/>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B541184C-8320-CA78-CD81-70F9F7BA3D63}"/>
              </a:ext>
            </a:extLst>
          </p:cNvPr>
          <p:cNvSpPr/>
          <p:nvPr/>
        </p:nvSpPr>
        <p:spPr>
          <a:xfrm>
            <a:off x="3456123" y="4623573"/>
            <a:ext cx="8021174" cy="1101447"/>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How many four letter strings can you make from the characters a, b, c, d, e, f with no repeated characters?</a:t>
            </a:r>
          </a:p>
        </p:txBody>
      </p:sp>
    </p:spTree>
    <p:extLst>
      <p:ext uri="{BB962C8B-B14F-4D97-AF65-F5344CB8AC3E}">
        <p14:creationId xmlns:p14="http://schemas.microsoft.com/office/powerpoint/2010/main" val="3772564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There are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∗…∗2∗1</m:t>
                    </m:r>
                  </m:oMath>
                </a14:m>
                <a:r>
                  <a:rPr lang="en-US" sz="2400" dirty="0">
                    <a:solidFill>
                      <a:schemeClr val="tx1"/>
                    </a:solidFill>
                    <a:latin typeface="Open Sans" panose="020B0606030504020204" pitchFamily="34" charset="0"/>
                  </a:rPr>
                  <a:t> permutations of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distinct elements.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Sometimes, we do not want to permute all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that we’re given, and instead want to permute only a subset.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an call it a </a:t>
                </a:r>
                <a:r>
                  <a:rPr lang="en-US" sz="2400" b="1" i="1" dirty="0">
                    <a:solidFill>
                      <a:schemeClr val="tx1"/>
                    </a:solidFill>
                    <a:latin typeface="Open Sans" panose="020B0606030504020204" pitchFamily="34" charset="0"/>
                  </a:rPr>
                  <a:t>k-permutation of n elements</a:t>
                </a:r>
              </a:p>
              <a:p>
                <a:pPr marL="0" indent="0">
                  <a:buNone/>
                </a:pPr>
                <a:endParaRPr lang="en-US" sz="2400" b="1" i="1" dirty="0">
                  <a:solidFill>
                    <a:schemeClr val="tx1"/>
                  </a:solidFill>
                  <a:latin typeface="Open Sans" panose="020B0606030504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𝑃</m:t>
                      </m:r>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𝑘</m:t>
                          </m:r>
                        </m:e>
                      </m:d>
                      <m:r>
                        <a:rPr lang="en-US" sz="2400" b="0" i="1" smtClean="0">
                          <a:solidFill>
                            <a:schemeClr val="tx1"/>
                          </a:solidFill>
                          <a:latin typeface="Cambria Math" panose="02040503050406030204" pitchFamily="18" charset="0"/>
                        </a:rPr>
                        <m:t>=</m:t>
                      </m:r>
                      <m:f>
                        <m:fPr>
                          <m:ctrlPr>
                            <a:rPr lang="en-US" sz="240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num>
                        <m:den>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e>
                          </m:d>
                          <m:r>
                            <a:rPr lang="en-US" sz="2400" b="0" i="1" smtClean="0">
                              <a:solidFill>
                                <a:schemeClr val="tx1"/>
                              </a:solidFill>
                              <a:latin typeface="Cambria Math" panose="02040503050406030204" pitchFamily="18" charset="0"/>
                            </a:rPr>
                            <m:t>!</m:t>
                          </m:r>
                        </m:den>
                      </m:f>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oMath>
                  </m:oMathPara>
                </a14:m>
                <a:endParaRPr lang="en-US" sz="2400" i="1"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8482958" cy="6610027"/>
              </a:xfrm>
              <a:blipFill>
                <a:blip r:embed="rId3"/>
                <a:stretch>
                  <a:fillRect l="-1196" t="-1344" r="-1046"/>
                </a:stretch>
              </a:blipFill>
            </p:spPr>
            <p:txBody>
              <a:bodyPr/>
              <a:lstStyle/>
              <a:p>
                <a:r>
                  <a:rPr lang="en-US">
                    <a:noFill/>
                  </a:rPr>
                  <a:t> </a:t>
                </a:r>
              </a:p>
            </p:txBody>
          </p:sp>
        </mc:Fallback>
      </mc:AlternateContent>
    </p:spTree>
    <p:extLst>
      <p:ext uri="{BB962C8B-B14F-4D97-AF65-F5344CB8AC3E}">
        <p14:creationId xmlns:p14="http://schemas.microsoft.com/office/powerpoint/2010/main" val="66700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There are </a:t>
                </a:r>
                <a14:m>
                  <m:oMath xmlns:m="http://schemas.openxmlformats.org/officeDocument/2006/math">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∗…∗2∗1</m:t>
                    </m:r>
                  </m:oMath>
                </a14:m>
                <a:r>
                  <a:rPr lang="en-US" sz="2400" dirty="0">
                    <a:solidFill>
                      <a:schemeClr val="tx1"/>
                    </a:solidFill>
                    <a:latin typeface="Open Sans" panose="020B0606030504020204" pitchFamily="34" charset="0"/>
                  </a:rPr>
                  <a:t> permutations of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distinct elements.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Sometimes, we do not want to permute all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that we’re given, and instead want to permute only a subset.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an call it a </a:t>
                </a:r>
                <a:r>
                  <a:rPr lang="en-US" sz="2400" b="1" i="1" dirty="0">
                    <a:solidFill>
                      <a:schemeClr val="tx1"/>
                    </a:solidFill>
                    <a:latin typeface="Open Sans" panose="020B0606030504020204" pitchFamily="34" charset="0"/>
                  </a:rPr>
                  <a:t>k-permutation of n elements</a:t>
                </a:r>
              </a:p>
              <a:p>
                <a:pPr marL="0" indent="0">
                  <a:buNone/>
                </a:pPr>
                <a:endParaRPr lang="en-US" sz="2400" b="1" i="1" dirty="0">
                  <a:solidFill>
                    <a:schemeClr val="tx1"/>
                  </a:solidFill>
                  <a:latin typeface="Open Sans" panose="020B0606030504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𝑃</m:t>
                      </m:r>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𝑘</m:t>
                          </m:r>
                        </m:e>
                      </m:d>
                      <m:r>
                        <a:rPr lang="en-US" sz="2400" b="0" i="1" smtClean="0">
                          <a:solidFill>
                            <a:schemeClr val="tx1"/>
                          </a:solidFill>
                          <a:latin typeface="Cambria Math" panose="02040503050406030204" pitchFamily="18" charset="0"/>
                        </a:rPr>
                        <m:t>=</m:t>
                      </m:r>
                      <m:f>
                        <m:fPr>
                          <m:ctrlPr>
                            <a:rPr lang="en-US" sz="240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num>
                        <m:den>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e>
                          </m:d>
                          <m:r>
                            <a:rPr lang="en-US" sz="2400" b="0" i="1" smtClean="0">
                              <a:solidFill>
                                <a:schemeClr val="tx1"/>
                              </a:solidFill>
                              <a:latin typeface="Cambria Math" panose="02040503050406030204" pitchFamily="18" charset="0"/>
                            </a:rPr>
                            <m:t>!</m:t>
                          </m:r>
                        </m:den>
                      </m:f>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m:t>
                          </m:r>
                        </m:e>
                      </m:d>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−2</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−1</m:t>
                          </m:r>
                        </m:e>
                      </m:d>
                      <m:r>
                        <a:rPr lang="en-US" sz="2400" b="0" i="1" smtClean="0">
                          <a:solidFill>
                            <a:schemeClr val="tx1"/>
                          </a:solidFill>
                          <a:latin typeface="Cambria Math" panose="02040503050406030204" pitchFamily="18" charset="0"/>
                        </a:rPr>
                        <m:t>)</m:t>
                      </m:r>
                    </m:oMath>
                  </m:oMathPara>
                </a14:m>
                <a:endParaRPr lang="en-US" sz="2400" i="1"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mc:Choice>
        <mc:Fallback xmlns="">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8482958" cy="6610027"/>
              </a:xfrm>
              <a:blipFill>
                <a:blip r:embed="rId3"/>
                <a:stretch>
                  <a:fillRect l="-1196" t="-1344" r="-1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7A22A29B-A9DE-F769-2604-24A86BE6D62D}"/>
                  </a:ext>
                </a:extLst>
              </p:cNvPr>
              <p:cNvSpPr/>
              <p:nvPr/>
            </p:nvSpPr>
            <p:spPr>
              <a:xfrm>
                <a:off x="3456123" y="819808"/>
                <a:ext cx="8304953" cy="14977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How many functions </a:t>
                </a:r>
                <a14:m>
                  <m:oMath xmlns:m="http://schemas.openxmlformats.org/officeDocument/2006/math">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𝑓</m:t>
                    </m:r>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d>
                      <m:dPr>
                        <m:begChr m:val="{"/>
                        <m:endChr m:val="}"/>
                        <m:ctrlP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1, 2, 3</m:t>
                        </m:r>
                      </m:e>
                    </m:d>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 2, 3, 4, 5, 6, 7, 8}</m:t>
                    </m:r>
                  </m:oMath>
                </a14:m>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are injective?</a:t>
                </a:r>
              </a:p>
            </p:txBody>
          </p:sp>
        </mc:Choice>
        <mc:Fallback xmlns="">
          <p:sp>
            <p:nvSpPr>
              <p:cNvPr id="3" name="Rounded Rectangle 2">
                <a:extLst>
                  <a:ext uri="{FF2B5EF4-FFF2-40B4-BE49-F238E27FC236}">
                    <a16:creationId xmlns:a16="http://schemas.microsoft.com/office/drawing/2014/main" id="{7A22A29B-A9DE-F769-2604-24A86BE6D62D}"/>
                  </a:ext>
                </a:extLst>
              </p:cNvPr>
              <p:cNvSpPr>
                <a:spLocks noRot="1" noChangeAspect="1" noMove="1" noResize="1" noEditPoints="1" noAdjustHandles="1" noChangeArrowheads="1" noChangeShapeType="1" noTextEdit="1"/>
              </p:cNvSpPr>
              <p:nvPr/>
            </p:nvSpPr>
            <p:spPr>
              <a:xfrm>
                <a:off x="3456123" y="819808"/>
                <a:ext cx="8304953" cy="1497724"/>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7329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Combinations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7895049" cy="6610027"/>
              </a:xfrm>
            </p:spPr>
            <p:txBody>
              <a:bodyPr anchor="t">
                <a:normAutofit/>
              </a:bodyPr>
              <a:lstStyle/>
              <a:p>
                <a:pPr marL="0" indent="0">
                  <a:buNone/>
                </a:pPr>
                <a:r>
                  <a:rPr lang="en-US" sz="2400" dirty="0">
                    <a:solidFill>
                      <a:schemeClr val="tx1"/>
                    </a:solidFill>
                    <a:latin typeface="Open Sans" panose="020B0606030504020204" pitchFamily="34" charset="0"/>
                  </a:rPr>
                  <a:t>What if order doesn’t matter? </a:t>
                </a:r>
              </a:p>
              <a:p>
                <a:pPr marL="0" indent="0">
                  <a:buNone/>
                </a:pPr>
                <a:r>
                  <a:rPr lang="en-US" sz="2400" dirty="0">
                    <a:solidFill>
                      <a:schemeClr val="tx1"/>
                    </a:solidFill>
                    <a:latin typeface="Open Sans" panose="020B0606030504020204" pitchFamily="34" charset="0"/>
                  </a:rPr>
                  <a:t>In other words, what if you have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and you want to know how many different ways you can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of them?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combination</a:t>
                </a:r>
                <a:r>
                  <a:rPr lang="en-US" sz="2400" dirty="0">
                    <a:solidFill>
                      <a:schemeClr val="tx1"/>
                    </a:solidFill>
                    <a:latin typeface="Open Sans" panose="020B0606030504020204" pitchFamily="34" charset="0"/>
                  </a:rPr>
                  <a:t> is the number of ways to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objects from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𝐶</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or </a:t>
                </a:r>
                <a14:m>
                  <m:oMath xmlns:m="http://schemas.openxmlformats.org/officeDocument/2006/math">
                    <m:d>
                      <m:dPr>
                        <m:ctrlPr>
                          <a:rPr lang="en-US" sz="2400" i="1" smtClean="0">
                            <a:solidFill>
                              <a:schemeClr val="tx1"/>
                            </a:solidFill>
                            <a:latin typeface="Cambria Math" panose="02040503050406030204" pitchFamily="18" charset="0"/>
                          </a:rPr>
                        </m:ctrlPr>
                      </m:dPr>
                      <m:e>
                        <m:f>
                          <m:fPr>
                            <m:type m:val="noBar"/>
                            <m:ctrlPr>
                              <a:rPr lang="en-US" sz="2400" i="1" smtClean="0">
                                <a:solidFill>
                                  <a:schemeClr val="tx1"/>
                                </a:solidFill>
                                <a:latin typeface="Cambria Math" panose="02040503050406030204" pitchFamily="18" charset="0"/>
                              </a:rPr>
                            </m:ctrlPr>
                          </m:fPr>
                          <m:num>
                            <m:r>
                              <a:rPr lang="en-US" sz="2400" i="1" smtClean="0">
                                <a:solidFill>
                                  <a:schemeClr val="tx1"/>
                                </a:solidFill>
                                <a:latin typeface="Cambria Math" panose="02040503050406030204" pitchFamily="18" charset="0"/>
                              </a:rPr>
                              <m:t>𝑛</m:t>
                            </m:r>
                          </m:num>
                          <m:den>
                            <m:r>
                              <a:rPr lang="en-US" sz="2400" i="1" smtClean="0">
                                <a:solidFill>
                                  <a:schemeClr val="tx1"/>
                                </a:solidFill>
                                <a:latin typeface="Cambria Math" panose="02040503050406030204" pitchFamily="18" charset="0"/>
                              </a:rPr>
                              <m:t>𝑘</m:t>
                            </m:r>
                          </m:den>
                        </m:f>
                      </m:e>
                    </m:d>
                  </m:oMath>
                </a14:m>
                <a:r>
                  <a:rPr lang="en-US" sz="2400" dirty="0">
                    <a:solidFill>
                      <a:schemeClr val="tx1"/>
                    </a:solidFill>
                    <a:latin typeface="Open Sans" panose="020B0606030504020204" pitchFamily="34" charset="0"/>
                  </a:rPr>
                  <a:t>, and read both </a:t>
                </a:r>
                <a:r>
                  <a:rPr lang="en-US" sz="2400" b="1" i="1" dirty="0">
                    <a:solidFill>
                      <a:schemeClr val="tx1"/>
                    </a:solidFill>
                    <a:latin typeface="Open Sans" panose="020B0606030504020204" pitchFamily="34" charset="0"/>
                  </a:rPr>
                  <a:t>n choose k</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p:txBody>
          </p:sp>
        </mc:Choice>
        <mc:Fallback xmlns="">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7895049" cy="6610027"/>
              </a:xfrm>
              <a:blipFill>
                <a:blip r:embed="rId3"/>
                <a:stretch>
                  <a:fillRect l="-1286" t="-1344" r="-643"/>
                </a:stretch>
              </a:blipFill>
            </p:spPr>
            <p:txBody>
              <a:bodyPr/>
              <a:lstStyle/>
              <a:p>
                <a:r>
                  <a:rPr lang="en-US">
                    <a:noFill/>
                  </a:rPr>
                  <a:t> </a:t>
                </a:r>
              </a:p>
            </p:txBody>
          </p:sp>
        </mc:Fallback>
      </mc:AlternateContent>
    </p:spTree>
    <p:extLst>
      <p:ext uri="{BB962C8B-B14F-4D97-AF65-F5344CB8AC3E}">
        <p14:creationId xmlns:p14="http://schemas.microsoft.com/office/powerpoint/2010/main" val="3535427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Combinations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7895049" cy="6610027"/>
              </a:xfrm>
            </p:spPr>
            <p:txBody>
              <a:bodyPr anchor="t">
                <a:normAutofit/>
              </a:bodyPr>
              <a:lstStyle/>
              <a:p>
                <a:pPr marL="0" indent="0">
                  <a:buNone/>
                </a:pPr>
                <a:r>
                  <a:rPr lang="en-US" sz="2400" dirty="0">
                    <a:solidFill>
                      <a:schemeClr val="tx1"/>
                    </a:solidFill>
                    <a:latin typeface="Open Sans" panose="020B0606030504020204" pitchFamily="34" charset="0"/>
                  </a:rPr>
                  <a:t>What if order doesn’t matter? </a:t>
                </a:r>
              </a:p>
              <a:p>
                <a:pPr marL="0" indent="0">
                  <a:buNone/>
                </a:pPr>
                <a:r>
                  <a:rPr lang="en-US" sz="2400" dirty="0">
                    <a:solidFill>
                      <a:schemeClr val="tx1"/>
                    </a:solidFill>
                    <a:latin typeface="Open Sans" panose="020B0606030504020204" pitchFamily="34" charset="0"/>
                  </a:rPr>
                  <a:t>In other words, what if you have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and you want to know how many different ways you can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of them?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combination</a:t>
                </a:r>
                <a:r>
                  <a:rPr lang="en-US" sz="2400" dirty="0">
                    <a:solidFill>
                      <a:schemeClr val="tx1"/>
                    </a:solidFill>
                    <a:latin typeface="Open Sans" panose="020B0606030504020204" pitchFamily="34" charset="0"/>
                  </a:rPr>
                  <a:t> is the number of ways to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objects from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𝐶</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or </a:t>
                </a:r>
                <a14:m>
                  <m:oMath xmlns:m="http://schemas.openxmlformats.org/officeDocument/2006/math">
                    <m:d>
                      <m:dPr>
                        <m:ctrlPr>
                          <a:rPr lang="en-US" sz="2400" i="1" smtClean="0">
                            <a:solidFill>
                              <a:schemeClr val="tx1"/>
                            </a:solidFill>
                            <a:latin typeface="Cambria Math" panose="02040503050406030204" pitchFamily="18" charset="0"/>
                          </a:rPr>
                        </m:ctrlPr>
                      </m:dPr>
                      <m:e>
                        <m:f>
                          <m:fPr>
                            <m:type m:val="noBar"/>
                            <m:ctrlPr>
                              <a:rPr lang="en-US" sz="2400" i="1" smtClean="0">
                                <a:solidFill>
                                  <a:schemeClr val="tx1"/>
                                </a:solidFill>
                                <a:latin typeface="Cambria Math" panose="02040503050406030204" pitchFamily="18" charset="0"/>
                              </a:rPr>
                            </m:ctrlPr>
                          </m:fPr>
                          <m:num>
                            <m:r>
                              <a:rPr lang="en-US" sz="2400" i="1" smtClean="0">
                                <a:solidFill>
                                  <a:schemeClr val="tx1"/>
                                </a:solidFill>
                                <a:latin typeface="Cambria Math" panose="02040503050406030204" pitchFamily="18" charset="0"/>
                              </a:rPr>
                              <m:t>𝑛</m:t>
                            </m:r>
                          </m:num>
                          <m:den>
                            <m:r>
                              <a:rPr lang="en-US" sz="2400" i="1" smtClean="0">
                                <a:solidFill>
                                  <a:schemeClr val="tx1"/>
                                </a:solidFill>
                                <a:latin typeface="Cambria Math" panose="02040503050406030204" pitchFamily="18" charset="0"/>
                              </a:rPr>
                              <m:t>𝑘</m:t>
                            </m:r>
                          </m:den>
                        </m:f>
                      </m:e>
                    </m:d>
                  </m:oMath>
                </a14:m>
                <a:r>
                  <a:rPr lang="en-US" sz="2400" dirty="0">
                    <a:solidFill>
                      <a:schemeClr val="tx1"/>
                    </a:solidFill>
                    <a:latin typeface="Open Sans" panose="020B0606030504020204" pitchFamily="34" charset="0"/>
                  </a:rPr>
                  <a:t>, and read both </a:t>
                </a:r>
                <a:r>
                  <a:rPr lang="en-US" sz="2400" b="1" i="1" dirty="0">
                    <a:solidFill>
                      <a:schemeClr val="tx1"/>
                    </a:solidFill>
                    <a:latin typeface="Open Sans" panose="020B0606030504020204" pitchFamily="34" charset="0"/>
                  </a:rPr>
                  <a:t>n choose k</a:t>
                </a: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p:txBody>
          </p:sp>
        </mc:Choice>
        <mc:Fallback xmlns="">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7895049" cy="6610027"/>
              </a:xfrm>
              <a:blipFill>
                <a:blip r:embed="rId3"/>
                <a:stretch>
                  <a:fillRect l="-1286" t="-1344" r="-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83F45AEF-14B4-9DFB-030C-910CB10090D5}"/>
                  </a:ext>
                </a:extLst>
              </p:cNvPr>
              <p:cNvSpPr/>
              <p:nvPr/>
            </p:nvSpPr>
            <p:spPr>
              <a:xfrm>
                <a:off x="3456123" y="4367049"/>
                <a:ext cx="8304953" cy="14977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How can we calculate </a:t>
                </a:r>
                <a14:m>
                  <m:oMath xmlns:m="http://schemas.openxmlformats.org/officeDocument/2006/math">
                    <m:d>
                      <m:dPr>
                        <m:ctrlPr>
                          <a:rPr lang="en-US" sz="240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dPr>
                      <m:e>
                        <m:f>
                          <m:fPr>
                            <m:type m:val="noBar"/>
                            <m:ctrlPr>
                              <a:rPr lang="en-US" sz="240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num>
                          <m:den>
                            <m:r>
                              <a:rPr lang="en-US" sz="240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𝑘</m:t>
                            </m:r>
                          </m:den>
                        </m:f>
                      </m:e>
                    </m:d>
                  </m:oMath>
                </a14:m>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Hint: Start with </a:t>
                </a:r>
                <a14:m>
                  <m:oMath xmlns:m="http://schemas.openxmlformats.org/officeDocument/2006/math">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𝑃</m:t>
                    </m:r>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𝑘</m:t>
                    </m:r>
                    <m:r>
                      <a:rPr lang="en-US" sz="2400"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oMath>
                </a14:m>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Rounded Rectangle 2">
                <a:extLst>
                  <a:ext uri="{FF2B5EF4-FFF2-40B4-BE49-F238E27FC236}">
                    <a16:creationId xmlns:a16="http://schemas.microsoft.com/office/drawing/2014/main" id="{83F45AEF-14B4-9DFB-030C-910CB10090D5}"/>
                  </a:ext>
                </a:extLst>
              </p:cNvPr>
              <p:cNvSpPr>
                <a:spLocks noRot="1" noChangeAspect="1" noMove="1" noResize="1" noEditPoints="1" noAdjustHandles="1" noChangeArrowheads="1" noChangeShapeType="1" noTextEdit="1"/>
              </p:cNvSpPr>
              <p:nvPr/>
            </p:nvSpPr>
            <p:spPr>
              <a:xfrm>
                <a:off x="3456123" y="4367049"/>
                <a:ext cx="8304953" cy="1497724"/>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11541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Combinations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7895049" cy="6610027"/>
              </a:xfrm>
            </p:spPr>
            <p:txBody>
              <a:bodyPr anchor="t">
                <a:normAutofit/>
              </a:bodyPr>
              <a:lstStyle/>
              <a:p>
                <a:pPr marL="0" indent="0">
                  <a:buNone/>
                </a:pPr>
                <a:r>
                  <a:rPr lang="en-US" sz="2400" dirty="0">
                    <a:solidFill>
                      <a:schemeClr val="tx1"/>
                    </a:solidFill>
                    <a:latin typeface="Open Sans" panose="020B0606030504020204" pitchFamily="34" charset="0"/>
                  </a:rPr>
                  <a:t>What if order doesn’t matter? </a:t>
                </a:r>
              </a:p>
              <a:p>
                <a:pPr marL="0" indent="0">
                  <a:buNone/>
                </a:pPr>
                <a:r>
                  <a:rPr lang="en-US" sz="2400" dirty="0">
                    <a:solidFill>
                      <a:schemeClr val="tx1"/>
                    </a:solidFill>
                    <a:latin typeface="Open Sans" panose="020B0606030504020204" pitchFamily="34" charset="0"/>
                  </a:rPr>
                  <a:t>In other words, what if you have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and you want to know how many different ways you can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of them?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combination</a:t>
                </a:r>
                <a:r>
                  <a:rPr lang="en-US" sz="2400" dirty="0">
                    <a:solidFill>
                      <a:schemeClr val="tx1"/>
                    </a:solidFill>
                    <a:latin typeface="Open Sans" panose="020B0606030504020204" pitchFamily="34" charset="0"/>
                  </a:rPr>
                  <a:t> is the number of ways to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objects from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𝐶</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or </a:t>
                </a:r>
                <a14:m>
                  <m:oMath xmlns:m="http://schemas.openxmlformats.org/officeDocument/2006/math">
                    <m:d>
                      <m:dPr>
                        <m:ctrlPr>
                          <a:rPr lang="en-US" sz="2400" i="1" smtClean="0">
                            <a:solidFill>
                              <a:schemeClr val="tx1"/>
                            </a:solidFill>
                            <a:latin typeface="Cambria Math" panose="02040503050406030204" pitchFamily="18" charset="0"/>
                          </a:rPr>
                        </m:ctrlPr>
                      </m:dPr>
                      <m:e>
                        <m:f>
                          <m:fPr>
                            <m:type m:val="noBar"/>
                            <m:ctrlPr>
                              <a:rPr lang="en-US" sz="2400" i="1" smtClean="0">
                                <a:solidFill>
                                  <a:schemeClr val="tx1"/>
                                </a:solidFill>
                                <a:latin typeface="Cambria Math" panose="02040503050406030204" pitchFamily="18" charset="0"/>
                              </a:rPr>
                            </m:ctrlPr>
                          </m:fPr>
                          <m:num>
                            <m:r>
                              <a:rPr lang="en-US" sz="2400" i="1" smtClean="0">
                                <a:solidFill>
                                  <a:schemeClr val="tx1"/>
                                </a:solidFill>
                                <a:latin typeface="Cambria Math" panose="02040503050406030204" pitchFamily="18" charset="0"/>
                              </a:rPr>
                              <m:t>𝑛</m:t>
                            </m:r>
                          </m:num>
                          <m:den>
                            <m:r>
                              <a:rPr lang="en-US" sz="2400" i="1" smtClean="0">
                                <a:solidFill>
                                  <a:schemeClr val="tx1"/>
                                </a:solidFill>
                                <a:latin typeface="Cambria Math" panose="02040503050406030204" pitchFamily="18" charset="0"/>
                              </a:rPr>
                              <m:t>𝑘</m:t>
                            </m:r>
                          </m:den>
                        </m:f>
                      </m:e>
                    </m:d>
                  </m:oMath>
                </a14:m>
                <a:r>
                  <a:rPr lang="en-US" sz="2400" dirty="0">
                    <a:solidFill>
                      <a:schemeClr val="tx1"/>
                    </a:solidFill>
                    <a:latin typeface="Open Sans" panose="020B0606030504020204" pitchFamily="34" charset="0"/>
                  </a:rPr>
                  <a:t>, and read both </a:t>
                </a:r>
                <a:r>
                  <a:rPr lang="en-US" sz="2400" b="1" i="1" dirty="0">
                    <a:solidFill>
                      <a:schemeClr val="tx1"/>
                    </a:solidFill>
                    <a:latin typeface="Open Sans" panose="020B0606030504020204" pitchFamily="34" charset="0"/>
                  </a:rPr>
                  <a:t>n choose k</a:t>
                </a:r>
                <a:r>
                  <a:rPr lang="en-US" sz="2400" dirty="0">
                    <a:solidFill>
                      <a:schemeClr val="tx1"/>
                    </a:solidFill>
                    <a:latin typeface="Open Sans" panose="020B0606030504020204" pitchFamily="34" charset="0"/>
                  </a:rPr>
                  <a:t>.</a:t>
                </a:r>
              </a:p>
              <a:p>
                <a:pPr marL="0" indent="0">
                  <a:buNone/>
                </a:pPr>
                <a:endParaRPr lang="en-US" sz="2400" dirty="0">
                  <a:solidFill>
                    <a:schemeClr val="tx1"/>
                  </a:solidFill>
                  <a:latin typeface="Open Sans" panose="020B0606030504020204" pitchFamily="34" charset="0"/>
                </a:endParaRPr>
              </a:p>
              <a:p>
                <a:pPr marL="0" indent="0" algn="ctr">
                  <a:buNone/>
                </a:pPr>
                <a14:m>
                  <m:oMath xmlns:m="http://schemas.openxmlformats.org/officeDocument/2006/math">
                    <m:d>
                      <m:dPr>
                        <m:ctrlPr>
                          <a:rPr lang="en-US" sz="3200" i="1" smtClean="0">
                            <a:solidFill>
                              <a:schemeClr val="tx1"/>
                            </a:solidFill>
                            <a:latin typeface="Cambria Math" panose="02040503050406030204" pitchFamily="18" charset="0"/>
                          </a:rPr>
                        </m:ctrlPr>
                      </m:dPr>
                      <m:e>
                        <m:f>
                          <m:fPr>
                            <m:type m:val="noBar"/>
                            <m:ctrlPr>
                              <a:rPr lang="en-US" sz="3200" i="1" smtClean="0">
                                <a:solidFill>
                                  <a:schemeClr val="tx1"/>
                                </a:solidFill>
                                <a:latin typeface="Cambria Math" panose="02040503050406030204" pitchFamily="18" charset="0"/>
                              </a:rPr>
                            </m:ctrlPr>
                          </m:fPr>
                          <m:num>
                            <m:r>
                              <a:rPr lang="en-US" sz="3200" i="1" smtClean="0">
                                <a:solidFill>
                                  <a:schemeClr val="tx1"/>
                                </a:solidFill>
                                <a:latin typeface="Cambria Math" panose="02040503050406030204" pitchFamily="18" charset="0"/>
                              </a:rPr>
                              <m:t>𝑛</m:t>
                            </m:r>
                          </m:num>
                          <m:den>
                            <m:r>
                              <a:rPr lang="en-US" sz="3200" i="1" smtClean="0">
                                <a:solidFill>
                                  <a:schemeClr val="tx1"/>
                                </a:solidFill>
                                <a:latin typeface="Cambria Math" panose="02040503050406030204" pitchFamily="18" charset="0"/>
                              </a:rPr>
                              <m:t>𝑘</m:t>
                            </m:r>
                          </m:den>
                        </m:f>
                      </m:e>
                    </m:d>
                    <m:r>
                      <a:rPr lang="en-US" sz="3200" b="0" i="1" smtClean="0">
                        <a:solidFill>
                          <a:schemeClr val="tx1"/>
                        </a:solidFill>
                        <a:latin typeface="Cambria Math" panose="02040503050406030204" pitchFamily="18" charset="0"/>
                      </a:rPr>
                      <m:t>=</m:t>
                    </m:r>
                    <m:f>
                      <m:fPr>
                        <m:ctrlPr>
                          <a:rPr lang="en-US" sz="3200" b="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𝑛</m:t>
                        </m:r>
                        <m:r>
                          <a:rPr lang="en-US" sz="3200" b="0" i="1" smtClean="0">
                            <a:solidFill>
                              <a:schemeClr val="tx1"/>
                            </a:solidFill>
                            <a:latin typeface="Cambria Math" panose="02040503050406030204" pitchFamily="18" charset="0"/>
                          </a:rPr>
                          <m:t>!</m:t>
                        </m:r>
                      </m:num>
                      <m:den>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𝑛</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𝑘</m:t>
                            </m:r>
                          </m:e>
                        </m:d>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𝑘</m:t>
                        </m:r>
                        <m:r>
                          <a:rPr lang="en-US" sz="3200" b="0" i="1" smtClean="0">
                            <a:solidFill>
                              <a:schemeClr val="tx1"/>
                            </a:solidFill>
                            <a:latin typeface="Cambria Math" panose="02040503050406030204" pitchFamily="18" charset="0"/>
                          </a:rPr>
                          <m:t>!</m:t>
                        </m:r>
                      </m:den>
                    </m:f>
                  </m:oMath>
                </a14:m>
                <a:r>
                  <a:rPr lang="en-US" sz="32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p:txBody>
          </p:sp>
        </mc:Choice>
        <mc:Fallback xmlns="">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7895049" cy="6610027"/>
              </a:xfrm>
              <a:blipFill>
                <a:blip r:embed="rId3"/>
                <a:stretch>
                  <a:fillRect l="-1286" t="-1344"/>
                </a:stretch>
              </a:blipFill>
            </p:spPr>
            <p:txBody>
              <a:bodyPr/>
              <a:lstStyle/>
              <a:p>
                <a:r>
                  <a:rPr lang="en-US">
                    <a:noFill/>
                  </a:rPr>
                  <a:t> </a:t>
                </a:r>
              </a:p>
            </p:txBody>
          </p:sp>
        </mc:Fallback>
      </mc:AlternateContent>
    </p:spTree>
    <p:extLst>
      <p:ext uri="{BB962C8B-B14F-4D97-AF65-F5344CB8AC3E}">
        <p14:creationId xmlns:p14="http://schemas.microsoft.com/office/powerpoint/2010/main" val="903663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Combinations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7895049" cy="6610027"/>
              </a:xfrm>
            </p:spPr>
            <p:txBody>
              <a:bodyPr anchor="t">
                <a:normAutofit/>
              </a:bodyPr>
              <a:lstStyle/>
              <a:p>
                <a:pPr marL="0" indent="0">
                  <a:buNone/>
                </a:pPr>
                <a:r>
                  <a:rPr lang="en-US" sz="2400" dirty="0">
                    <a:solidFill>
                      <a:schemeClr val="tx1"/>
                    </a:solidFill>
                    <a:latin typeface="Open Sans" panose="020B0606030504020204" pitchFamily="34" charset="0"/>
                  </a:rPr>
                  <a:t>What if order doesn’t matter? </a:t>
                </a:r>
              </a:p>
              <a:p>
                <a:pPr marL="0" indent="0">
                  <a:buNone/>
                </a:pPr>
                <a:r>
                  <a:rPr lang="en-US" sz="2400" dirty="0">
                    <a:solidFill>
                      <a:schemeClr val="tx1"/>
                    </a:solidFill>
                    <a:latin typeface="Open Sans" panose="020B0606030504020204" pitchFamily="34" charset="0"/>
                  </a:rPr>
                  <a:t>In other words, what if you have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objects and you want to know how many different ways you can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of them?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combination</a:t>
                </a:r>
                <a:r>
                  <a:rPr lang="en-US" sz="2400" dirty="0">
                    <a:solidFill>
                      <a:schemeClr val="tx1"/>
                    </a:solidFill>
                    <a:latin typeface="Open Sans" panose="020B0606030504020204" pitchFamily="34" charset="0"/>
                  </a:rPr>
                  <a:t> is the number of ways to choose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dirty="0">
                    <a:solidFill>
                      <a:schemeClr val="tx1"/>
                    </a:solidFill>
                    <a:latin typeface="Open Sans" panose="020B0606030504020204" pitchFamily="34" charset="0"/>
                  </a:rPr>
                  <a:t> objects from </a:t>
                </a: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We write this </a:t>
                </a:r>
                <a14:m>
                  <m:oMath xmlns:m="http://schemas.openxmlformats.org/officeDocument/2006/math">
                    <m:r>
                      <a:rPr lang="en-US" sz="2400" b="0" i="1" smtClean="0">
                        <a:solidFill>
                          <a:schemeClr val="tx1"/>
                        </a:solidFill>
                        <a:latin typeface="Cambria Math" panose="02040503050406030204" pitchFamily="18" charset="0"/>
                      </a:rPr>
                      <m:t>𝐶</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oMath>
                </a14:m>
                <a:r>
                  <a:rPr lang="en-US" sz="2400" dirty="0">
                    <a:solidFill>
                      <a:schemeClr val="tx1"/>
                    </a:solidFill>
                    <a:latin typeface="Open Sans" panose="020B0606030504020204" pitchFamily="34" charset="0"/>
                  </a:rPr>
                  <a:t> or </a:t>
                </a:r>
                <a14:m>
                  <m:oMath xmlns:m="http://schemas.openxmlformats.org/officeDocument/2006/math">
                    <m:d>
                      <m:dPr>
                        <m:ctrlPr>
                          <a:rPr lang="en-US" sz="2400" i="1" smtClean="0">
                            <a:solidFill>
                              <a:schemeClr val="tx1"/>
                            </a:solidFill>
                            <a:latin typeface="Cambria Math" panose="02040503050406030204" pitchFamily="18" charset="0"/>
                          </a:rPr>
                        </m:ctrlPr>
                      </m:dPr>
                      <m:e>
                        <m:f>
                          <m:fPr>
                            <m:type m:val="noBar"/>
                            <m:ctrlPr>
                              <a:rPr lang="en-US" sz="2400" i="1" smtClean="0">
                                <a:solidFill>
                                  <a:schemeClr val="tx1"/>
                                </a:solidFill>
                                <a:latin typeface="Cambria Math" panose="02040503050406030204" pitchFamily="18" charset="0"/>
                              </a:rPr>
                            </m:ctrlPr>
                          </m:fPr>
                          <m:num>
                            <m:r>
                              <a:rPr lang="en-US" sz="2400" i="1" smtClean="0">
                                <a:solidFill>
                                  <a:schemeClr val="tx1"/>
                                </a:solidFill>
                                <a:latin typeface="Cambria Math" panose="02040503050406030204" pitchFamily="18" charset="0"/>
                              </a:rPr>
                              <m:t>𝑛</m:t>
                            </m:r>
                          </m:num>
                          <m:den>
                            <m:r>
                              <a:rPr lang="en-US" sz="2400" i="1" smtClean="0">
                                <a:solidFill>
                                  <a:schemeClr val="tx1"/>
                                </a:solidFill>
                                <a:latin typeface="Cambria Math" panose="02040503050406030204" pitchFamily="18" charset="0"/>
                              </a:rPr>
                              <m:t>𝑘</m:t>
                            </m:r>
                          </m:den>
                        </m:f>
                      </m:e>
                    </m:d>
                  </m:oMath>
                </a14:m>
                <a:r>
                  <a:rPr lang="en-US" sz="2400" dirty="0">
                    <a:solidFill>
                      <a:schemeClr val="tx1"/>
                    </a:solidFill>
                    <a:latin typeface="Open Sans" panose="020B0606030504020204" pitchFamily="34" charset="0"/>
                  </a:rPr>
                  <a:t>, and read both </a:t>
                </a:r>
                <a:r>
                  <a:rPr lang="en-US" sz="2400" b="1" i="1" dirty="0">
                    <a:solidFill>
                      <a:schemeClr val="tx1"/>
                    </a:solidFill>
                    <a:latin typeface="Open Sans" panose="020B0606030504020204" pitchFamily="34" charset="0"/>
                  </a:rPr>
                  <a:t>n choose k</a:t>
                </a:r>
                <a:r>
                  <a:rPr lang="en-US" sz="2400" dirty="0">
                    <a:solidFill>
                      <a:schemeClr val="tx1"/>
                    </a:solidFill>
                    <a:latin typeface="Open Sans" panose="020B0606030504020204" pitchFamily="34" charset="0"/>
                  </a:rPr>
                  <a:t>.</a:t>
                </a:r>
              </a:p>
              <a:p>
                <a:pPr marL="0" indent="0">
                  <a:buNone/>
                </a:pPr>
                <a:endParaRPr lang="en-US" sz="2400" dirty="0">
                  <a:solidFill>
                    <a:schemeClr val="tx1"/>
                  </a:solidFill>
                  <a:latin typeface="Open Sans" panose="020B0606030504020204" pitchFamily="34" charset="0"/>
                </a:endParaRPr>
              </a:p>
              <a:p>
                <a:pPr marL="0" indent="0" algn="ctr">
                  <a:buNone/>
                </a:pPr>
                <a14:m>
                  <m:oMath xmlns:m="http://schemas.openxmlformats.org/officeDocument/2006/math">
                    <m:d>
                      <m:dPr>
                        <m:ctrlPr>
                          <a:rPr lang="en-US" sz="3200" i="1" smtClean="0">
                            <a:solidFill>
                              <a:schemeClr val="tx1"/>
                            </a:solidFill>
                            <a:latin typeface="Cambria Math" panose="02040503050406030204" pitchFamily="18" charset="0"/>
                          </a:rPr>
                        </m:ctrlPr>
                      </m:dPr>
                      <m:e>
                        <m:f>
                          <m:fPr>
                            <m:type m:val="noBar"/>
                            <m:ctrlPr>
                              <a:rPr lang="en-US" sz="3200" i="1" smtClean="0">
                                <a:solidFill>
                                  <a:schemeClr val="tx1"/>
                                </a:solidFill>
                                <a:latin typeface="Cambria Math" panose="02040503050406030204" pitchFamily="18" charset="0"/>
                              </a:rPr>
                            </m:ctrlPr>
                          </m:fPr>
                          <m:num>
                            <m:r>
                              <a:rPr lang="en-US" sz="3200" i="1" smtClean="0">
                                <a:solidFill>
                                  <a:schemeClr val="tx1"/>
                                </a:solidFill>
                                <a:latin typeface="Cambria Math" panose="02040503050406030204" pitchFamily="18" charset="0"/>
                              </a:rPr>
                              <m:t>𝑛</m:t>
                            </m:r>
                          </m:num>
                          <m:den>
                            <m:r>
                              <a:rPr lang="en-US" sz="3200" i="1" smtClean="0">
                                <a:solidFill>
                                  <a:schemeClr val="tx1"/>
                                </a:solidFill>
                                <a:latin typeface="Cambria Math" panose="02040503050406030204" pitchFamily="18" charset="0"/>
                              </a:rPr>
                              <m:t>𝑘</m:t>
                            </m:r>
                          </m:den>
                        </m:f>
                      </m:e>
                    </m:d>
                    <m:r>
                      <a:rPr lang="en-US" sz="3200" b="0" i="1" smtClean="0">
                        <a:solidFill>
                          <a:schemeClr val="tx1"/>
                        </a:solidFill>
                        <a:latin typeface="Cambria Math" panose="02040503050406030204" pitchFamily="18" charset="0"/>
                      </a:rPr>
                      <m:t>=</m:t>
                    </m:r>
                    <m:f>
                      <m:fPr>
                        <m:ctrlPr>
                          <a:rPr lang="en-US" sz="3200" b="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𝑛</m:t>
                        </m:r>
                        <m:r>
                          <a:rPr lang="en-US" sz="3200" b="0" i="1" smtClean="0">
                            <a:solidFill>
                              <a:schemeClr val="tx1"/>
                            </a:solidFill>
                            <a:latin typeface="Cambria Math" panose="02040503050406030204" pitchFamily="18" charset="0"/>
                          </a:rPr>
                          <m:t>!</m:t>
                        </m:r>
                      </m:num>
                      <m:den>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𝑛</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𝑘</m:t>
                            </m:r>
                          </m:e>
                        </m:d>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𝑘</m:t>
                        </m:r>
                        <m:r>
                          <a:rPr lang="en-US" sz="3200" b="0" i="1" smtClean="0">
                            <a:solidFill>
                              <a:schemeClr val="tx1"/>
                            </a:solidFill>
                            <a:latin typeface="Cambria Math" panose="02040503050406030204" pitchFamily="18" charset="0"/>
                          </a:rPr>
                          <m:t>!</m:t>
                        </m:r>
                      </m:den>
                    </m:f>
                  </m:oMath>
                </a14:m>
                <a:r>
                  <a:rPr lang="en-US" sz="3200" dirty="0">
                    <a:solidFill>
                      <a:schemeClr val="tx1"/>
                    </a:solidFill>
                    <a:latin typeface="Open Sans" panose="020B0606030504020204" pitchFamily="34" charset="0"/>
                  </a:rPr>
                  <a:t> </a:t>
                </a:r>
              </a:p>
              <a:p>
                <a:pPr marL="0" indent="0">
                  <a:buNone/>
                </a:pPr>
                <a:r>
                  <a:rPr lang="en-US" sz="2400" dirty="0">
                    <a:solidFill>
                      <a:schemeClr val="tx1"/>
                    </a:solidFill>
                    <a:latin typeface="Open Sans" panose="020B0606030504020204" pitchFamily="34" charset="0"/>
                  </a:rPr>
                  <a:t> </a:t>
                </a:r>
              </a:p>
              <a:p>
                <a:pPr marL="0" indent="0">
                  <a:buNone/>
                </a:pPr>
                <a:endParaRPr lang="en-US" sz="2400" dirty="0">
                  <a:solidFill>
                    <a:schemeClr val="tx1"/>
                  </a:solidFill>
                  <a:latin typeface="Open Sans" panose="020B0606030504020204" pitchFamily="34" charset="0"/>
                </a:endParaRPr>
              </a:p>
            </p:txBody>
          </p:sp>
        </mc:Choice>
        <mc:Fallback xmlns="">
          <p:sp>
            <p:nvSpPr>
              <p:cNvPr id="6" name="Content Placeholder 2">
                <a:extLst>
                  <a:ext uri="{FF2B5EF4-FFF2-40B4-BE49-F238E27FC236}">
                    <a16:creationId xmlns:a16="http://schemas.microsoft.com/office/drawing/2014/main" id="{CD07974E-1D3A-1FFC-034F-263C6F96CB6E}"/>
                  </a:ext>
                </a:extLst>
              </p:cNvPr>
              <p:cNvSpPr>
                <a:spLocks noGrp="1" noRot="1" noChangeAspect="1" noMove="1" noResize="1" noEditPoints="1" noAdjustHandles="1" noChangeArrowheads="1" noChangeShapeType="1" noTextEdit="1"/>
              </p:cNvSpPr>
              <p:nvPr>
                <p:ph idx="1"/>
              </p:nvPr>
            </p:nvSpPr>
            <p:spPr>
              <a:xfrm>
                <a:off x="3456123" y="247973"/>
                <a:ext cx="7895049" cy="6610027"/>
              </a:xfrm>
              <a:blipFill>
                <a:blip r:embed="rId3"/>
                <a:stretch>
                  <a:fillRect l="-1286" t="-1344"/>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777C8C3E-D0F7-A02E-490D-51DC0D54A394}"/>
              </a:ext>
            </a:extLst>
          </p:cNvPr>
          <p:cNvSpPr/>
          <p:nvPr/>
        </p:nvSpPr>
        <p:spPr>
          <a:xfrm>
            <a:off x="3456123" y="374975"/>
            <a:ext cx="8304953" cy="17533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A pizza parlor offers 10 toppings. how many 3-topping pizzas could the put on their menu? (The toppings must all be different, no repeats.) </a:t>
            </a:r>
          </a:p>
        </p:txBody>
      </p:sp>
    </p:spTree>
    <p:extLst>
      <p:ext uri="{BB962C8B-B14F-4D97-AF65-F5344CB8AC3E}">
        <p14:creationId xmlns:p14="http://schemas.microsoft.com/office/powerpoint/2010/main" val="334480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A380-698D-F04F-898D-CC6BD20937D1}"/>
              </a:ext>
            </a:extLst>
          </p:cNvPr>
          <p:cNvSpPr>
            <a:spLocks noGrp="1"/>
          </p:cNvSpPr>
          <p:nvPr>
            <p:ph type="title"/>
          </p:nvPr>
        </p:nvSpPr>
        <p:spPr/>
        <p:txBody>
          <a:bodyPr/>
          <a:lstStyle/>
          <a:p>
            <a:r>
              <a:rPr lang="en-US" dirty="0"/>
              <a:t>Reminder</a:t>
            </a:r>
          </a:p>
        </p:txBody>
      </p:sp>
      <p:sp>
        <p:nvSpPr>
          <p:cNvPr id="3" name="Content Placeholder 2">
            <a:extLst>
              <a:ext uri="{FF2B5EF4-FFF2-40B4-BE49-F238E27FC236}">
                <a16:creationId xmlns:a16="http://schemas.microsoft.com/office/drawing/2014/main" id="{E5144880-6285-A04C-B6DB-BE442B8A2762}"/>
              </a:ext>
            </a:extLst>
          </p:cNvPr>
          <p:cNvSpPr>
            <a:spLocks noGrp="1"/>
          </p:cNvSpPr>
          <p:nvPr>
            <p:ph idx="1"/>
          </p:nvPr>
        </p:nvSpPr>
        <p:spPr/>
        <p:txBody>
          <a:bodyPr>
            <a:normAutofit/>
          </a:bodyPr>
          <a:lstStyle/>
          <a:p>
            <a:r>
              <a:rPr lang="en-US" sz="2400" dirty="0"/>
              <a:t>It is your responsibility to submit your assignments on </a:t>
            </a:r>
            <a:r>
              <a:rPr lang="en-US" sz="2400" dirty="0" err="1"/>
              <a:t>Gradescope</a:t>
            </a:r>
            <a:r>
              <a:rPr lang="en-US" sz="2400" dirty="0"/>
              <a:t> (and quizzes on PLATO) on time</a:t>
            </a:r>
          </a:p>
          <a:p>
            <a:r>
              <a:rPr lang="en-US" sz="2400" dirty="0"/>
              <a:t>A lot of people are missing submissions – I will not track you down and I will not accept late assignments</a:t>
            </a:r>
          </a:p>
          <a:p>
            <a:pPr marL="0" indent="0">
              <a:buNone/>
            </a:pPr>
            <a:endParaRPr lang="en-US" sz="2400" dirty="0"/>
          </a:p>
        </p:txBody>
      </p:sp>
    </p:spTree>
    <p:extLst>
      <p:ext uri="{BB962C8B-B14F-4D97-AF65-F5344CB8AC3E}">
        <p14:creationId xmlns:p14="http://schemas.microsoft.com/office/powerpoint/2010/main" val="973025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Counting</a:t>
            </a:r>
          </a:p>
          <a:p>
            <a:pPr lvl="1"/>
            <a:r>
              <a:rPr lang="en-US" sz="2200" dirty="0"/>
              <a:t>Combinations </a:t>
            </a:r>
          </a:p>
          <a:p>
            <a:pPr lvl="1"/>
            <a:r>
              <a:rPr lang="en-US" sz="2200" dirty="0"/>
              <a:t>Permutations</a:t>
            </a:r>
          </a:p>
        </p:txBody>
      </p:sp>
    </p:spTree>
    <p:extLst>
      <p:ext uri="{BB962C8B-B14F-4D97-AF65-F5344CB8AC3E}">
        <p14:creationId xmlns:p14="http://schemas.microsoft.com/office/powerpoint/2010/main" val="108554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Warm Up: Counting</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additive principle </a:t>
            </a:r>
            <a:r>
              <a:rPr lang="en-US" sz="2400" dirty="0">
                <a:solidFill>
                  <a:schemeClr val="tx1"/>
                </a:solidFill>
                <a:latin typeface="Open Sans" panose="020B0606030504020204" pitchFamily="34" charset="0"/>
              </a:rPr>
              <a:t>states that if event A can occur in m ways and event B can occur in n </a:t>
            </a:r>
            <a:r>
              <a:rPr lang="en-US" sz="2400" i="1" dirty="0">
                <a:solidFill>
                  <a:schemeClr val="tx1"/>
                </a:solidFill>
                <a:latin typeface="Open Sans" panose="020B0606030504020204" pitchFamily="34" charset="0"/>
              </a:rPr>
              <a:t>disjoint</a:t>
            </a:r>
            <a:r>
              <a:rPr lang="en-US" sz="2400" dirty="0">
                <a:solidFill>
                  <a:schemeClr val="tx1"/>
                </a:solidFill>
                <a:latin typeface="Open Sans" panose="020B0606030504020204" pitchFamily="34" charset="0"/>
              </a:rPr>
              <a:t> ways, then the event “A or B” can occur in </a:t>
            </a:r>
            <a:r>
              <a:rPr lang="en-US" sz="2400" dirty="0" err="1">
                <a:solidFill>
                  <a:schemeClr val="tx1"/>
                </a:solidFill>
                <a:latin typeface="Open Sans" panose="020B0606030504020204" pitchFamily="34" charset="0"/>
              </a:rPr>
              <a:t>m+n</a:t>
            </a:r>
            <a:r>
              <a:rPr lang="en-US" sz="2400" dirty="0">
                <a:solidFill>
                  <a:schemeClr val="tx1"/>
                </a:solidFill>
                <a:latin typeface="Open Sans" panose="020B0606030504020204" pitchFamily="34" charset="0"/>
              </a:rPr>
              <a:t> ways. </a:t>
            </a:r>
          </a:p>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multiplicative principle </a:t>
            </a:r>
            <a:r>
              <a:rPr lang="en-US" sz="2400" dirty="0">
                <a:solidFill>
                  <a:schemeClr val="tx1"/>
                </a:solidFill>
                <a:latin typeface="Open Sans" panose="020B0606030504020204" pitchFamily="34" charset="0"/>
              </a:rPr>
              <a:t>states that if event A can occur in m ways and each possibility for A allows for exactly n ways for event B, then the event “A and B” can occur in m*n ways.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4" name="Rounded Rectangle 3">
            <a:extLst>
              <a:ext uri="{FF2B5EF4-FFF2-40B4-BE49-F238E27FC236}">
                <a16:creationId xmlns:a16="http://schemas.microsoft.com/office/drawing/2014/main" id="{DF6396AD-CFDE-B7F2-DD53-16F3E6527FA4}"/>
              </a:ext>
            </a:extLst>
          </p:cNvPr>
          <p:cNvSpPr/>
          <p:nvPr/>
        </p:nvSpPr>
        <p:spPr>
          <a:xfrm>
            <a:off x="3600304" y="3011214"/>
            <a:ext cx="8194595" cy="3062786"/>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0" i="0" dirty="0">
                <a:solidFill>
                  <a:schemeClr val="bg1"/>
                </a:solidFill>
                <a:effectLst/>
                <a:latin typeface="Open Sans" panose="020B0606030504020204" pitchFamily="34" charset="0"/>
              </a:rPr>
              <a:t>You have a bunch of chips which come in five different colors: blue, black, purple, white, and green. </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400" b="0" i="0" dirty="0">
                <a:solidFill>
                  <a:schemeClr val="bg1"/>
                </a:solidFill>
                <a:effectLst/>
                <a:latin typeface="Open Sans" panose="020B0606030504020204" pitchFamily="34" charset="0"/>
              </a:rPr>
              <a:t>How many different two-chip stacks can you make if the bottom chip must be blue or black? Explain your answer using both the additive and multiplicative principles.</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98379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Warm Up: Counting</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additive principle </a:t>
            </a:r>
            <a:r>
              <a:rPr lang="en-US" sz="2400" dirty="0">
                <a:solidFill>
                  <a:schemeClr val="tx1"/>
                </a:solidFill>
                <a:latin typeface="Open Sans" panose="020B0606030504020204" pitchFamily="34" charset="0"/>
              </a:rPr>
              <a:t>states that if event A can occur in m ways and event B can occur in n </a:t>
            </a:r>
            <a:r>
              <a:rPr lang="en-US" sz="2400" i="1" dirty="0">
                <a:solidFill>
                  <a:schemeClr val="tx1"/>
                </a:solidFill>
                <a:latin typeface="Open Sans" panose="020B0606030504020204" pitchFamily="34" charset="0"/>
              </a:rPr>
              <a:t>disjoint</a:t>
            </a:r>
            <a:r>
              <a:rPr lang="en-US" sz="2400" dirty="0">
                <a:solidFill>
                  <a:schemeClr val="tx1"/>
                </a:solidFill>
                <a:latin typeface="Open Sans" panose="020B0606030504020204" pitchFamily="34" charset="0"/>
              </a:rPr>
              <a:t> ways, then the event “A or B” can occur in </a:t>
            </a:r>
            <a:r>
              <a:rPr lang="en-US" sz="2400" dirty="0" err="1">
                <a:solidFill>
                  <a:schemeClr val="tx1"/>
                </a:solidFill>
                <a:latin typeface="Open Sans" panose="020B0606030504020204" pitchFamily="34" charset="0"/>
              </a:rPr>
              <a:t>m+n</a:t>
            </a:r>
            <a:r>
              <a:rPr lang="en-US" sz="2400" dirty="0">
                <a:solidFill>
                  <a:schemeClr val="tx1"/>
                </a:solidFill>
                <a:latin typeface="Open Sans" panose="020B0606030504020204" pitchFamily="34" charset="0"/>
              </a:rPr>
              <a:t> ways. </a:t>
            </a:r>
          </a:p>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multiplicative principle </a:t>
            </a:r>
            <a:r>
              <a:rPr lang="en-US" sz="2400" dirty="0">
                <a:solidFill>
                  <a:schemeClr val="tx1"/>
                </a:solidFill>
                <a:latin typeface="Open Sans" panose="020B0606030504020204" pitchFamily="34" charset="0"/>
              </a:rPr>
              <a:t>states that if event A can occur in m ways and each possibility for A allows for exactly n ways for event B, then the event “A and B” can occur in m*n ways.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4" name="Rounded Rectangle 3">
            <a:extLst>
              <a:ext uri="{FF2B5EF4-FFF2-40B4-BE49-F238E27FC236}">
                <a16:creationId xmlns:a16="http://schemas.microsoft.com/office/drawing/2014/main" id="{DF6396AD-CFDE-B7F2-DD53-16F3E6527FA4}"/>
              </a:ext>
            </a:extLst>
          </p:cNvPr>
          <p:cNvSpPr/>
          <p:nvPr/>
        </p:nvSpPr>
        <p:spPr>
          <a:xfrm>
            <a:off x="3600304" y="3011214"/>
            <a:ext cx="8194595" cy="3062786"/>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0" i="0" dirty="0">
                <a:solidFill>
                  <a:schemeClr val="bg1"/>
                </a:solidFill>
                <a:effectLst/>
                <a:latin typeface="Open Sans" panose="020B0606030504020204" pitchFamily="34" charset="0"/>
              </a:rPr>
              <a:t>You have a bunch of chips which come in five different colors: blue, black, purple, white, and green. </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400" b="0" i="0" dirty="0">
                <a:solidFill>
                  <a:schemeClr val="bg1"/>
                </a:solidFill>
                <a:effectLst/>
                <a:latin typeface="Open Sans" panose="020B0606030504020204" pitchFamily="34" charset="0"/>
              </a:rPr>
              <a:t>How many different three-chip stacks can you make if the bottom chip must be blue or black and the top chip must be purple, white, or green? How does this problem relate to the previous one?</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8260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Warm Up: Counting</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additive principle </a:t>
            </a:r>
            <a:r>
              <a:rPr lang="en-US" sz="2400" dirty="0">
                <a:solidFill>
                  <a:schemeClr val="tx1"/>
                </a:solidFill>
                <a:latin typeface="Open Sans" panose="020B0606030504020204" pitchFamily="34" charset="0"/>
              </a:rPr>
              <a:t>states that if event A can occur in m ways and event B can occur in n </a:t>
            </a:r>
            <a:r>
              <a:rPr lang="en-US" sz="2400" i="1" dirty="0">
                <a:solidFill>
                  <a:schemeClr val="tx1"/>
                </a:solidFill>
                <a:latin typeface="Open Sans" panose="020B0606030504020204" pitchFamily="34" charset="0"/>
              </a:rPr>
              <a:t>disjoint</a:t>
            </a:r>
            <a:r>
              <a:rPr lang="en-US" sz="2400" dirty="0">
                <a:solidFill>
                  <a:schemeClr val="tx1"/>
                </a:solidFill>
                <a:latin typeface="Open Sans" panose="020B0606030504020204" pitchFamily="34" charset="0"/>
              </a:rPr>
              <a:t> ways, then the event “A or B” can occur in </a:t>
            </a:r>
            <a:r>
              <a:rPr lang="en-US" sz="2400" dirty="0" err="1">
                <a:solidFill>
                  <a:schemeClr val="tx1"/>
                </a:solidFill>
                <a:latin typeface="Open Sans" panose="020B0606030504020204" pitchFamily="34" charset="0"/>
              </a:rPr>
              <a:t>m+n</a:t>
            </a:r>
            <a:r>
              <a:rPr lang="en-US" sz="2400" dirty="0">
                <a:solidFill>
                  <a:schemeClr val="tx1"/>
                </a:solidFill>
                <a:latin typeface="Open Sans" panose="020B0606030504020204" pitchFamily="34" charset="0"/>
              </a:rPr>
              <a:t> ways. </a:t>
            </a:r>
          </a:p>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multiplicative principle </a:t>
            </a:r>
            <a:r>
              <a:rPr lang="en-US" sz="2400" dirty="0">
                <a:solidFill>
                  <a:schemeClr val="tx1"/>
                </a:solidFill>
                <a:latin typeface="Open Sans" panose="020B0606030504020204" pitchFamily="34" charset="0"/>
              </a:rPr>
              <a:t>states that if event A can occur in m ways and each possibility for A allows for exactly n ways for event B, then the event “A and B” can occur in m*n ways.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4" name="Rounded Rectangle 3">
            <a:extLst>
              <a:ext uri="{FF2B5EF4-FFF2-40B4-BE49-F238E27FC236}">
                <a16:creationId xmlns:a16="http://schemas.microsoft.com/office/drawing/2014/main" id="{DF6396AD-CFDE-B7F2-DD53-16F3E6527FA4}"/>
              </a:ext>
            </a:extLst>
          </p:cNvPr>
          <p:cNvSpPr/>
          <p:nvPr/>
        </p:nvSpPr>
        <p:spPr>
          <a:xfrm>
            <a:off x="3600304" y="3011214"/>
            <a:ext cx="8194595" cy="3062786"/>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0" i="0" dirty="0">
                <a:solidFill>
                  <a:schemeClr val="bg1"/>
                </a:solidFill>
                <a:effectLst/>
                <a:latin typeface="Open Sans" panose="020B0606030504020204" pitchFamily="34" charset="0"/>
              </a:rPr>
              <a:t>You have a bunch of chips which come in five different colors: blue, black, purple, white, and green. </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400" b="0" i="0" dirty="0">
                <a:solidFill>
                  <a:schemeClr val="bg1"/>
                </a:solidFill>
                <a:effectLst/>
                <a:latin typeface="Open Sans" panose="020B0606030504020204" pitchFamily="34" charset="0"/>
              </a:rPr>
              <a:t>How many different three-chip stacks are there in which no color is repeated? What about four-chip stacks?</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8007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Warm Up: Counting</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additive principle </a:t>
            </a:r>
            <a:r>
              <a:rPr lang="en-US" sz="2400" dirty="0">
                <a:solidFill>
                  <a:schemeClr val="tx1"/>
                </a:solidFill>
                <a:latin typeface="Open Sans" panose="020B0606030504020204" pitchFamily="34" charset="0"/>
              </a:rPr>
              <a:t>states that if event A can occur in m ways and event B can occur in n </a:t>
            </a:r>
            <a:r>
              <a:rPr lang="en-US" sz="2400" i="1" dirty="0">
                <a:solidFill>
                  <a:schemeClr val="tx1"/>
                </a:solidFill>
                <a:latin typeface="Open Sans" panose="020B0606030504020204" pitchFamily="34" charset="0"/>
              </a:rPr>
              <a:t>disjoint</a:t>
            </a:r>
            <a:r>
              <a:rPr lang="en-US" sz="2400" dirty="0">
                <a:solidFill>
                  <a:schemeClr val="tx1"/>
                </a:solidFill>
                <a:latin typeface="Open Sans" panose="020B0606030504020204" pitchFamily="34" charset="0"/>
              </a:rPr>
              <a:t> ways, then the event “A or B” can occur in </a:t>
            </a:r>
            <a:r>
              <a:rPr lang="en-US" sz="2400" dirty="0" err="1">
                <a:solidFill>
                  <a:schemeClr val="tx1"/>
                </a:solidFill>
                <a:latin typeface="Open Sans" panose="020B0606030504020204" pitchFamily="34" charset="0"/>
              </a:rPr>
              <a:t>m+n</a:t>
            </a:r>
            <a:r>
              <a:rPr lang="en-US" sz="2400" dirty="0">
                <a:solidFill>
                  <a:schemeClr val="tx1"/>
                </a:solidFill>
                <a:latin typeface="Open Sans" panose="020B0606030504020204" pitchFamily="34" charset="0"/>
              </a:rPr>
              <a:t> ways. </a:t>
            </a:r>
          </a:p>
          <a:p>
            <a:pPr marL="0" indent="0">
              <a:buNone/>
            </a:pPr>
            <a:r>
              <a:rPr lang="en-US" sz="2400" dirty="0">
                <a:solidFill>
                  <a:schemeClr val="tx1"/>
                </a:solidFill>
                <a:latin typeface="Open Sans" panose="020B0606030504020204" pitchFamily="34" charset="0"/>
              </a:rPr>
              <a:t>The </a:t>
            </a:r>
            <a:r>
              <a:rPr lang="en-US" sz="2400" b="1" i="1" dirty="0">
                <a:solidFill>
                  <a:schemeClr val="tx1"/>
                </a:solidFill>
                <a:latin typeface="Open Sans" panose="020B0606030504020204" pitchFamily="34" charset="0"/>
              </a:rPr>
              <a:t>multiplicative principle </a:t>
            </a:r>
            <a:r>
              <a:rPr lang="en-US" sz="2400" dirty="0">
                <a:solidFill>
                  <a:schemeClr val="tx1"/>
                </a:solidFill>
                <a:latin typeface="Open Sans" panose="020B0606030504020204" pitchFamily="34" charset="0"/>
              </a:rPr>
              <a:t>states that if event A can occur in m ways and each possibility for A allows for exactly n ways for event B, then the event “A and B” can occur in m*n ways.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4" name="Rounded Rectangle 3">
            <a:extLst>
              <a:ext uri="{FF2B5EF4-FFF2-40B4-BE49-F238E27FC236}">
                <a16:creationId xmlns:a16="http://schemas.microsoft.com/office/drawing/2014/main" id="{DF6396AD-CFDE-B7F2-DD53-16F3E6527FA4}"/>
              </a:ext>
            </a:extLst>
          </p:cNvPr>
          <p:cNvSpPr/>
          <p:nvPr/>
        </p:nvSpPr>
        <p:spPr>
          <a:xfrm>
            <a:off x="3600304" y="3011213"/>
            <a:ext cx="8194595" cy="32949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b="0" i="0" dirty="0">
                <a:solidFill>
                  <a:schemeClr val="bg1"/>
                </a:solidFill>
                <a:effectLst/>
                <a:latin typeface="Open Sans" panose="020B0606030504020204" pitchFamily="34" charset="0"/>
              </a:rPr>
              <a:t>You have a bunch of chips which come in five different colors: blue, black, purple, white, and green. </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400" b="0" i="0" dirty="0">
                <a:solidFill>
                  <a:schemeClr val="bg1"/>
                </a:solidFill>
                <a:effectLst/>
                <a:latin typeface="Open Sans" panose="020B0606030504020204" pitchFamily="34" charset="0"/>
              </a:rPr>
              <a:t>Suppose you wanted to take three different colored chips and put them in your pocket. How many different choices do you have? What if you wanted four different colored chips? How do these problems relate to the previous one?</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46419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Ex. consider the letters a, b, c</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There are 6 permutations of these letters:</a:t>
            </a:r>
          </a:p>
          <a:p>
            <a:pPr marL="0" indent="0">
              <a:buNone/>
            </a:pPr>
            <a:endParaRPr lang="en-US" sz="2400" dirty="0">
              <a:solidFill>
                <a:schemeClr val="tx1"/>
              </a:solidFill>
              <a:latin typeface="Open Sans" panose="020B0606030504020204" pitchFamily="34" charset="0"/>
            </a:endParaRPr>
          </a:p>
          <a:p>
            <a:pPr marL="0" indent="0" algn="ctr">
              <a:buNone/>
            </a:pPr>
            <a:r>
              <a:rPr lang="en-US" sz="2400" dirty="0" err="1">
                <a:solidFill>
                  <a:schemeClr val="tx1"/>
                </a:solidFill>
                <a:latin typeface="Open Sans" panose="020B0606030504020204" pitchFamily="34" charset="0"/>
              </a:rPr>
              <a:t>abc</a:t>
            </a:r>
            <a:r>
              <a:rPr lang="en-US" sz="2400" dirty="0">
                <a:solidFill>
                  <a:schemeClr val="tx1"/>
                </a:solidFill>
                <a:latin typeface="Open Sans" panose="020B0606030504020204" pitchFamily="34" charset="0"/>
              </a:rPr>
              <a:t>, </a:t>
            </a:r>
            <a:r>
              <a:rPr lang="en-US" sz="2400" dirty="0" err="1">
                <a:solidFill>
                  <a:schemeClr val="tx1"/>
                </a:solidFill>
                <a:latin typeface="Open Sans" panose="020B0606030504020204" pitchFamily="34" charset="0"/>
              </a:rPr>
              <a:t>acb</a:t>
            </a:r>
            <a:r>
              <a:rPr lang="en-US" sz="2400" dirty="0">
                <a:solidFill>
                  <a:schemeClr val="tx1"/>
                </a:solidFill>
                <a:latin typeface="Open Sans" panose="020B0606030504020204" pitchFamily="34" charset="0"/>
              </a:rPr>
              <a:t>, bac, </a:t>
            </a:r>
            <a:r>
              <a:rPr lang="en-US" sz="2400" dirty="0" err="1">
                <a:solidFill>
                  <a:schemeClr val="tx1"/>
                </a:solidFill>
                <a:latin typeface="Open Sans" panose="020B0606030504020204" pitchFamily="34" charset="0"/>
              </a:rPr>
              <a:t>bca</a:t>
            </a:r>
            <a:r>
              <a:rPr lang="en-US" sz="2400" dirty="0">
                <a:solidFill>
                  <a:schemeClr val="tx1"/>
                </a:solidFill>
                <a:latin typeface="Open Sans" panose="020B0606030504020204" pitchFamily="34" charset="0"/>
              </a:rPr>
              <a:t>, cab, cba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3 choices for the 1</a:t>
            </a:r>
            <a:r>
              <a:rPr lang="en-US" sz="2400" baseline="30000" dirty="0">
                <a:solidFill>
                  <a:schemeClr val="tx1"/>
                </a:solidFill>
                <a:latin typeface="Open Sans" panose="020B0606030504020204" pitchFamily="34" charset="0"/>
              </a:rPr>
              <a:t>st</a:t>
            </a:r>
            <a:r>
              <a:rPr lang="en-US" sz="2400" dirty="0">
                <a:solidFill>
                  <a:schemeClr val="tx1"/>
                </a:solidFill>
                <a:latin typeface="Open Sans" panose="020B0606030504020204" pitchFamily="34" charset="0"/>
              </a:rPr>
              <a:t> letter, 2 for the second, 1 for 	the third: 3*2*1 = 6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Tree>
    <p:extLst>
      <p:ext uri="{BB962C8B-B14F-4D97-AF65-F5344CB8AC3E}">
        <p14:creationId xmlns:p14="http://schemas.microsoft.com/office/powerpoint/2010/main" val="210372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BDC3-A2C5-E06B-A6A0-5C6F1DB2F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C2D04-2621-6F97-66B9-D05FF06D53C3}"/>
              </a:ext>
            </a:extLst>
          </p:cNvPr>
          <p:cNvSpPr>
            <a:spLocks noGrp="1"/>
          </p:cNvSpPr>
          <p:nvPr>
            <p:ph type="title"/>
          </p:nvPr>
        </p:nvSpPr>
        <p:spPr/>
        <p:txBody>
          <a:bodyPr/>
          <a:lstStyle/>
          <a:p>
            <a:r>
              <a:rPr lang="en-US" dirty="0"/>
              <a:t>Permutations</a:t>
            </a:r>
          </a:p>
        </p:txBody>
      </p:sp>
      <p:sp>
        <p:nvSpPr>
          <p:cNvPr id="6" name="Content Placeholder 2">
            <a:extLst>
              <a:ext uri="{FF2B5EF4-FFF2-40B4-BE49-F238E27FC236}">
                <a16:creationId xmlns:a16="http://schemas.microsoft.com/office/drawing/2014/main" id="{CD07974E-1D3A-1FFC-034F-263C6F96CB6E}"/>
              </a:ext>
            </a:extLst>
          </p:cNvPr>
          <p:cNvSpPr>
            <a:spLocks noGrp="1"/>
          </p:cNvSpPr>
          <p:nvPr>
            <p:ph idx="1"/>
          </p:nvPr>
        </p:nvSpPr>
        <p:spPr>
          <a:xfrm>
            <a:off x="3456123" y="247973"/>
            <a:ext cx="8482958" cy="6610027"/>
          </a:xfrm>
        </p:spPr>
        <p:txBody>
          <a:bodyPr anchor="t">
            <a:normAutofit/>
          </a:bodyPr>
          <a:lstStyle/>
          <a:p>
            <a:pPr marL="0" indent="0">
              <a:buNone/>
            </a:pPr>
            <a:r>
              <a:rPr lang="en-US" sz="2400" dirty="0">
                <a:solidFill>
                  <a:schemeClr val="tx1"/>
                </a:solidFill>
                <a:latin typeface="Open Sans" panose="020B0606030504020204" pitchFamily="34" charset="0"/>
              </a:rPr>
              <a:t>A </a:t>
            </a:r>
            <a:r>
              <a:rPr lang="en-US" sz="2400" b="1" i="1" dirty="0">
                <a:solidFill>
                  <a:schemeClr val="tx1"/>
                </a:solidFill>
                <a:latin typeface="Open Sans" panose="020B0606030504020204" pitchFamily="34" charset="0"/>
              </a:rPr>
              <a:t>permutation</a:t>
            </a:r>
            <a:r>
              <a:rPr lang="en-US" sz="2400" dirty="0">
                <a:solidFill>
                  <a:schemeClr val="tx1"/>
                </a:solidFill>
                <a:latin typeface="Open Sans" panose="020B0606030504020204" pitchFamily="34" charset="0"/>
              </a:rPr>
              <a:t> is a (possible) rearrangement of objects.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Ex. consider the letters a, b, c</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There are 6 permutations of these letters:</a:t>
            </a:r>
          </a:p>
          <a:p>
            <a:pPr marL="0" indent="0">
              <a:buNone/>
            </a:pPr>
            <a:endParaRPr lang="en-US" sz="2400" dirty="0">
              <a:solidFill>
                <a:schemeClr val="tx1"/>
              </a:solidFill>
              <a:latin typeface="Open Sans" panose="020B0606030504020204" pitchFamily="34" charset="0"/>
            </a:endParaRPr>
          </a:p>
          <a:p>
            <a:pPr marL="0" indent="0" algn="ctr">
              <a:buNone/>
            </a:pPr>
            <a:r>
              <a:rPr lang="en-US" sz="2400" dirty="0" err="1">
                <a:solidFill>
                  <a:schemeClr val="tx1"/>
                </a:solidFill>
                <a:latin typeface="Open Sans" panose="020B0606030504020204" pitchFamily="34" charset="0"/>
              </a:rPr>
              <a:t>abc</a:t>
            </a:r>
            <a:r>
              <a:rPr lang="en-US" sz="2400" dirty="0">
                <a:solidFill>
                  <a:schemeClr val="tx1"/>
                </a:solidFill>
                <a:latin typeface="Open Sans" panose="020B0606030504020204" pitchFamily="34" charset="0"/>
              </a:rPr>
              <a:t>, </a:t>
            </a:r>
            <a:r>
              <a:rPr lang="en-US" sz="2400" dirty="0" err="1">
                <a:solidFill>
                  <a:schemeClr val="tx1"/>
                </a:solidFill>
                <a:latin typeface="Open Sans" panose="020B0606030504020204" pitchFamily="34" charset="0"/>
              </a:rPr>
              <a:t>acb</a:t>
            </a:r>
            <a:r>
              <a:rPr lang="en-US" sz="2400" dirty="0">
                <a:solidFill>
                  <a:schemeClr val="tx1"/>
                </a:solidFill>
                <a:latin typeface="Open Sans" panose="020B0606030504020204" pitchFamily="34" charset="0"/>
              </a:rPr>
              <a:t>, bac, </a:t>
            </a:r>
            <a:r>
              <a:rPr lang="en-US" sz="2400" dirty="0" err="1">
                <a:solidFill>
                  <a:schemeClr val="tx1"/>
                </a:solidFill>
                <a:latin typeface="Open Sans" panose="020B0606030504020204" pitchFamily="34" charset="0"/>
              </a:rPr>
              <a:t>bca</a:t>
            </a:r>
            <a:r>
              <a:rPr lang="en-US" sz="2400" dirty="0">
                <a:solidFill>
                  <a:schemeClr val="tx1"/>
                </a:solidFill>
                <a:latin typeface="Open Sans" panose="020B0606030504020204" pitchFamily="34" charset="0"/>
              </a:rPr>
              <a:t>, cab, cba </a:t>
            </a:r>
          </a:p>
          <a:p>
            <a:pPr marL="0" indent="0">
              <a:buNone/>
            </a:pPr>
            <a:endParaRPr lang="en-US" sz="2400" dirty="0">
              <a:solidFill>
                <a:schemeClr val="tx1"/>
              </a:solidFill>
              <a:latin typeface="Open Sans" panose="020B0606030504020204" pitchFamily="34" charset="0"/>
            </a:endParaRPr>
          </a:p>
          <a:p>
            <a:pPr marL="0" indent="0">
              <a:buNone/>
            </a:pPr>
            <a:r>
              <a:rPr lang="en-US" sz="2400" dirty="0">
                <a:solidFill>
                  <a:schemeClr val="tx1"/>
                </a:solidFill>
                <a:latin typeface="Open Sans" panose="020B0606030504020204" pitchFamily="34" charset="0"/>
              </a:rPr>
              <a:t>	3 choices for the 1</a:t>
            </a:r>
            <a:r>
              <a:rPr lang="en-US" sz="2400" baseline="30000" dirty="0">
                <a:solidFill>
                  <a:schemeClr val="tx1"/>
                </a:solidFill>
                <a:latin typeface="Open Sans" panose="020B0606030504020204" pitchFamily="34" charset="0"/>
              </a:rPr>
              <a:t>st</a:t>
            </a:r>
            <a:r>
              <a:rPr lang="en-US" sz="2400" dirty="0">
                <a:solidFill>
                  <a:schemeClr val="tx1"/>
                </a:solidFill>
                <a:latin typeface="Open Sans" panose="020B0606030504020204" pitchFamily="34" charset="0"/>
              </a:rPr>
              <a:t> letter, 2 for the second, 1 for 	the third: 3*2*1 = 6 </a:t>
            </a:r>
          </a:p>
          <a:p>
            <a:pPr marL="0" indent="0">
              <a:buNone/>
            </a:pPr>
            <a:endParaRPr lang="en-US" sz="2400" dirty="0">
              <a:solidFill>
                <a:schemeClr val="tx1"/>
              </a:solidFill>
              <a:latin typeface="Open Sans" panose="020B0606030504020204" pitchFamily="34" charset="0"/>
            </a:endParaRPr>
          </a:p>
          <a:p>
            <a:pPr marL="0" indent="0">
              <a:buNone/>
            </a:pPr>
            <a:endParaRPr lang="en-US" sz="2400" dirty="0">
              <a:solidFill>
                <a:schemeClr val="tx1"/>
              </a:solidFill>
              <a:latin typeface="Open Sans" panose="020B0606030504020204" pitchFamily="34" charset="0"/>
            </a:endParaRPr>
          </a:p>
        </p:txBody>
      </p:sp>
      <p:sp>
        <p:nvSpPr>
          <p:cNvPr id="3" name="Rounded Rectangle 2">
            <a:extLst>
              <a:ext uri="{FF2B5EF4-FFF2-40B4-BE49-F238E27FC236}">
                <a16:creationId xmlns:a16="http://schemas.microsoft.com/office/drawing/2014/main" id="{F05447D2-F80B-C59C-F0BD-A2A77B31FC3D}"/>
              </a:ext>
            </a:extLst>
          </p:cNvPr>
          <p:cNvSpPr/>
          <p:nvPr/>
        </p:nvSpPr>
        <p:spPr>
          <a:xfrm>
            <a:off x="3752192" y="5013435"/>
            <a:ext cx="8042707" cy="1292772"/>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How many permutations are there of a, b, c, d, e, f?</a:t>
            </a:r>
          </a:p>
          <a:p>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Do you notice a pattern?</a:t>
            </a:r>
          </a:p>
        </p:txBody>
      </p:sp>
    </p:spTree>
    <p:extLst>
      <p:ext uri="{BB962C8B-B14F-4D97-AF65-F5344CB8AC3E}">
        <p14:creationId xmlns:p14="http://schemas.microsoft.com/office/powerpoint/2010/main" val="2986822131"/>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2449</TotalTime>
  <Words>2135</Words>
  <Application>Microsoft Macintosh PowerPoint</Application>
  <PresentationFormat>Widescreen</PresentationFormat>
  <Paragraphs>198</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Cambria Math</vt:lpstr>
      <vt:lpstr>Corbel</vt:lpstr>
      <vt:lpstr>Open Sans</vt:lpstr>
      <vt:lpstr>Wingdings 2</vt:lpstr>
      <vt:lpstr>Frame</vt:lpstr>
      <vt:lpstr>Discrete Structures– Counting Pt. 2</vt:lpstr>
      <vt:lpstr>Reminder</vt:lpstr>
      <vt:lpstr>Plan for Today</vt:lpstr>
      <vt:lpstr>Warm Up: Counting</vt:lpstr>
      <vt:lpstr>Warm Up: Counting</vt:lpstr>
      <vt:lpstr>Warm Up: Counting</vt:lpstr>
      <vt:lpstr>Warm Up: Counting</vt:lpstr>
      <vt:lpstr>Permutations</vt:lpstr>
      <vt:lpstr>Permutations</vt:lpstr>
      <vt:lpstr>Permutations</vt:lpstr>
      <vt:lpstr>Permutations</vt:lpstr>
      <vt:lpstr>Permutations</vt:lpstr>
      <vt:lpstr>Permutations</vt:lpstr>
      <vt:lpstr>Permutations</vt:lpstr>
      <vt:lpstr>Permutations</vt:lpstr>
      <vt:lpstr>Combinations</vt:lpstr>
      <vt:lpstr>Combinations</vt:lpstr>
      <vt:lpstr>Combinations</vt:lpstr>
      <vt:lpstr>Combinations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59</cp:revision>
  <dcterms:created xsi:type="dcterms:W3CDTF">2023-08-03T18:49:17Z</dcterms:created>
  <dcterms:modified xsi:type="dcterms:W3CDTF">2024-02-29T15:32:48Z</dcterms:modified>
</cp:coreProperties>
</file>