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349" r:id="rId10"/>
    <p:sldId id="266" r:id="rId11"/>
    <p:sldId id="265" r:id="rId12"/>
    <p:sldId id="267" r:id="rId13"/>
    <p:sldId id="268" r:id="rId14"/>
    <p:sldId id="270" r:id="rId15"/>
    <p:sldId id="326" r:id="rId16"/>
    <p:sldId id="271" r:id="rId17"/>
    <p:sldId id="272" r:id="rId18"/>
    <p:sldId id="327" r:id="rId19"/>
    <p:sldId id="328" r:id="rId20"/>
    <p:sldId id="329" r:id="rId21"/>
    <p:sldId id="331" r:id="rId22"/>
    <p:sldId id="332" r:id="rId23"/>
    <p:sldId id="330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86089"/>
  </p:normalViewPr>
  <p:slideViewPr>
    <p:cSldViewPr snapToGrid="0">
      <p:cViewPr varScale="1">
        <p:scale>
          <a:sx n="92" d="100"/>
          <a:sy n="92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8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59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28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5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8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28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32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5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 algebra and logic, proof techniques, sets, relations and functions, counting, sequences, and graph theory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Math that computer science relies heavily 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2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77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1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7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0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8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 algebra and logic, proof techniques, sets, relations and functions, counting, sequences, and graph theory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Math that computer science relies heavily 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5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4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mosca01.github.io/MATH220-S24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radescope.com/article/ccbpppziu9-student-submit-wo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Structures– 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2440-5A19-98D6-370E-25F8333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&amp; 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3A61-3C39-B61C-6B39-4F616BB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An introduction to discrete mathematics</a:t>
            </a:r>
          </a:p>
          <a:p>
            <a:r>
              <a:rPr lang="en-US" sz="3200" dirty="0"/>
              <a:t>You will learn to…</a:t>
            </a:r>
          </a:p>
          <a:p>
            <a:pPr lvl="1"/>
            <a:r>
              <a:rPr lang="en-US" sz="3000" dirty="0"/>
              <a:t>Logically prove mathematical statements </a:t>
            </a:r>
          </a:p>
          <a:p>
            <a:pPr lvl="1"/>
            <a:r>
              <a:rPr lang="en-US" sz="3000" dirty="0"/>
              <a:t>Model scenarios combinatorically </a:t>
            </a:r>
          </a:p>
          <a:p>
            <a:pPr lvl="1"/>
            <a:r>
              <a:rPr lang="en-US" sz="3000" dirty="0"/>
              <a:t>Describe functions, relations, and sequences</a:t>
            </a:r>
          </a:p>
          <a:p>
            <a:pPr lvl="1"/>
            <a:r>
              <a:rPr lang="en-US" sz="3000" dirty="0"/>
              <a:t>Model scenarios graphically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64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13132" cy="5120640"/>
          </a:xfrm>
        </p:spPr>
        <p:txBody>
          <a:bodyPr anchor="t">
            <a:normAutofit/>
          </a:bodyPr>
          <a:lstStyle/>
          <a:p>
            <a:endParaRPr lang="en-US" sz="3000" dirty="0"/>
          </a:p>
          <a:p>
            <a:r>
              <a:rPr lang="en-US" sz="3200" dirty="0"/>
              <a:t>Course website (</a:t>
            </a:r>
            <a:r>
              <a:rPr lang="en-US" sz="3200" b="1" dirty="0"/>
              <a:t>write this down</a:t>
            </a:r>
            <a:r>
              <a:rPr lang="en-US" sz="3200" dirty="0"/>
              <a:t>!): </a:t>
            </a:r>
            <a:r>
              <a:rPr lang="en-US" sz="3200" dirty="0">
                <a:hlinkClick r:id="rId2"/>
              </a:rPr>
              <a:t>https://amosca01.github.io/MATH220-S24/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Office Hours</a:t>
            </a:r>
          </a:p>
          <a:p>
            <a:pPr lvl="1"/>
            <a:r>
              <a:rPr lang="en-US" sz="3000" dirty="0"/>
              <a:t>Wilson Hall 325</a:t>
            </a:r>
          </a:p>
          <a:p>
            <a:pPr lvl="2"/>
            <a:r>
              <a:rPr lang="en-US" sz="2800" dirty="0"/>
              <a:t>Wednesday 09:30 - 11:00</a:t>
            </a:r>
          </a:p>
          <a:p>
            <a:pPr lvl="2"/>
            <a:r>
              <a:rPr lang="en-US" sz="2800" dirty="0"/>
              <a:t>Thursday 14:30 - 16:30</a:t>
            </a:r>
          </a:p>
          <a:p>
            <a:pPr lvl="2"/>
            <a:r>
              <a:rPr lang="en-US" sz="2800" dirty="0"/>
              <a:t>By Appointment </a:t>
            </a:r>
          </a:p>
        </p:txBody>
      </p:sp>
    </p:spTree>
    <p:extLst>
      <p:ext uri="{BB962C8B-B14F-4D97-AF65-F5344CB8AC3E}">
        <p14:creationId xmlns:p14="http://schemas.microsoft.com/office/powerpoint/2010/main" val="76338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1800" dirty="0"/>
          </a:p>
          <a:p>
            <a:r>
              <a:rPr lang="en-US" sz="2800" dirty="0"/>
              <a:t>Textbook: </a:t>
            </a:r>
            <a:r>
              <a:rPr lang="en-US" sz="2800" i="1" dirty="0"/>
              <a:t>Discrete Mathematics: An Open Introduction</a:t>
            </a:r>
            <a:r>
              <a:rPr lang="en-US" sz="2800" dirty="0"/>
              <a:t>, 3</a:t>
            </a:r>
            <a:r>
              <a:rPr lang="en-US" sz="2800" baseline="30000" dirty="0"/>
              <a:t>rd</a:t>
            </a:r>
            <a:r>
              <a:rPr lang="en-US" sz="2800" dirty="0"/>
              <a:t> Edition </a:t>
            </a:r>
            <a:endParaRPr lang="en-US" sz="2800" i="1" dirty="0"/>
          </a:p>
          <a:p>
            <a:pPr lvl="1"/>
            <a:r>
              <a:rPr lang="en-US" sz="2400" dirty="0"/>
              <a:t>See course website for instructions </a:t>
            </a:r>
          </a:p>
          <a:p>
            <a:r>
              <a:rPr lang="en-US" sz="2800" dirty="0"/>
              <a:t>Assignments:</a:t>
            </a:r>
          </a:p>
          <a:p>
            <a:pPr lvl="1"/>
            <a:r>
              <a:rPr lang="en-US" sz="2400" b="0" i="0" dirty="0">
                <a:effectLst/>
              </a:rPr>
              <a:t>Turn in on </a:t>
            </a:r>
            <a:r>
              <a:rPr lang="en-US" sz="2400" b="0" i="0" dirty="0" err="1">
                <a:effectLst/>
              </a:rPr>
              <a:t>Gradescope</a:t>
            </a:r>
            <a:r>
              <a:rPr lang="en-US" sz="2400" b="0" i="0" dirty="0">
                <a:effectLst/>
              </a:rPr>
              <a:t> – Demo!  (</a:t>
            </a:r>
            <a:r>
              <a:rPr lang="en-US" sz="2400" b="0" i="0" dirty="0">
                <a:effectLst/>
                <a:hlinkClick r:id="rId2"/>
              </a:rPr>
              <a:t>https://help.gradescope.com/article/ccbpppziu9-student-submit-work</a:t>
            </a:r>
            <a:r>
              <a:rPr lang="en-US" sz="2400" b="0" i="0" dirty="0">
                <a:effectLst/>
              </a:rPr>
              <a:t>) </a:t>
            </a:r>
          </a:p>
          <a:p>
            <a:r>
              <a:rPr lang="en-US" sz="2800" dirty="0"/>
              <a:t>Due Dates: As listed on course schedule.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24hr grace period; no late submissions</a:t>
            </a:r>
          </a:p>
          <a:p>
            <a:pPr lvl="1"/>
            <a:r>
              <a:rPr lang="en-US" sz="2400" dirty="0"/>
              <a:t>Lowest homework dropped </a:t>
            </a:r>
          </a:p>
          <a:p>
            <a:pPr lvl="1"/>
            <a:r>
              <a:rPr lang="en-US" sz="2400" b="1" dirty="0"/>
              <a:t>See syllabus for revise and resubmit policy </a:t>
            </a:r>
          </a:p>
        </p:txBody>
      </p:sp>
    </p:spTree>
    <p:extLst>
      <p:ext uri="{BB962C8B-B14F-4D97-AF65-F5344CB8AC3E}">
        <p14:creationId xmlns:p14="http://schemas.microsoft.com/office/powerpoint/2010/main" val="341358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1" y="692726"/>
            <a:ext cx="7647708" cy="58050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Assignments </a:t>
            </a:r>
          </a:p>
          <a:p>
            <a:pPr lvl="1"/>
            <a:r>
              <a:rPr lang="en-US" sz="2800" dirty="0"/>
              <a:t>Homework </a:t>
            </a:r>
          </a:p>
          <a:p>
            <a:pPr lvl="2"/>
            <a:r>
              <a:rPr lang="en-US" sz="2400" dirty="0"/>
              <a:t>Pair assignments</a:t>
            </a:r>
          </a:p>
          <a:p>
            <a:pPr lvl="2"/>
            <a:r>
              <a:rPr lang="en-US" sz="2400" dirty="0"/>
              <a:t>Graded on effort and correctness </a:t>
            </a:r>
          </a:p>
          <a:p>
            <a:pPr lvl="1"/>
            <a:r>
              <a:rPr lang="en-US" sz="2800"/>
              <a:t>Quizzes (on PLATO)</a:t>
            </a:r>
            <a:endParaRPr lang="en-US" sz="2800" dirty="0"/>
          </a:p>
          <a:p>
            <a:pPr lvl="2"/>
            <a:r>
              <a:rPr lang="en-US" sz="2400" dirty="0"/>
              <a:t>Individual assignments </a:t>
            </a:r>
          </a:p>
          <a:p>
            <a:pPr lvl="2"/>
            <a:r>
              <a:rPr lang="en-US" sz="2400" dirty="0"/>
              <a:t>Can re-take as many times as wanted before deadline </a:t>
            </a:r>
          </a:p>
          <a:p>
            <a:pPr lvl="1"/>
            <a:r>
              <a:rPr lang="en-US" sz="2800" dirty="0"/>
              <a:t>In-class Activities</a:t>
            </a:r>
          </a:p>
          <a:p>
            <a:pPr lvl="2"/>
            <a:r>
              <a:rPr lang="en-US" sz="2400" dirty="0"/>
              <a:t>Graded on effort </a:t>
            </a:r>
          </a:p>
          <a:p>
            <a:pPr lvl="1"/>
            <a:r>
              <a:rPr lang="en-US" sz="2800" dirty="0"/>
              <a:t>Final Project </a:t>
            </a:r>
          </a:p>
          <a:p>
            <a:pPr lvl="2"/>
            <a:r>
              <a:rPr lang="en-US" sz="2400" dirty="0"/>
              <a:t>Small group </a:t>
            </a:r>
          </a:p>
          <a:p>
            <a:pPr lvl="2"/>
            <a:r>
              <a:rPr lang="en-US" sz="2400" dirty="0"/>
              <a:t>Graded on creativity and correctness </a:t>
            </a:r>
          </a:p>
        </p:txBody>
      </p:sp>
    </p:spTree>
    <p:extLst>
      <p:ext uri="{BB962C8B-B14F-4D97-AF65-F5344CB8AC3E}">
        <p14:creationId xmlns:p14="http://schemas.microsoft.com/office/powerpoint/2010/main" val="364571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3600" dirty="0"/>
              <a:t>I’m here to help you succeed</a:t>
            </a:r>
          </a:p>
          <a:p>
            <a:endParaRPr lang="en-US" sz="3600" dirty="0"/>
          </a:p>
          <a:p>
            <a:r>
              <a:rPr lang="en-US" sz="3600" dirty="0"/>
              <a:t>Please come to office hours or reach out if you need any additional support  </a:t>
            </a:r>
          </a:p>
        </p:txBody>
      </p:sp>
    </p:spTree>
    <p:extLst>
      <p:ext uri="{BB962C8B-B14F-4D97-AF65-F5344CB8AC3E}">
        <p14:creationId xmlns:p14="http://schemas.microsoft.com/office/powerpoint/2010/main" val="102586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00A5-2664-11AE-22FA-8E9A78E8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good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1B40-7D74-9DE8-5ABB-9E6193687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Discrete Math?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29AB28-AEAF-5668-A05F-D1D20CE4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677" y="936335"/>
            <a:ext cx="6896032" cy="4818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EB9E38-57AA-1B16-3DF3-47C7ED1E0D6B}"/>
              </a:ext>
            </a:extLst>
          </p:cNvPr>
          <p:cNvSpPr txBox="1"/>
          <p:nvPr/>
        </p:nvSpPr>
        <p:spPr>
          <a:xfrm>
            <a:off x="6799049" y="6394779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www.merriam-webster.com</a:t>
            </a:r>
            <a:r>
              <a:rPr lang="en-US" dirty="0"/>
              <a:t>/dictionary/discrete</a:t>
            </a:r>
          </a:p>
        </p:txBody>
      </p:sp>
    </p:spTree>
    <p:extLst>
      <p:ext uri="{BB962C8B-B14F-4D97-AF65-F5344CB8AC3E}">
        <p14:creationId xmlns:p14="http://schemas.microsoft.com/office/powerpoint/2010/main" val="165337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Discrete Math?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In this class we’ll cove four main topics:</a:t>
            </a:r>
          </a:p>
          <a:p>
            <a:pPr lvl="1"/>
            <a:r>
              <a:rPr lang="en-US" sz="2800" dirty="0"/>
              <a:t>Logic </a:t>
            </a:r>
          </a:p>
          <a:p>
            <a:pPr lvl="1"/>
            <a:r>
              <a:rPr lang="en-US" sz="2800" dirty="0"/>
              <a:t>Combinatorics (counting)</a:t>
            </a:r>
          </a:p>
          <a:p>
            <a:pPr lvl="1"/>
            <a:r>
              <a:rPr lang="en-US" sz="2800" dirty="0"/>
              <a:t>Sequences</a:t>
            </a:r>
          </a:p>
          <a:p>
            <a:pPr lvl="1"/>
            <a:r>
              <a:rPr lang="en-US" sz="2800" dirty="0"/>
              <a:t>Graphs </a:t>
            </a:r>
          </a:p>
        </p:txBody>
      </p:sp>
    </p:spTree>
    <p:extLst>
      <p:ext uri="{BB962C8B-B14F-4D97-AF65-F5344CB8AC3E}">
        <p14:creationId xmlns:p14="http://schemas.microsoft.com/office/powerpoint/2010/main" val="88938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While walking through a fictional forest, you encounter three trolls guarding a bridge. Each is either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knight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who always tells the truth, or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knave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who always lies. The trolls will not let you pass until you correctly identify each as either a knight or a knave. Each troll makes a single statement:</a:t>
            </a:r>
          </a:p>
          <a:p>
            <a:pPr marL="0" indent="0" algn="l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200" dirty="0">
                <a:effectLst/>
              </a:rPr>
              <a:t>Troll 1: If I am a knave, then there are exactly two knights here.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Troll 2: Troll 1 is lying.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Troll 3: Either we are all knaves or at least one of us is a knight.</a:t>
            </a:r>
          </a:p>
          <a:p>
            <a:pPr marL="0" indent="0">
              <a:buNone/>
            </a:pPr>
            <a:endParaRPr lang="en-US" sz="22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Which troll is which?</a:t>
            </a:r>
          </a:p>
        </p:txBody>
      </p:sp>
    </p:spTree>
    <p:extLst>
      <p:ext uri="{BB962C8B-B14F-4D97-AF65-F5344CB8AC3E}">
        <p14:creationId xmlns:p14="http://schemas.microsoft.com/office/powerpoint/2010/main" val="401271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What will we do in this class? </a:t>
            </a:r>
          </a:p>
          <a:p>
            <a:r>
              <a:rPr lang="en-US" dirty="0"/>
              <a:t>What is discrete math?</a:t>
            </a:r>
          </a:p>
          <a:p>
            <a:r>
              <a:rPr lang="en-US" dirty="0"/>
              <a:t>Mathematical Statements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</p:txBody>
      </p:sp>
    </p:spTree>
    <p:extLst>
      <p:ext uri="{BB962C8B-B14F-4D97-AF65-F5344CB8AC3E}">
        <p14:creationId xmlns:p14="http://schemas.microsoft.com/office/powerpoint/2010/main" val="3448741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Example Statements: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digits.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The moon is made of cheese.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Example non-Statements: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Would you like some cake?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The sum of two squares. </a:t>
            </a:r>
          </a:p>
        </p:txBody>
      </p:sp>
    </p:spTree>
    <p:extLst>
      <p:ext uri="{BB962C8B-B14F-4D97-AF65-F5344CB8AC3E}">
        <p14:creationId xmlns:p14="http://schemas.microsoft.com/office/powerpoint/2010/main" val="76840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Which are statements and which are not?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- 42 is a perfect square.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- 1 + 3  + 5 + 7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Go to your room!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- 3 + 7 = 12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- 3 + x = 12 </a:t>
            </a:r>
          </a:p>
        </p:txBody>
      </p:sp>
    </p:spTree>
    <p:extLst>
      <p:ext uri="{BB962C8B-B14F-4D97-AF65-F5344CB8AC3E}">
        <p14:creationId xmlns:p14="http://schemas.microsoft.com/office/powerpoint/2010/main" val="223947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Types of Statements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 statement that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be divided into smaller statements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molecular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 statement that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divided into smaller statements </a:t>
            </a:r>
          </a:p>
        </p:txBody>
      </p:sp>
    </p:spTree>
    <p:extLst>
      <p:ext uri="{BB962C8B-B14F-4D97-AF65-F5344CB8AC3E}">
        <p14:creationId xmlns:p14="http://schemas.microsoft.com/office/powerpoint/2010/main" val="2994318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Types of Statements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 statement that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be divided into smaller statements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molecular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 statement that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divided into smaller statements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atomic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digits. </a:t>
            </a:r>
          </a:p>
        </p:txBody>
      </p:sp>
    </p:spTree>
    <p:extLst>
      <p:ext uri="{BB962C8B-B14F-4D97-AF65-F5344CB8AC3E}">
        <p14:creationId xmlns:p14="http://schemas.microsoft.com/office/powerpoint/2010/main" val="2026155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Types of Statements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 statement that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be divided into smaller statements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molecular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 statement that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divided into smaller statements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atomic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of molecular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 	   and 42 is a perfect square. </a:t>
            </a: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8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Types of Statements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 statement that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be divided into smaller statements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molecular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 statement that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divided into smaller statements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atomic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of molecular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 	   and 42 is a perfect square. </a:t>
            </a: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6AEB9095-FE2F-E610-B80A-2D94946FCA7B}"/>
              </a:ext>
            </a:extLst>
          </p:cNvPr>
          <p:cNvSpPr/>
          <p:nvPr/>
        </p:nvSpPr>
        <p:spPr>
          <a:xfrm>
            <a:off x="4710545" y="5181600"/>
            <a:ext cx="6400800" cy="42949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586C9FED-9F04-D6FC-4CC5-97F9A4D38F62}"/>
              </a:ext>
            </a:extLst>
          </p:cNvPr>
          <p:cNvSpPr/>
          <p:nvPr/>
        </p:nvSpPr>
        <p:spPr>
          <a:xfrm>
            <a:off x="5403271" y="5525930"/>
            <a:ext cx="3283529" cy="42949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9721849-7D0D-6CBE-7230-FEF033DA6D6F}"/>
              </a:ext>
            </a:extLst>
          </p:cNvPr>
          <p:cNvSpPr/>
          <p:nvPr/>
        </p:nvSpPr>
        <p:spPr>
          <a:xfrm>
            <a:off x="3463635" y="5725020"/>
            <a:ext cx="1246909" cy="707092"/>
          </a:xfrm>
          <a:prstGeom prst="wedgeRoundRectCallout">
            <a:avLst>
              <a:gd name="adj1" fmla="val 48763"/>
              <a:gd name="adj2" fmla="val -77134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statement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05415D2-D32C-8758-9BB5-9B516B6CAA7B}"/>
              </a:ext>
            </a:extLst>
          </p:cNvPr>
          <p:cNvSpPr/>
          <p:nvPr/>
        </p:nvSpPr>
        <p:spPr>
          <a:xfrm>
            <a:off x="8977744" y="6047254"/>
            <a:ext cx="1246909" cy="707092"/>
          </a:xfrm>
          <a:prstGeom prst="wedgeRoundRectCallout">
            <a:avLst>
              <a:gd name="adj1" fmla="val -76793"/>
              <a:gd name="adj2" fmla="val -84972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statement</a:t>
            </a:r>
          </a:p>
        </p:txBody>
      </p:sp>
    </p:spTree>
    <p:extLst>
      <p:ext uri="{BB962C8B-B14F-4D97-AF65-F5344CB8AC3E}">
        <p14:creationId xmlns:p14="http://schemas.microsoft.com/office/powerpoint/2010/main" val="472255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Types of Statements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 statement that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be divided into smaller statements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molecular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 statement that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divided into smaller statements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atomic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of molecular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 	   and 42 is a perfect square. </a:t>
            </a: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6AEB9095-FE2F-E610-B80A-2D94946FCA7B}"/>
              </a:ext>
            </a:extLst>
          </p:cNvPr>
          <p:cNvSpPr/>
          <p:nvPr/>
        </p:nvSpPr>
        <p:spPr>
          <a:xfrm>
            <a:off x="4710545" y="5181600"/>
            <a:ext cx="6400800" cy="42949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586C9FED-9F04-D6FC-4CC5-97F9A4D38F62}"/>
              </a:ext>
            </a:extLst>
          </p:cNvPr>
          <p:cNvSpPr/>
          <p:nvPr/>
        </p:nvSpPr>
        <p:spPr>
          <a:xfrm>
            <a:off x="5403271" y="5525930"/>
            <a:ext cx="3283529" cy="42949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9721849-7D0D-6CBE-7230-FEF033DA6D6F}"/>
              </a:ext>
            </a:extLst>
          </p:cNvPr>
          <p:cNvSpPr/>
          <p:nvPr/>
        </p:nvSpPr>
        <p:spPr>
          <a:xfrm>
            <a:off x="3463635" y="5725020"/>
            <a:ext cx="1246909" cy="707092"/>
          </a:xfrm>
          <a:prstGeom prst="wedgeRoundRectCallout">
            <a:avLst>
              <a:gd name="adj1" fmla="val 48763"/>
              <a:gd name="adj2" fmla="val -77134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statement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05415D2-D32C-8758-9BB5-9B516B6CAA7B}"/>
              </a:ext>
            </a:extLst>
          </p:cNvPr>
          <p:cNvSpPr/>
          <p:nvPr/>
        </p:nvSpPr>
        <p:spPr>
          <a:xfrm>
            <a:off x="8977744" y="6047254"/>
            <a:ext cx="1246909" cy="707092"/>
          </a:xfrm>
          <a:prstGeom prst="wedgeRoundRectCallout">
            <a:avLst>
              <a:gd name="adj1" fmla="val -76793"/>
              <a:gd name="adj2" fmla="val -84972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statement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121B070-1083-C8EA-3D56-6E8992ED6A15}"/>
              </a:ext>
            </a:extLst>
          </p:cNvPr>
          <p:cNvSpPr/>
          <p:nvPr/>
        </p:nvSpPr>
        <p:spPr>
          <a:xfrm>
            <a:off x="4710544" y="5551606"/>
            <a:ext cx="692727" cy="344330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32A484E-FDBE-51F5-04B2-72F064DE5BDA}"/>
              </a:ext>
            </a:extLst>
          </p:cNvPr>
          <p:cNvSpPr/>
          <p:nvPr/>
        </p:nvSpPr>
        <p:spPr>
          <a:xfrm>
            <a:off x="5811980" y="6104219"/>
            <a:ext cx="1669478" cy="707092"/>
          </a:xfrm>
          <a:prstGeom prst="wedgeRoundRectCallout">
            <a:avLst>
              <a:gd name="adj1" fmla="val -92966"/>
              <a:gd name="adj2" fmla="val -8497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connective</a:t>
            </a:r>
          </a:p>
        </p:txBody>
      </p:sp>
    </p:spTree>
    <p:extLst>
      <p:ext uri="{BB962C8B-B14F-4D97-AF65-F5344CB8AC3E}">
        <p14:creationId xmlns:p14="http://schemas.microsoft.com/office/powerpoint/2010/main" val="2640858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Logical Connectives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logical connectives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connect or modify statements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98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Logical Connectives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logical connectives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connect or modify statements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binary connectives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connect two statements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- and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if … then …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if and only if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4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37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Logical Connectives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logical connectives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connect or modify statements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binary connectives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connect two statements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- and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if … then …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if and only if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unary connectives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applies to a single statement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not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79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Logical Connectives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logical connectives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connect or modify statements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binary connectives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connect two statements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- and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if … then …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if and only if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unary connectives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applies to a single statement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not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63C989-DA82-16D4-2486-3DBAED0D9368}"/>
              </a:ext>
            </a:extLst>
          </p:cNvPr>
          <p:cNvSpPr/>
          <p:nvPr/>
        </p:nvSpPr>
        <p:spPr>
          <a:xfrm>
            <a:off x="623455" y="5167745"/>
            <a:ext cx="11139054" cy="1524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Practice</a:t>
            </a:r>
            <a:r>
              <a:rPr lang="en-US" sz="2400" dirty="0"/>
              <a:t>: Form 5 groups. Each will be assigned a connective. Come up with two examples of statements using your connective. For each example, identify molecular statements, atomic statements, and connective. </a:t>
            </a:r>
          </a:p>
        </p:txBody>
      </p:sp>
    </p:spTree>
    <p:extLst>
      <p:ext uri="{BB962C8B-B14F-4D97-AF65-F5344CB8AC3E}">
        <p14:creationId xmlns:p14="http://schemas.microsoft.com/office/powerpoint/2010/main" val="3095277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Writing out entire statements is a pain</a:t>
            </a:r>
          </a:p>
        </p:txBody>
      </p:sp>
    </p:spTree>
    <p:extLst>
      <p:ext uri="{BB962C8B-B14F-4D97-AF65-F5344CB8AC3E}">
        <p14:creationId xmlns:p14="http://schemas.microsoft.com/office/powerpoint/2010/main" val="3511187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Writing out entire statements is a pain</a:t>
            </a:r>
          </a:p>
          <a:p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To save time, we represent statements (usually atomic) with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834707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Writing out entire statements is a pain</a:t>
            </a:r>
          </a:p>
          <a:p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To save time, we represent statements (usually atomic) with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variables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 is custom to use capital letters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in the middle of the alphabet for statement variables</a:t>
            </a:r>
          </a:p>
          <a:p>
            <a:pPr lvl="1"/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Ex.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9184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Writing out entire statements is a pain</a:t>
            </a:r>
          </a:p>
          <a:p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To save time, we represent statements (usually atomic) with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variables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 is custom to use capital letters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in the middle of the alphabet for statement variables</a:t>
            </a:r>
          </a:p>
          <a:p>
            <a:pPr lvl="1"/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Ex.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Note: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In this context, a variable only has 2 possible values – True (written T or 1) or False (written F or 0) </a:t>
            </a:r>
            <a:endParaRPr lang="en-US" sz="2400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31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Writing out entire statements is a pain</a:t>
            </a:r>
          </a:p>
          <a:p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To save time, we represent statements (usually atomic) with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variables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 is custom to use capital letters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in the middle of the alphabet for statement variables</a:t>
            </a:r>
          </a:p>
          <a:p>
            <a:pPr lvl="1"/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Ex.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Note: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In this context, a variable only has 2 possible values – True (written T or 1) or False (written F or 0) </a:t>
            </a:r>
            <a:endParaRPr lang="en-US" sz="2400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1325F07-17EB-600D-ECB4-1B7DEAF585D7}"/>
              </a:ext>
            </a:extLst>
          </p:cNvPr>
          <p:cNvSpPr/>
          <p:nvPr/>
        </p:nvSpPr>
        <p:spPr>
          <a:xfrm>
            <a:off x="623455" y="5167745"/>
            <a:ext cx="11139054" cy="1524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Practice</a:t>
            </a:r>
            <a:r>
              <a:rPr lang="en-US" sz="2400" dirty="0"/>
              <a:t>: Return to your groups. Re-write your statements from the previous exercise using variables. </a:t>
            </a:r>
          </a:p>
        </p:txBody>
      </p:sp>
    </p:spTree>
    <p:extLst>
      <p:ext uri="{BB962C8B-B14F-4D97-AF65-F5344CB8AC3E}">
        <p14:creationId xmlns:p14="http://schemas.microsoft.com/office/powerpoint/2010/main" val="4057375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8327" y="864108"/>
                <a:ext cx="7827818" cy="5536692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We also have shorthand symbols for connectives: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and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or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if ... then …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if and only if 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not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8327" y="864108"/>
                <a:ext cx="7827818" cy="5536692"/>
              </a:xfrm>
              <a:blipFill>
                <a:blip r:embed="rId3"/>
                <a:stretch>
                  <a:fillRect l="-97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078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8327" y="748145"/>
                <a:ext cx="7786255" cy="5652655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We also have shorthand symbols for connectives </a:t>
                </a:r>
                <a:r>
                  <a:rPr lang="en-US" sz="2400" b="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and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 fancy names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: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and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200" b="0" i="1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conjunction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or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disjunction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if ... then …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implication</a:t>
                </a:r>
                <a:r>
                  <a:rPr lang="en-US" sz="2200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or</a:t>
                </a:r>
                <a:r>
                  <a:rPr lang="en-US" sz="2200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conditional</a:t>
                </a:r>
                <a:endParaRPr lang="en-US" sz="2200" b="1" i="1" dirty="0">
                  <a:solidFill>
                    <a:srgbClr val="C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if and only if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biconditional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not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200" b="0" i="1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negation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8327" y="748145"/>
                <a:ext cx="7786255" cy="5652655"/>
              </a:xfrm>
              <a:blipFill>
                <a:blip r:embed="rId3"/>
                <a:stretch>
                  <a:fillRect l="-977" t="-2466" b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612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8328" y="748145"/>
                <a:ext cx="7716982" cy="4488873"/>
              </a:xfrm>
            </p:spPr>
            <p:txBody>
              <a:bodyPr anchor="t">
                <a:normAutofit fontScale="85000" lnSpcReduction="20000"/>
              </a:bodyPr>
              <a:lstStyle/>
              <a:p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We also have shorthand symbols for connectives </a:t>
                </a:r>
                <a:r>
                  <a:rPr lang="en-US" sz="2400" b="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and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 fancy names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: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and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200" b="0" i="1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conjunction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or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disjunction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if ... then …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implication</a:t>
                </a:r>
                <a:r>
                  <a:rPr lang="en-US" sz="2200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or</a:t>
                </a:r>
                <a:r>
                  <a:rPr lang="en-US" sz="2200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conditional</a:t>
                </a:r>
                <a:endParaRPr lang="en-US" sz="2200" b="1" i="1" dirty="0">
                  <a:solidFill>
                    <a:srgbClr val="C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if and only if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biconditional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not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200" b="0" i="1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negation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8328" y="748145"/>
                <a:ext cx="7716982" cy="4488873"/>
              </a:xfrm>
              <a:blipFill>
                <a:blip r:embed="rId3"/>
                <a:stretch>
                  <a:fillRect l="-657" t="-2542" b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F86DBD-B49F-D082-3341-1DF91F55104F}"/>
              </a:ext>
            </a:extLst>
          </p:cNvPr>
          <p:cNvSpPr/>
          <p:nvPr/>
        </p:nvSpPr>
        <p:spPr>
          <a:xfrm>
            <a:off x="623455" y="5167745"/>
            <a:ext cx="11139054" cy="1524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Practice</a:t>
            </a:r>
            <a:r>
              <a:rPr lang="en-US" sz="2400" dirty="0"/>
              <a:t>: Return to your groups. Add the appropriate connective to your statements from the previous exercise. </a:t>
            </a:r>
          </a:p>
        </p:txBody>
      </p:sp>
    </p:spTree>
    <p:extLst>
      <p:ext uri="{BB962C8B-B14F-4D97-AF65-F5344CB8AC3E}">
        <p14:creationId xmlns:p14="http://schemas.microsoft.com/office/powerpoint/2010/main" val="373060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  <p:pic>
        <p:nvPicPr>
          <p:cNvPr id="4" name="Picture 2" descr="Progress Pride Flag Download - Make Badges">
            <a:extLst>
              <a:ext uri="{FF2B5EF4-FFF2-40B4-BE49-F238E27FC236}">
                <a16:creationId xmlns:a16="http://schemas.microsoft.com/office/drawing/2014/main" id="{E3C4DD0A-50C0-5970-4CE0-38470792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8" y="5171644"/>
            <a:ext cx="1688677" cy="8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usiness Growth outline">
            <a:extLst>
              <a:ext uri="{FF2B5EF4-FFF2-40B4-BE49-F238E27FC236}">
                <a16:creationId xmlns:a16="http://schemas.microsoft.com/office/drawing/2014/main" id="{BA70DCEE-47AA-E958-C83C-EEEEC7DC1B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88744" y="4205975"/>
            <a:ext cx="1896798" cy="1896798"/>
          </a:xfrm>
          <a:prstGeom prst="rect">
            <a:avLst/>
          </a:prstGeom>
        </p:spPr>
      </p:pic>
      <p:pic>
        <p:nvPicPr>
          <p:cNvPr id="1026" name="Picture 2" descr="Amazon.com : Black Lives Matter Flag 3x5ft Poly : Patio, Lawn &amp; Garden">
            <a:extLst>
              <a:ext uri="{FF2B5EF4-FFF2-40B4-BE49-F238E27FC236}">
                <a16:creationId xmlns:a16="http://schemas.microsoft.com/office/drawing/2014/main" id="{364A768E-0A0B-D88B-8F7D-27F93FBE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/>
          <a:stretch/>
        </p:blipFill>
        <p:spPr bwMode="auto">
          <a:xfrm>
            <a:off x="5179753" y="4192523"/>
            <a:ext cx="1584379" cy="9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groups of 3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A highlight of your winter break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14902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68036"/>
            <a:ext cx="7260695" cy="6075652"/>
          </a:xfrm>
        </p:spPr>
        <p:txBody>
          <a:bodyPr anchor="t">
            <a:normAutofit/>
          </a:bodyPr>
          <a:lstStyle/>
          <a:p>
            <a:r>
              <a:rPr lang="en-US" sz="2800" dirty="0"/>
              <a:t>Form </a:t>
            </a:r>
            <a:r>
              <a:rPr lang="en-US" sz="2800" b="1" dirty="0">
                <a:highlight>
                  <a:srgbClr val="FFFF00"/>
                </a:highlight>
              </a:rPr>
              <a:t>new groups</a:t>
            </a:r>
            <a:r>
              <a:rPr lang="en-US" sz="2800" b="1" dirty="0"/>
              <a:t> </a:t>
            </a:r>
            <a:r>
              <a:rPr lang="en-US" sz="2800" dirty="0"/>
              <a:t>of 3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2800" dirty="0"/>
              <a:t>Introduce yourselves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2800" dirty="0"/>
              <a:t>Share:</a:t>
            </a:r>
          </a:p>
          <a:p>
            <a:pPr lvl="1"/>
            <a:r>
              <a:rPr lang="en-US" sz="2800" dirty="0"/>
              <a:t>Would you rather have telekinesis (the ability to move things with your mind) OR telepathy (the ability to read minds)?</a:t>
            </a:r>
          </a:p>
          <a:p>
            <a:r>
              <a:rPr lang="en-US" sz="2800" dirty="0"/>
              <a:t>After about 5 minutes we will go around, introduce ourselves, and share our would you rather answers</a:t>
            </a:r>
          </a:p>
        </p:txBody>
      </p:sp>
    </p:spTree>
    <p:extLst>
      <p:ext uri="{BB962C8B-B14F-4D97-AF65-F5344CB8AC3E}">
        <p14:creationId xmlns:p14="http://schemas.microsoft.com/office/powerpoint/2010/main" val="4160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62000"/>
            <a:ext cx="7260695" cy="5881688"/>
          </a:xfrm>
        </p:spPr>
        <p:txBody>
          <a:bodyPr anchor="t">
            <a:noAutofit/>
          </a:bodyPr>
          <a:lstStyle/>
          <a:p>
            <a:r>
              <a:rPr lang="en-US" sz="2800" dirty="0"/>
              <a:t>Form </a:t>
            </a:r>
            <a:r>
              <a:rPr lang="en-US" sz="2800" b="1" dirty="0">
                <a:highlight>
                  <a:srgbClr val="FFFF00"/>
                </a:highlight>
              </a:rPr>
              <a:t>new new groups</a:t>
            </a:r>
            <a:r>
              <a:rPr lang="en-US" sz="2800" b="1" dirty="0"/>
              <a:t> </a:t>
            </a:r>
            <a:r>
              <a:rPr lang="en-US" sz="2800" dirty="0"/>
              <a:t>of 3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2800" dirty="0"/>
              <a:t>Introduce yourselves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2800" dirty="0"/>
              <a:t>Share:</a:t>
            </a:r>
          </a:p>
          <a:p>
            <a:pPr lvl="1"/>
            <a:r>
              <a:rPr lang="en-US" sz="2800" dirty="0"/>
              <a:t>Would you rather take amazing selfies but look terrible in all other photos OR take terrible selfies but look amazing in all other photos? </a:t>
            </a:r>
          </a:p>
          <a:p>
            <a:r>
              <a:rPr lang="en-US" sz="2800" dirty="0"/>
              <a:t>After about 5 minutes we will go around, introduce ourselves, and share our would you rather answers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201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62000"/>
            <a:ext cx="7260695" cy="5881688"/>
          </a:xfrm>
        </p:spPr>
        <p:txBody>
          <a:bodyPr anchor="t">
            <a:noAutofit/>
          </a:bodyPr>
          <a:lstStyle/>
          <a:p>
            <a:r>
              <a:rPr lang="en-US" sz="2800" dirty="0"/>
              <a:t>Name tags!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19926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318</TotalTime>
  <Words>1811</Words>
  <Application>Microsoft Macintosh PowerPoint</Application>
  <PresentationFormat>Widescreen</PresentationFormat>
  <Paragraphs>310</Paragraphs>
  <Slides>39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Cambria Math</vt:lpstr>
      <vt:lpstr>Corbel</vt:lpstr>
      <vt:lpstr>Open Sans</vt:lpstr>
      <vt:lpstr>Verdana</vt:lpstr>
      <vt:lpstr>Wingdings 2</vt:lpstr>
      <vt:lpstr>Frame</vt:lpstr>
      <vt:lpstr>Discrete Structures– Welcome!</vt:lpstr>
      <vt:lpstr>Plan for Today</vt:lpstr>
      <vt:lpstr>Who Am I?</vt:lpstr>
      <vt:lpstr>Who Am I?</vt:lpstr>
      <vt:lpstr>Who Am I?</vt:lpstr>
      <vt:lpstr>Who Are You?</vt:lpstr>
      <vt:lpstr>Who Are You?</vt:lpstr>
      <vt:lpstr>Who Are You?</vt:lpstr>
      <vt:lpstr>Who Are You?</vt:lpstr>
      <vt:lpstr>What You Will Learn &amp; Logistics </vt:lpstr>
      <vt:lpstr>What Is This Class?</vt:lpstr>
      <vt:lpstr>**Important Info** </vt:lpstr>
      <vt:lpstr>**Important Info** </vt:lpstr>
      <vt:lpstr>**Important Info** </vt:lpstr>
      <vt:lpstr>**Important Info** </vt:lpstr>
      <vt:lpstr>Now the good stuff</vt:lpstr>
      <vt:lpstr>What is Discrete Math?</vt:lpstr>
      <vt:lpstr>What is Discrete Math?</vt:lpstr>
      <vt:lpstr>Warm Up</vt:lpstr>
      <vt:lpstr>Vocab</vt:lpstr>
      <vt:lpstr>Vocab</vt:lpstr>
      <vt:lpstr>Vocab</vt:lpstr>
      <vt:lpstr>Vocab: Types of Statements </vt:lpstr>
      <vt:lpstr>Vocab: Types of Statements </vt:lpstr>
      <vt:lpstr>Vocab: Types of Statements </vt:lpstr>
      <vt:lpstr>Vocab: Types of Statements </vt:lpstr>
      <vt:lpstr>Vocab: Types of Statements </vt:lpstr>
      <vt:lpstr>Vocab: Logical Connectives</vt:lpstr>
      <vt:lpstr>Vocab: Logical Connectives</vt:lpstr>
      <vt:lpstr>Vocab: Logical Connectives</vt:lpstr>
      <vt:lpstr>Vocab: Logical Connectives</vt:lpstr>
      <vt:lpstr>Symbolic Representation</vt:lpstr>
      <vt:lpstr>Symbolic Representation</vt:lpstr>
      <vt:lpstr>Symbolic Representation</vt:lpstr>
      <vt:lpstr>Symbolic Representation</vt:lpstr>
      <vt:lpstr>Symbolic Representation</vt:lpstr>
      <vt:lpstr>Symbolic Representation</vt:lpstr>
      <vt:lpstr>Symbolic Representation</vt:lpstr>
      <vt:lpstr>Symbolic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17</cp:revision>
  <dcterms:created xsi:type="dcterms:W3CDTF">2023-08-03T18:49:17Z</dcterms:created>
  <dcterms:modified xsi:type="dcterms:W3CDTF">2024-01-16T13:03:59Z</dcterms:modified>
</cp:coreProperties>
</file>