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31"/>
  </p:notesMasterIdLst>
  <p:sldIdLst>
    <p:sldId id="256" r:id="rId2"/>
    <p:sldId id="257" r:id="rId3"/>
    <p:sldId id="348" r:id="rId4"/>
    <p:sldId id="349" r:id="rId5"/>
    <p:sldId id="351" r:id="rId6"/>
    <p:sldId id="352" r:id="rId7"/>
    <p:sldId id="354" r:id="rId8"/>
    <p:sldId id="353" r:id="rId9"/>
    <p:sldId id="355" r:id="rId10"/>
    <p:sldId id="356" r:id="rId11"/>
    <p:sldId id="358" r:id="rId12"/>
    <p:sldId id="357" r:id="rId13"/>
    <p:sldId id="359" r:id="rId14"/>
    <p:sldId id="360" r:id="rId15"/>
    <p:sldId id="361" r:id="rId16"/>
    <p:sldId id="362" r:id="rId17"/>
    <p:sldId id="363" r:id="rId18"/>
    <p:sldId id="364" r:id="rId19"/>
    <p:sldId id="368" r:id="rId20"/>
    <p:sldId id="369" r:id="rId21"/>
    <p:sldId id="365" r:id="rId22"/>
    <p:sldId id="370" r:id="rId23"/>
    <p:sldId id="366" r:id="rId24"/>
    <p:sldId id="367" r:id="rId25"/>
    <p:sldId id="371" r:id="rId26"/>
    <p:sldId id="372" r:id="rId27"/>
    <p:sldId id="373" r:id="rId28"/>
    <p:sldId id="375" r:id="rId29"/>
    <p:sldId id="37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95"/>
    <p:restoredTop sz="77241"/>
  </p:normalViewPr>
  <p:slideViewPr>
    <p:cSldViewPr snapToGrid="0">
      <p:cViewPr varScale="1">
        <p:scale>
          <a:sx n="75" d="100"/>
          <a:sy n="75" d="100"/>
        </p:scale>
        <p:origin x="17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2/22/24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 case = 0,</a:t>
            </a:r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ind</a:t>
            </a:r>
            <a:r>
              <a:rPr lang="en-US" dirty="0"/>
              <a:t> step start by looking at 6^k – 1 and writing as a </a:t>
            </a:r>
            <a:r>
              <a:rPr lang="en-US" dirty="0" err="1"/>
              <a:t>mult</a:t>
            </a:r>
            <a:r>
              <a:rPr lang="en-US" dirty="0"/>
              <a:t> of 5 (5m) </a:t>
            </a:r>
          </a:p>
          <a:p>
            <a:endParaRPr lang="en-US" dirty="0"/>
          </a:p>
          <a:p>
            <a:r>
              <a:rPr lang="en-US" dirty="0"/>
              <a:t>6^k – 1 = 5m </a:t>
            </a:r>
          </a:p>
          <a:p>
            <a:r>
              <a:rPr lang="en-US" dirty="0"/>
              <a:t>6^k = 5m + 1</a:t>
            </a:r>
          </a:p>
          <a:p>
            <a:r>
              <a:rPr lang="en-US" dirty="0"/>
              <a:t>6^(K+1) = 6(5m+1)</a:t>
            </a:r>
          </a:p>
          <a:p>
            <a:r>
              <a:rPr lang="en-US" dirty="0"/>
              <a:t>6^(k+1) – 1 = 30m + 5 (</a:t>
            </a:r>
            <a:r>
              <a:rPr lang="en-US" dirty="0" err="1"/>
              <a:t>mult</a:t>
            </a:r>
            <a:r>
              <a:rPr lang="en-US"/>
              <a:t> of 5!!)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656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6353E-EFE6-1E4E-CB46-C2369D11A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C559ED-B73E-F5ED-833B-EABAC4921F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8E513D-769C-200D-8FB1-ACE93617F9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03513-9860-EB68-955B-35A9640F2D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34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42DEFF-9977-D6A1-E555-C7673B588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929F54-4FBD-3B8D-CCCE-B386FBF6CC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E17BF9-7E0F-B700-A182-02E8410181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16494-1B8E-CDDA-8983-7403C7C754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14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A2048-581E-6CA6-F63D-EFA6271BE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D54757-D216-26E6-1881-2A3E5B0AD3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89AC86-60DA-1D8D-4C27-758DD16221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B9EE4-1A44-A4A1-701C-E02812CB31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198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63F18-04B0-8E2E-17BF-030F637CF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FD79B0-1066-F583-EB9C-01E0F58BA3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884596-799E-4845-DEB0-8B4B69A65D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DA05E1-8F29-5F0F-3ADA-DB3CFA5775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670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42899-04E3-6E6C-F804-5E113373B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8FC77D-BADD-1FA0-DA96-1830CDF657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84DB0B-1E5F-1CF2-D286-462A89EADD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0ABA99-DA9D-1488-8985-F6B3C77681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487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3EAC6-9637-B5FE-E9F1-9075E3CB9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A15E94-C27B-ED07-58C7-9B39080A19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BF2F69-220D-0941-68FB-680EEC6C24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A91AC8-B39A-72C3-F8D3-023AD123DC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6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8B3DD-EF39-3122-E049-9F6CC577B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21D1FF-CA23-C37B-0CE1-4CA2EF148B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5A68A6-CFC3-1DB3-97E8-1E64E9E76E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3A87E-BFA4-1520-D80A-0CDDDD763F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385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FAE3C-CC74-9060-92CA-9B97EC1D6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FC963A-B830-5668-FCF6-C082139891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CB0EE2-0BB2-96F8-A2E1-B7BAFD9583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18F24-4B1A-29E2-50CE-6B2F39F34F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469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DFD97E-E8AF-11E5-89D2-B7A35AC89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DEA82A-65D4-8FB0-07E9-E94E949643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E9FAD3-1CA6-F149-7458-F349C9CAED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57D2A-B4CD-6E69-8192-512E438F8C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183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C4ED20-4FF2-41F4-85D8-AF3DC63DB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8AF3F3-06D0-6FDC-CB79-C31968D0CF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27519E-EC7D-58E6-C1D2-42A1B3DF8F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B8C44-07D6-3040-B82C-930E667BC0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28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91B54-CEE4-4279-7235-C3C46BF7D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D2312A-FC85-A7B6-EFB5-92A8673DAD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2B869F-1AE0-CB6F-3C24-977D0623B2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FB323-A06F-67EA-1032-6DC89FE05C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749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3BD92-9A4E-457A-AC7B-8FA95F1E5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1A56DD-0BDC-950B-DEE4-74CA375874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090906-8C64-0E2A-3802-A49985E55A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394B8-169A-D149-CFD7-DA846443FB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150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05769E-DF3C-96F5-EB1E-8C1CDEB94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692DFB-98F6-E93F-0318-A682BAE917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834440-0C8E-9B39-7B76-D4E483CE01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C6633-ADC9-49F5-6D95-FE1247999D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153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B57DCA-2CFD-00A4-B3BE-2BA7DA3CC9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9B709E-9DF5-82E3-3BDB-78032B76C7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72D521-053E-02DA-5992-0FB53308F1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B9F11-1B57-2A34-515C-7D540F1591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070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2DB62-5B77-4F42-0839-C6C7F4AE6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6F06FC-8F8C-09E6-1A41-B74E8C401F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5B4974-B688-8565-7D89-3CA5D77A87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DC455-4A66-C36C-3BE3-5F607F6D21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416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7BC74A-0CAE-7D2E-B888-AD4673DF5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91C027-1EF6-9D3D-76D0-63E99A159F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9D62EF-018F-4897-C601-869250F824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03576-619D-FFDA-BAAA-3B94017F3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648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5AD30F-C96C-6E37-7B7E-80E5A4EE9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A3AFEE-99A7-BA89-2A29-26EC2A7A9A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853B53-DBA6-AB5C-52FE-9B222DA5E6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A2754-D2B3-73EA-16F2-2AFFE3819C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088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AF129F-5551-47FE-2F98-2BCBB25EE2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D1C200-BB3F-520B-EE21-D050A8F6D4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D3F3A2-77BF-721F-DA5A-64ED1ECE3B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88F6F-E18B-433E-D59E-BC90BDE81A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333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9E2A0-52B1-9C0C-BA4F-ACE951C17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82375E-28B7-9EAE-9FDB-710933A81C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D0E46A-4458-A5C0-797E-AFDC315B0D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61EB5-BFB3-4FDA-A3F7-9CAB7807D8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04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25E8D-A04B-3D5A-5551-102F1B286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5B3D08-6541-4917-F9D6-2F48957ADF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F7B8F7-8C79-39AF-0158-2F7F70301C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4896D-FC5B-C9AB-D956-2661B0585E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17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BCC8A3-91D5-807F-1129-D9FE17A3F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C10F52-7251-3513-1098-50F2723513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953CB6-0EB1-4A50-482E-13864DBB1C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359CE-BD8C-481E-62CE-6A37E2D436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72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B60C3-F2E1-1AF2-61D2-F20291AED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EC642C-191C-F12F-FDBD-CFE1765FF8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52BC72-BF89-4054-5DE4-9F67C3CF8D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3044D-BEC5-9CA3-C232-C07517D4B7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09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C1A3E6-CF7B-045A-CCC4-E4DA9C26A8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D3239D-6131-4D94-9C5D-81174679EC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2A306C-BE60-27C4-FEBB-C9910B5742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4C0994-A0D6-8446-612F-A9BBA3CF8E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05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300EA-1A48-1BFF-CDF8-E7015C2517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ACB7A4-0C22-E561-FB48-5CBEB524EE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6C6003-B442-B072-D91D-49CB039C46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52C4F-22A9-5FD7-483B-270FA2C1FD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10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403E0-BCD8-AE0E-2E48-670780362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B9C387-57D7-81E8-A944-8BE668B4C5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3A563F-C280-B7E0-3196-26BDA7DCEE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57C6C-357D-A17E-2AAD-7C3D4A36A2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43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A761B-F4B6-8AE4-67BE-4DF6A0340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F7D623-39A2-01E0-4403-46DC15374F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6137BF-CD5D-CA03-7776-0626A8FBCB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36D6B4-9C9E-FDC8-7EA6-6D7D9076C0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63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2/22/24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2/22/24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2/22/24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2/22/24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2/22/24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2/22/24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7" y="1298448"/>
            <a:ext cx="7516213" cy="3255264"/>
          </a:xfrm>
        </p:spPr>
        <p:txBody>
          <a:bodyPr>
            <a:normAutofit/>
          </a:bodyPr>
          <a:lstStyle/>
          <a:p>
            <a:r>
              <a:rPr lang="en-US" dirty="0"/>
              <a:t>Discrete </a:t>
            </a:r>
            <a:r>
              <a:rPr lang="en-US"/>
              <a:t>Structures–Sets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46ACB-4F24-0DB5-C849-EF78DC99C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B1642-E22B-4A7E-78AE-48F81B979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Builder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6F25208-AB7F-9C85-E967-2422C8F809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Sometimes, listing all elements of a set is hard or imprecise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Ex.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be the set of all even natural numbers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={0, 2, 4, 6, …}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 these cases, we use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set builder notation</a:t>
                </a:r>
              </a:p>
              <a:p>
                <a:pPr marL="0" indent="0">
                  <a:buNone/>
                </a:pPr>
                <a:r>
                  <a:rPr lang="en-US" sz="2400" b="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𝑒𝑣𝑒𝑛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This is read, “A is the set of all natural numbers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	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even” 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6F25208-AB7F-9C85-E967-2422C8F809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  <a:blipFill>
                <a:blip r:embed="rId3"/>
                <a:stretch>
                  <a:fillRect l="-1196" t="-1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9501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9C44C-A4E4-FAB5-B91F-D364CF751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33092-1D06-FF61-AF24-D2FDEFF72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Builder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E1BA5EE-7A70-FD19-AD0C-E62646CC1F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Sometimes, listing all elements of a set is hard or imprecise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Ex.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be the set of all even natural numbers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={0, 2, 4, 6, …}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 these cases, we use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set builder notation</a:t>
                </a:r>
              </a:p>
              <a:p>
                <a:pPr marL="0" indent="0">
                  <a:buNone/>
                </a:pPr>
                <a:r>
                  <a:rPr lang="en-US" sz="2400" b="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𝑒𝑣𝑒𝑛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This is read, “A is the set of all natural numbers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	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even” 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E1BA5EE-7A70-FD19-AD0C-E62646CC1F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  <a:blipFill>
                <a:blip r:embed="rId3"/>
                <a:stretch>
                  <a:fillRect l="-1196" t="-1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55679200-068F-2BE6-153A-75774EF3873A}"/>
                  </a:ext>
                </a:extLst>
              </p:cNvPr>
              <p:cNvSpPr/>
              <p:nvPr/>
            </p:nvSpPr>
            <p:spPr>
              <a:xfrm>
                <a:off x="3456122" y="4392707"/>
                <a:ext cx="8482958" cy="2294964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400" b="1" dirty="0"/>
                  <a:t>Practice</a:t>
                </a:r>
                <a:r>
                  <a:rPr lang="en-US" sz="2400" dirty="0"/>
                  <a:t>: Write the elements for the following sets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+3∈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+3∈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∨|−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55679200-068F-2BE6-153A-75774EF387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122" y="4392707"/>
                <a:ext cx="8482958" cy="229496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6626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FD276-5901-B1AD-63C1-F023098645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0491-C748-961A-2748-DFB7EEB43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Builder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983E21F-99C1-FC97-BBEA-80B453CB17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Sometimes, listing all elements of a set is hard or imprecise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Ex.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be the set of all even natural numbers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={0, 2, 4, 6, …}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 these cases, we use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set builder notation</a:t>
                </a:r>
              </a:p>
              <a:p>
                <a:pPr marL="0" indent="0">
                  <a:buNone/>
                </a:pPr>
                <a:r>
                  <a:rPr lang="en-US" sz="2400" b="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𝑒𝑣𝑒𝑛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This is read, “A is the set of all natural numbers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	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even” 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983E21F-99C1-FC97-BBEA-80B453CB17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  <a:blipFill>
                <a:blip r:embed="rId3"/>
                <a:stretch>
                  <a:fillRect l="-1196" t="-1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6E84AE0-5ABF-7324-85F6-380C6F685082}"/>
              </a:ext>
            </a:extLst>
          </p:cNvPr>
          <p:cNvSpPr/>
          <p:nvPr/>
        </p:nvSpPr>
        <p:spPr>
          <a:xfrm>
            <a:off x="3456122" y="4392707"/>
            <a:ext cx="8482958" cy="229496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/>
              <a:t>Practice</a:t>
            </a:r>
            <a:r>
              <a:rPr lang="en-US" sz="2400" dirty="0"/>
              <a:t>: Write the following in set builder notation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set of natural numbers between 10 and 30 (including 30)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set of primes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set of odds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set of positive odds </a:t>
            </a:r>
          </a:p>
        </p:txBody>
      </p:sp>
    </p:spTree>
    <p:extLst>
      <p:ext uri="{BB962C8B-B14F-4D97-AF65-F5344CB8AC3E}">
        <p14:creationId xmlns:p14="http://schemas.microsoft.com/office/powerpoint/2010/main" val="754844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E3CFD-C63D-303E-B315-09FA74073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98CA4-D828-2D6B-C160-2A679C797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Builder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ECB1892-3F57-C1DC-7CE9-81F61F8D6E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Sometimes, listing all elements of a set is hard or imprecise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Ex.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be the set of all even natural numbers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={0, 2, 4, 6, …}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 these cases, we use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set builder notation</a:t>
                </a:r>
              </a:p>
              <a:p>
                <a:pPr marL="0" indent="0">
                  <a:buNone/>
                </a:pPr>
                <a:r>
                  <a:rPr lang="en-US" sz="2400" b="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𝑒𝑣𝑒𝑛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This is read, “A is the set of all natural numbers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	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even” 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ECB1892-3F57-C1DC-7CE9-81F61F8D6E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  <a:blipFill>
                <a:blip r:embed="rId3"/>
                <a:stretch>
                  <a:fillRect l="-1196" t="-1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982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E2E5C2-B8A4-D898-2FC1-E56CD50F8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8E434-9CF2-CE90-0533-7667EA766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Between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D6EAC4C-4D7D-EB5D-8E3C-ACAD9710F7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Sets A and B are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equal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if they have exactly the same elements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Ex.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1, 2, 3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={1,  1+1, 1+1+1}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Set A is 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subset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of set B if every element in A is also an element of B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Ex.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1, 2, 3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⊆{1, 2, 3, 4}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power set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of A is the set of all subsets of A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Ex.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={1, 2, 3}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   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={∅,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1, 2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1, 3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2, 3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1, 2, 3</m:t>
                        </m:r>
                      </m:e>
                    </m:d>
                    <m:r>
                      <a:rPr lang="en-US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D6EAC4C-4D7D-EB5D-8E3C-ACAD9710F7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  <a:blipFill>
                <a:blip r:embed="rId3"/>
                <a:stretch>
                  <a:fillRect l="-1196" t="-1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E5E26694-52B9-FB3F-9A7E-717521FB47F8}"/>
              </a:ext>
            </a:extLst>
          </p:cNvPr>
          <p:cNvSpPr/>
          <p:nvPr/>
        </p:nvSpPr>
        <p:spPr>
          <a:xfrm>
            <a:off x="4249270" y="5576048"/>
            <a:ext cx="2438401" cy="806824"/>
          </a:xfrm>
          <a:prstGeom prst="wedgeRoundRectCallout">
            <a:avLst>
              <a:gd name="adj1" fmla="val 26163"/>
              <a:gd name="adj2" fmla="val -84843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empty set is always a subset! </a:t>
            </a:r>
          </a:p>
        </p:txBody>
      </p:sp>
    </p:spTree>
    <p:extLst>
      <p:ext uri="{BB962C8B-B14F-4D97-AF65-F5344CB8AC3E}">
        <p14:creationId xmlns:p14="http://schemas.microsoft.com/office/powerpoint/2010/main" val="1130508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7B4EB1-0F2B-0DE8-59AC-B04C0D45A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37B37-E63E-02BA-8F22-1EA8EF645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Between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36D2888-845E-AD09-3ABB-982CD4D80B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Sets A and B are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equal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if they have exactly the same elements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Ex.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1, 2, 3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={1,  1+1, 1+1+1}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Set A is 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subset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of set B if every element in A is also an element of B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Ex.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1, 2, 3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⊆{1, 2, 3, 4}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power set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of A is the set of all subsets of A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Ex.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={1, 2, 3}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   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={∅,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1, 2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1, 3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2, 3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1, 2, 3</m:t>
                        </m:r>
                      </m:e>
                    </m:d>
                    <m:r>
                      <a:rPr lang="en-US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36D2888-845E-AD09-3ABB-982CD4D80B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  <a:blipFill>
                <a:blip r:embed="rId3"/>
                <a:stretch>
                  <a:fillRect l="-1196" t="-1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F1DD6291-1972-79BB-B0AF-C99C73D25057}"/>
              </a:ext>
            </a:extLst>
          </p:cNvPr>
          <p:cNvSpPr/>
          <p:nvPr/>
        </p:nvSpPr>
        <p:spPr>
          <a:xfrm>
            <a:off x="4249270" y="5576048"/>
            <a:ext cx="2438401" cy="806824"/>
          </a:xfrm>
          <a:prstGeom prst="wedgeRoundRectCallout">
            <a:avLst>
              <a:gd name="adj1" fmla="val 26163"/>
              <a:gd name="adj2" fmla="val -84843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empty set is always a subset!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F31626A2-C1DD-9597-A666-C7590ACECBAF}"/>
                  </a:ext>
                </a:extLst>
              </p:cNvPr>
              <p:cNvSpPr/>
              <p:nvPr/>
            </p:nvSpPr>
            <p:spPr>
              <a:xfrm>
                <a:off x="3200401" y="1304365"/>
                <a:ext cx="8482958" cy="2294964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400" b="1" dirty="0"/>
                  <a:t>Practice</a:t>
                </a:r>
                <a:r>
                  <a:rPr lang="en-US" sz="2400" dirty="0"/>
                  <a:t>: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What is the power set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? </a:t>
                </a:r>
              </a:p>
              <a:p>
                <a:r>
                  <a:rPr lang="en-US" sz="2400" dirty="0"/>
                  <a:t>What is the power set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? </a:t>
                </a:r>
              </a:p>
              <a:p>
                <a:r>
                  <a:rPr lang="en-US" sz="2400" dirty="0"/>
                  <a:t>What is the power set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?</a:t>
                </a:r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F31626A2-C1DD-9597-A666-C7590ACECB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1" y="1304365"/>
                <a:ext cx="8482958" cy="229496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064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318CD-6965-7630-B6BE-4CB2D7439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1DD16-5CD2-5B61-428C-2C153452C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Cardinality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CE45EB9-250C-0E24-6515-6B41B8AA4B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 size of a set (i.e. the number of elements in a set) is called it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cardinality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Ex.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=∅, 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CE45EB9-250C-0E24-6515-6B41B8AA4B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  <a:blipFill>
                <a:blip r:embed="rId3"/>
                <a:stretch>
                  <a:fillRect l="-1196" t="-1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2A95F598-318D-E422-294A-5F5CCF5BF084}"/>
                  </a:ext>
                </a:extLst>
              </p:cNvPr>
              <p:cNvSpPr/>
              <p:nvPr/>
            </p:nvSpPr>
            <p:spPr>
              <a:xfrm>
                <a:off x="3456123" y="2702858"/>
                <a:ext cx="8482958" cy="3464859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400" b="1" dirty="0"/>
                  <a:t>Practice</a:t>
                </a:r>
                <a:r>
                  <a:rPr lang="en-US" sz="2400" dirty="0"/>
                  <a:t>: What are the cardinalities of the power sets you found?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power set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? </a:t>
                </a:r>
              </a:p>
              <a:p>
                <a:r>
                  <a:rPr lang="en-US" sz="2400" dirty="0"/>
                  <a:t>power set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? </a:t>
                </a:r>
              </a:p>
              <a:p>
                <a:r>
                  <a:rPr lang="en-US" sz="2400" dirty="0"/>
                  <a:t>power set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Do you notice a pattern?</a:t>
                </a:r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2A95F598-318D-E422-294A-5F5CCF5BF0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123" y="2702858"/>
                <a:ext cx="8482958" cy="346485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395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4CEA5-A472-35D3-E553-8E9E2F843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EE32E-45AE-AC4A-0B05-C2E9CE5B1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Cardinality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9C79D3B-0E2D-1B54-DEEC-B2D733B47F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 size of a set (i.e. the number of elements in a set) is called it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cardinality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Ex.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=∅, 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Let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the cardinality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9C79D3B-0E2D-1B54-DEEC-B2D733B47F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  <a:blipFill>
                <a:blip r:embed="rId3"/>
                <a:stretch>
                  <a:fillRect l="-1196" t="-1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4572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BBBC1-D351-73A3-9B5C-5EB7A84C9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E0ECA-11CD-9E62-E2C1-EE8B6B0D9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2290414-7B70-DD54-F36A-F7DDD5401B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Often, when we deal with sets we have some notion of what “everything” is. We call this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universe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𝒰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We visualize sets within the universe: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2290414-7B70-DD54-F36A-F7DDD5401B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  <a:blipFill>
                <a:blip r:embed="rId3"/>
                <a:stretch>
                  <a:fillRect l="-1196" t="-1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F256691-0FB6-5994-7C1D-5EF4689CDA83}"/>
              </a:ext>
            </a:extLst>
          </p:cNvPr>
          <p:cNvSpPr/>
          <p:nvPr/>
        </p:nvSpPr>
        <p:spPr>
          <a:xfrm>
            <a:off x="5020236" y="2599765"/>
            <a:ext cx="4572000" cy="25818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7C72D31-3AAA-CE84-A68B-FA9E9DACC334}"/>
              </a:ext>
            </a:extLst>
          </p:cNvPr>
          <p:cNvSpPr/>
          <p:nvPr/>
        </p:nvSpPr>
        <p:spPr>
          <a:xfrm>
            <a:off x="6252883" y="2833744"/>
            <a:ext cx="2106705" cy="2103120"/>
          </a:xfrm>
          <a:prstGeom prst="ellipse">
            <a:avLst/>
          </a:prstGeom>
          <a:solidFill>
            <a:schemeClr val="accent2">
              <a:lumMod val="75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20FC3D6-8FF5-DAFA-DE5D-2556C5CD0BA7}"/>
                  </a:ext>
                </a:extLst>
              </p:cNvPr>
              <p:cNvSpPr txBox="1"/>
              <p:nvPr/>
            </p:nvSpPr>
            <p:spPr>
              <a:xfrm>
                <a:off x="5109885" y="2690311"/>
                <a:ext cx="4878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𝒰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20FC3D6-8FF5-DAFA-DE5D-2556C5CD0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885" y="2690311"/>
                <a:ext cx="48782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415933-FAAC-C127-17FD-DF387033A103}"/>
                  </a:ext>
                </a:extLst>
              </p:cNvPr>
              <p:cNvSpPr txBox="1"/>
              <p:nvPr/>
            </p:nvSpPr>
            <p:spPr>
              <a:xfrm>
                <a:off x="6571131" y="3201295"/>
                <a:ext cx="4441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415933-FAAC-C127-17FD-DF387033A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131" y="3201295"/>
                <a:ext cx="44416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5170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02E02-C514-CC0B-E91B-1600DEBBE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BEE9-E449-F23A-2BDB-EDCF6FF71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299B387-3AA0-3EA8-95E1-D26ECDE419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Often, when we deal with sets we have some notion of what “everything” is. We call this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universe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𝒰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complement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(denoted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) is the set of all elements in the universe that are not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299B387-3AA0-3EA8-95E1-D26ECDE419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  <a:blipFill>
                <a:blip r:embed="rId3"/>
                <a:stretch>
                  <a:fillRect l="-1196" t="-1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838540FC-8566-7442-3730-BCB404FDFE8C}"/>
              </a:ext>
            </a:extLst>
          </p:cNvPr>
          <p:cNvSpPr/>
          <p:nvPr/>
        </p:nvSpPr>
        <p:spPr>
          <a:xfrm>
            <a:off x="5020236" y="2599765"/>
            <a:ext cx="4572000" cy="2581835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4D7A4EA-D42D-0813-8F11-4CC4E2F3ED0D}"/>
              </a:ext>
            </a:extLst>
          </p:cNvPr>
          <p:cNvSpPr/>
          <p:nvPr/>
        </p:nvSpPr>
        <p:spPr>
          <a:xfrm>
            <a:off x="6252883" y="2833744"/>
            <a:ext cx="2106705" cy="21031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1FC786-E387-20B6-3A0C-FDFAC0BC12C4}"/>
                  </a:ext>
                </a:extLst>
              </p:cNvPr>
              <p:cNvSpPr txBox="1"/>
              <p:nvPr/>
            </p:nvSpPr>
            <p:spPr>
              <a:xfrm>
                <a:off x="5109885" y="2690311"/>
                <a:ext cx="4878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𝒰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1FC786-E387-20B6-3A0C-FDFAC0BC1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885" y="2690311"/>
                <a:ext cx="48782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D28F79-63BB-E81C-BF7E-A6AA601B2715}"/>
                  </a:ext>
                </a:extLst>
              </p:cNvPr>
              <p:cNvSpPr txBox="1"/>
              <p:nvPr/>
            </p:nvSpPr>
            <p:spPr>
              <a:xfrm>
                <a:off x="6571131" y="3201295"/>
                <a:ext cx="4441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D28F79-63BB-E81C-BF7E-A6AA601B2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131" y="3201295"/>
                <a:ext cx="44416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565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Sets</a:t>
            </a:r>
          </a:p>
          <a:p>
            <a:pPr lvl="1"/>
            <a:r>
              <a:rPr lang="en-US" sz="2200" dirty="0"/>
              <a:t>Notation</a:t>
            </a:r>
          </a:p>
          <a:p>
            <a:pPr lvl="1"/>
            <a:r>
              <a:rPr lang="en-US" sz="2200" dirty="0"/>
              <a:t>Relationships</a:t>
            </a:r>
          </a:p>
          <a:p>
            <a:pPr lvl="1"/>
            <a:r>
              <a:rPr lang="en-US" sz="2200" dirty="0"/>
              <a:t>Operations</a:t>
            </a:r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24F3EB-B5FF-3AED-DB9F-2B140CFD4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1CC39-EC9B-25E1-0606-E7BCAD161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27543B8-91BB-AC4B-1636-3CE5526230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Often, when we deal with sets we have some notion of what “everything” is. We call this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universe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𝒰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complement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(denoted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) is the set of all elements in the universe that are not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27543B8-91BB-AC4B-1636-3CE5526230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  <a:blipFill>
                <a:blip r:embed="rId3"/>
                <a:stretch>
                  <a:fillRect l="-1196" t="-1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5760B4B-95D4-6D51-A883-034D0D4E4633}"/>
              </a:ext>
            </a:extLst>
          </p:cNvPr>
          <p:cNvSpPr/>
          <p:nvPr/>
        </p:nvSpPr>
        <p:spPr>
          <a:xfrm>
            <a:off x="5020236" y="2599765"/>
            <a:ext cx="4572000" cy="2581835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465FB0-9442-D000-E910-9EAF13701D24}"/>
              </a:ext>
            </a:extLst>
          </p:cNvPr>
          <p:cNvSpPr/>
          <p:nvPr/>
        </p:nvSpPr>
        <p:spPr>
          <a:xfrm>
            <a:off x="6252883" y="2833744"/>
            <a:ext cx="2106705" cy="21031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FFDCA9-6935-0FE1-581B-1D32C9F2E964}"/>
                  </a:ext>
                </a:extLst>
              </p:cNvPr>
              <p:cNvSpPr txBox="1"/>
              <p:nvPr/>
            </p:nvSpPr>
            <p:spPr>
              <a:xfrm>
                <a:off x="5109885" y="2690311"/>
                <a:ext cx="4878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𝒰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FFDCA9-6935-0FE1-581B-1D32C9F2E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885" y="2690311"/>
                <a:ext cx="48782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212BD2-C312-BD88-700F-A1E39B26F73C}"/>
                  </a:ext>
                </a:extLst>
              </p:cNvPr>
              <p:cNvSpPr txBox="1"/>
              <p:nvPr/>
            </p:nvSpPr>
            <p:spPr>
              <a:xfrm>
                <a:off x="6571131" y="3201295"/>
                <a:ext cx="4441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212BD2-C312-BD88-700F-A1E39B26F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131" y="3201295"/>
                <a:ext cx="44416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6DA91886-FFD0-F1D1-DF31-E1042A369A17}"/>
                  </a:ext>
                </a:extLst>
              </p:cNvPr>
              <p:cNvSpPr/>
              <p:nvPr/>
            </p:nvSpPr>
            <p:spPr>
              <a:xfrm>
                <a:off x="3456123" y="5415579"/>
                <a:ext cx="8482958" cy="1193768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400" b="1" dirty="0"/>
                  <a:t>Practice</a:t>
                </a:r>
                <a:r>
                  <a:rPr lang="en-US" sz="2400" dirty="0"/>
                  <a:t>: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: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𝑠𝑜𝑚𝑒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What is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2400" dirty="0"/>
                  <a:t>?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6DA91886-FFD0-F1D1-DF31-E1042A369A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123" y="5415579"/>
                <a:ext cx="8482958" cy="1193768"/>
              </a:xfrm>
              <a:prstGeom prst="roundRect">
                <a:avLst/>
              </a:prstGeom>
              <a:blipFill>
                <a:blip r:embed="rId6"/>
                <a:stretch>
                  <a:fillRect l="-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1019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209A3-6C78-0786-8B3B-3742E0A5E1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3763A-FAC7-D69F-2F51-B2D4B77B1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E996519B-BB26-B6F8-25B5-C8164404F9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be sets.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union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(denoted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the set of all elements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or both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E996519B-BB26-B6F8-25B5-C8164404F9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  <a:blipFill>
                <a:blip r:embed="rId3"/>
                <a:stretch>
                  <a:fillRect l="-1196" t="-1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9154FA5F-EE25-4157-23AE-90CB2E025B1C}"/>
              </a:ext>
            </a:extLst>
          </p:cNvPr>
          <p:cNvSpPr/>
          <p:nvPr/>
        </p:nvSpPr>
        <p:spPr>
          <a:xfrm>
            <a:off x="5020236" y="2599765"/>
            <a:ext cx="4572000" cy="25818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CD5E9B-9DE7-0175-554D-0ED838D7527D}"/>
                  </a:ext>
                </a:extLst>
              </p:cNvPr>
              <p:cNvSpPr txBox="1"/>
              <p:nvPr/>
            </p:nvSpPr>
            <p:spPr>
              <a:xfrm>
                <a:off x="5109885" y="2690311"/>
                <a:ext cx="4878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𝒰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CD5E9B-9DE7-0175-554D-0ED838D75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885" y="2690311"/>
                <a:ext cx="48782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8285269E-008C-B4C4-229F-F7992D13BFC6}"/>
              </a:ext>
            </a:extLst>
          </p:cNvPr>
          <p:cNvSpPr/>
          <p:nvPr/>
        </p:nvSpPr>
        <p:spPr>
          <a:xfrm>
            <a:off x="5714041" y="2833744"/>
            <a:ext cx="2106705" cy="2103120"/>
          </a:xfrm>
          <a:prstGeom prst="ellipse">
            <a:avLst/>
          </a:prstGeom>
          <a:solidFill>
            <a:schemeClr val="accent2">
              <a:lumMod val="75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6A89EF-93D5-BBC2-0B8A-57651A7AEB13}"/>
                  </a:ext>
                </a:extLst>
              </p:cNvPr>
              <p:cNvSpPr txBox="1"/>
              <p:nvPr/>
            </p:nvSpPr>
            <p:spPr>
              <a:xfrm>
                <a:off x="6032289" y="3201295"/>
                <a:ext cx="4441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6A89EF-93D5-BBC2-0B8A-57651A7AE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289" y="3201295"/>
                <a:ext cx="44416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EF106B96-5064-E258-F9D1-85024D8DC2F4}"/>
              </a:ext>
            </a:extLst>
          </p:cNvPr>
          <p:cNvSpPr/>
          <p:nvPr/>
        </p:nvSpPr>
        <p:spPr>
          <a:xfrm>
            <a:off x="6883723" y="2833744"/>
            <a:ext cx="2106705" cy="2103120"/>
          </a:xfrm>
          <a:prstGeom prst="ellipse">
            <a:avLst/>
          </a:prstGeom>
          <a:solidFill>
            <a:schemeClr val="accent2">
              <a:lumMod val="75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7F51600-59E4-0FCE-99E4-7101C8348E9C}"/>
                  </a:ext>
                </a:extLst>
              </p:cNvPr>
              <p:cNvSpPr txBox="1"/>
              <p:nvPr/>
            </p:nvSpPr>
            <p:spPr>
              <a:xfrm>
                <a:off x="8312316" y="3201295"/>
                <a:ext cx="4558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7F51600-59E4-0FCE-99E4-7101C8348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316" y="3201295"/>
                <a:ext cx="45582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9481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AC579-662F-60A1-7AB9-1F02CDF2A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A9885-0862-5C16-8C49-719BC99EE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E0F1635-C595-CF76-3BC8-5C120965D9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be sets.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union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(denoted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the set of all elements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or both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E0F1635-C595-CF76-3BC8-5C120965D9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  <a:blipFill>
                <a:blip r:embed="rId3"/>
                <a:stretch>
                  <a:fillRect l="-1196" t="-1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1B5C5BAC-E58B-E503-3A35-F682BFE400FD}"/>
              </a:ext>
            </a:extLst>
          </p:cNvPr>
          <p:cNvSpPr/>
          <p:nvPr/>
        </p:nvSpPr>
        <p:spPr>
          <a:xfrm>
            <a:off x="5020236" y="2599765"/>
            <a:ext cx="4572000" cy="25818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930AAF-9DE9-3B17-018E-55993612E48B}"/>
                  </a:ext>
                </a:extLst>
              </p:cNvPr>
              <p:cNvSpPr txBox="1"/>
              <p:nvPr/>
            </p:nvSpPr>
            <p:spPr>
              <a:xfrm>
                <a:off x="5109885" y="2690311"/>
                <a:ext cx="4878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𝒰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930AAF-9DE9-3B17-018E-55993612E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885" y="2690311"/>
                <a:ext cx="48782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0129AD40-9536-4CF5-7179-E84DEF008080}"/>
              </a:ext>
            </a:extLst>
          </p:cNvPr>
          <p:cNvSpPr/>
          <p:nvPr/>
        </p:nvSpPr>
        <p:spPr>
          <a:xfrm>
            <a:off x="5714041" y="2833744"/>
            <a:ext cx="2106705" cy="2103120"/>
          </a:xfrm>
          <a:prstGeom prst="ellipse">
            <a:avLst/>
          </a:prstGeom>
          <a:solidFill>
            <a:schemeClr val="accent2">
              <a:lumMod val="75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FADC16-3B0C-F61B-6712-724B3103DADC}"/>
                  </a:ext>
                </a:extLst>
              </p:cNvPr>
              <p:cNvSpPr txBox="1"/>
              <p:nvPr/>
            </p:nvSpPr>
            <p:spPr>
              <a:xfrm>
                <a:off x="6032289" y="3201295"/>
                <a:ext cx="4441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FADC16-3B0C-F61B-6712-724B3103D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289" y="3201295"/>
                <a:ext cx="44416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EEE965E6-5D1E-EBFA-6265-CDBD5DC59591}"/>
              </a:ext>
            </a:extLst>
          </p:cNvPr>
          <p:cNvSpPr/>
          <p:nvPr/>
        </p:nvSpPr>
        <p:spPr>
          <a:xfrm>
            <a:off x="6883723" y="2833744"/>
            <a:ext cx="2106705" cy="2103120"/>
          </a:xfrm>
          <a:prstGeom prst="ellipse">
            <a:avLst/>
          </a:prstGeom>
          <a:solidFill>
            <a:schemeClr val="accent2">
              <a:lumMod val="75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FCEEE74-85D2-CEE0-D414-7CE4430F938B}"/>
                  </a:ext>
                </a:extLst>
              </p:cNvPr>
              <p:cNvSpPr txBox="1"/>
              <p:nvPr/>
            </p:nvSpPr>
            <p:spPr>
              <a:xfrm>
                <a:off x="8312316" y="3201295"/>
                <a:ext cx="4558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FCEEE74-85D2-CEE0-D414-7CE4430F9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316" y="3201295"/>
                <a:ext cx="45582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EA2C1D9C-B58E-6773-7E5A-CFAEF5273C72}"/>
                  </a:ext>
                </a:extLst>
              </p:cNvPr>
              <p:cNvSpPr/>
              <p:nvPr/>
            </p:nvSpPr>
            <p:spPr>
              <a:xfrm>
                <a:off x="3456123" y="5415579"/>
                <a:ext cx="8482958" cy="1193768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400" b="1" dirty="0"/>
                  <a:t>Practice</a:t>
                </a:r>
                <a:r>
                  <a:rPr lang="en-US" sz="2400" dirty="0"/>
                  <a:t>: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: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𝑠𝑜𝑚𝑒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,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: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𝑠𝑜𝑚𝑒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What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EA2C1D9C-B58E-6773-7E5A-CFAEF5273C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123" y="5415579"/>
                <a:ext cx="8482958" cy="1193768"/>
              </a:xfrm>
              <a:prstGeom prst="roundRect">
                <a:avLst/>
              </a:prstGeom>
              <a:blipFill>
                <a:blip r:embed="rId7"/>
                <a:stretch>
                  <a:fillRect l="-299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3214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BE715C-2AF3-AA8B-D0AB-DC38566D4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0DE5B-6257-76EA-36ED-D8C2685B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F0C6D42E-5BD9-7CE1-CB90-6E8228A5F9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be sets.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intersection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(denoted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the set of all elements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F0C6D42E-5BD9-7CE1-CB90-6E8228A5F9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  <a:blipFill>
                <a:blip r:embed="rId3"/>
                <a:stretch>
                  <a:fillRect l="-1196" t="-1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59F21376-E306-2FFB-1295-C49C3DBD8327}"/>
              </a:ext>
            </a:extLst>
          </p:cNvPr>
          <p:cNvSpPr/>
          <p:nvPr/>
        </p:nvSpPr>
        <p:spPr>
          <a:xfrm>
            <a:off x="5020236" y="2599765"/>
            <a:ext cx="4572000" cy="25818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C055B2-E4FB-65B2-2629-C4ED9F0E4850}"/>
                  </a:ext>
                </a:extLst>
              </p:cNvPr>
              <p:cNvSpPr txBox="1"/>
              <p:nvPr/>
            </p:nvSpPr>
            <p:spPr>
              <a:xfrm>
                <a:off x="5109885" y="2690311"/>
                <a:ext cx="4878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𝒰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C055B2-E4FB-65B2-2629-C4ED9F0E4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885" y="2690311"/>
                <a:ext cx="48782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EA9DED79-7190-D801-B3FB-A3F7E5ABCAA6}"/>
              </a:ext>
            </a:extLst>
          </p:cNvPr>
          <p:cNvSpPr/>
          <p:nvPr/>
        </p:nvSpPr>
        <p:spPr>
          <a:xfrm>
            <a:off x="5714041" y="2833744"/>
            <a:ext cx="2106705" cy="210312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7878CE5-7968-6ACF-3208-4D4437C617B3}"/>
                  </a:ext>
                </a:extLst>
              </p:cNvPr>
              <p:cNvSpPr txBox="1"/>
              <p:nvPr/>
            </p:nvSpPr>
            <p:spPr>
              <a:xfrm>
                <a:off x="6032289" y="3201295"/>
                <a:ext cx="4441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7878CE5-7968-6ACF-3208-4D4437C61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289" y="3201295"/>
                <a:ext cx="44416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FD35A83C-B946-7BAA-1232-0A2E2EBE6D4B}"/>
              </a:ext>
            </a:extLst>
          </p:cNvPr>
          <p:cNvSpPr/>
          <p:nvPr/>
        </p:nvSpPr>
        <p:spPr>
          <a:xfrm>
            <a:off x="6883723" y="2833744"/>
            <a:ext cx="2106705" cy="210312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1FA4EB3-34D3-F871-D9E1-D95608EA9DBD}"/>
                  </a:ext>
                </a:extLst>
              </p:cNvPr>
              <p:cNvSpPr txBox="1"/>
              <p:nvPr/>
            </p:nvSpPr>
            <p:spPr>
              <a:xfrm>
                <a:off x="8312316" y="3201295"/>
                <a:ext cx="4558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1FA4EB3-34D3-F871-D9E1-D95608EA9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316" y="3201295"/>
                <a:ext cx="45582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eform 18">
            <a:extLst>
              <a:ext uri="{FF2B5EF4-FFF2-40B4-BE49-F238E27FC236}">
                <a16:creationId xmlns:a16="http://schemas.microsoft.com/office/drawing/2014/main" id="{46295B19-E016-8540-E56E-4D3C998FF320}"/>
              </a:ext>
            </a:extLst>
          </p:cNvPr>
          <p:cNvSpPr/>
          <p:nvPr/>
        </p:nvSpPr>
        <p:spPr>
          <a:xfrm>
            <a:off x="6885826" y="3005395"/>
            <a:ext cx="938257" cy="1765563"/>
          </a:xfrm>
          <a:custGeom>
            <a:avLst/>
            <a:gdLst>
              <a:gd name="connsiteX0" fmla="*/ 469131 w 938257"/>
              <a:gd name="connsiteY0" fmla="*/ 198 h 1765563"/>
              <a:gd name="connsiteX1" fmla="*/ 938257 w 938257"/>
              <a:gd name="connsiteY1" fmla="*/ 882793 h 1765563"/>
              <a:gd name="connsiteX2" fmla="*/ 469131 w 938257"/>
              <a:gd name="connsiteY2" fmla="*/ 1765388 h 1765563"/>
              <a:gd name="connsiteX3" fmla="*/ 4 w 938257"/>
              <a:gd name="connsiteY3" fmla="*/ 811231 h 1765563"/>
              <a:gd name="connsiteX4" fmla="*/ 469131 w 938257"/>
              <a:gd name="connsiteY4" fmla="*/ 198 h 176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8257" h="1765563">
                <a:moveTo>
                  <a:pt x="469131" y="198"/>
                </a:moveTo>
                <a:cubicBezTo>
                  <a:pt x="625506" y="12125"/>
                  <a:pt x="938257" y="588595"/>
                  <a:pt x="938257" y="882793"/>
                </a:cubicBezTo>
                <a:cubicBezTo>
                  <a:pt x="938257" y="1176991"/>
                  <a:pt x="625506" y="1777315"/>
                  <a:pt x="469131" y="1765388"/>
                </a:cubicBezTo>
                <a:cubicBezTo>
                  <a:pt x="312756" y="1753461"/>
                  <a:pt x="1329" y="1105429"/>
                  <a:pt x="4" y="811231"/>
                </a:cubicBezTo>
                <a:cubicBezTo>
                  <a:pt x="-1321" y="517033"/>
                  <a:pt x="312756" y="-11729"/>
                  <a:pt x="469131" y="198"/>
                </a:cubicBezTo>
                <a:close/>
              </a:path>
            </a:pathLst>
          </a:custGeom>
          <a:solidFill>
            <a:schemeClr val="accent2">
              <a:lumMod val="75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88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E2F72-C26A-2351-EEB6-519E17A554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6AD20-433E-C1CE-BFFA-3F4E5D73F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DE642D8-2C6D-88CC-7F59-A1056EF5FA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be sets.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intersection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(denoted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the set of all elements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DE642D8-2C6D-88CC-7F59-A1056EF5FA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  <a:blipFill>
                <a:blip r:embed="rId3"/>
                <a:stretch>
                  <a:fillRect l="-1196" t="-1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107DC0D0-556A-6DEE-6CC9-A722A244D5DD}"/>
              </a:ext>
            </a:extLst>
          </p:cNvPr>
          <p:cNvSpPr/>
          <p:nvPr/>
        </p:nvSpPr>
        <p:spPr>
          <a:xfrm>
            <a:off x="5020236" y="2599765"/>
            <a:ext cx="4572000" cy="25818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7EB0FA-54EB-5784-F1B8-35EAF043DD15}"/>
                  </a:ext>
                </a:extLst>
              </p:cNvPr>
              <p:cNvSpPr txBox="1"/>
              <p:nvPr/>
            </p:nvSpPr>
            <p:spPr>
              <a:xfrm>
                <a:off x="5109885" y="2690311"/>
                <a:ext cx="4878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𝒰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7EB0FA-54EB-5784-F1B8-35EAF043D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885" y="2690311"/>
                <a:ext cx="48782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4FD4EDBD-0084-E542-C104-18D62C33B573}"/>
              </a:ext>
            </a:extLst>
          </p:cNvPr>
          <p:cNvSpPr/>
          <p:nvPr/>
        </p:nvSpPr>
        <p:spPr>
          <a:xfrm>
            <a:off x="5714041" y="2833744"/>
            <a:ext cx="2106705" cy="210312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AE0B7B-34DB-1B55-4182-1AF2AE3D02DE}"/>
                  </a:ext>
                </a:extLst>
              </p:cNvPr>
              <p:cNvSpPr txBox="1"/>
              <p:nvPr/>
            </p:nvSpPr>
            <p:spPr>
              <a:xfrm>
                <a:off x="6032289" y="3201295"/>
                <a:ext cx="4441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AE0B7B-34DB-1B55-4182-1AF2AE3D0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289" y="3201295"/>
                <a:ext cx="44416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875EECA4-38BA-F8B2-0F01-9D8E1BEEF08B}"/>
              </a:ext>
            </a:extLst>
          </p:cNvPr>
          <p:cNvSpPr/>
          <p:nvPr/>
        </p:nvSpPr>
        <p:spPr>
          <a:xfrm>
            <a:off x="6883723" y="2833744"/>
            <a:ext cx="2106705" cy="210312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12639BB-476D-B1A3-244F-491F8B3BD7A1}"/>
                  </a:ext>
                </a:extLst>
              </p:cNvPr>
              <p:cNvSpPr txBox="1"/>
              <p:nvPr/>
            </p:nvSpPr>
            <p:spPr>
              <a:xfrm>
                <a:off x="8312316" y="3201295"/>
                <a:ext cx="4558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12639BB-476D-B1A3-244F-491F8B3BD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316" y="3201295"/>
                <a:ext cx="45582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eform 18">
            <a:extLst>
              <a:ext uri="{FF2B5EF4-FFF2-40B4-BE49-F238E27FC236}">
                <a16:creationId xmlns:a16="http://schemas.microsoft.com/office/drawing/2014/main" id="{D0910829-287D-73A3-1842-20D81CA1D5FA}"/>
              </a:ext>
            </a:extLst>
          </p:cNvPr>
          <p:cNvSpPr/>
          <p:nvPr/>
        </p:nvSpPr>
        <p:spPr>
          <a:xfrm>
            <a:off x="6885826" y="3005395"/>
            <a:ext cx="938257" cy="1765563"/>
          </a:xfrm>
          <a:custGeom>
            <a:avLst/>
            <a:gdLst>
              <a:gd name="connsiteX0" fmla="*/ 469131 w 938257"/>
              <a:gd name="connsiteY0" fmla="*/ 198 h 1765563"/>
              <a:gd name="connsiteX1" fmla="*/ 938257 w 938257"/>
              <a:gd name="connsiteY1" fmla="*/ 882793 h 1765563"/>
              <a:gd name="connsiteX2" fmla="*/ 469131 w 938257"/>
              <a:gd name="connsiteY2" fmla="*/ 1765388 h 1765563"/>
              <a:gd name="connsiteX3" fmla="*/ 4 w 938257"/>
              <a:gd name="connsiteY3" fmla="*/ 811231 h 1765563"/>
              <a:gd name="connsiteX4" fmla="*/ 469131 w 938257"/>
              <a:gd name="connsiteY4" fmla="*/ 198 h 176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8257" h="1765563">
                <a:moveTo>
                  <a:pt x="469131" y="198"/>
                </a:moveTo>
                <a:cubicBezTo>
                  <a:pt x="625506" y="12125"/>
                  <a:pt x="938257" y="588595"/>
                  <a:pt x="938257" y="882793"/>
                </a:cubicBezTo>
                <a:cubicBezTo>
                  <a:pt x="938257" y="1176991"/>
                  <a:pt x="625506" y="1777315"/>
                  <a:pt x="469131" y="1765388"/>
                </a:cubicBezTo>
                <a:cubicBezTo>
                  <a:pt x="312756" y="1753461"/>
                  <a:pt x="1329" y="1105429"/>
                  <a:pt x="4" y="811231"/>
                </a:cubicBezTo>
                <a:cubicBezTo>
                  <a:pt x="-1321" y="517033"/>
                  <a:pt x="312756" y="-11729"/>
                  <a:pt x="469131" y="198"/>
                </a:cubicBezTo>
                <a:close/>
              </a:path>
            </a:pathLst>
          </a:custGeom>
          <a:solidFill>
            <a:schemeClr val="accent2">
              <a:lumMod val="75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11EEACC6-409E-FF0C-FBA9-F33208850C46}"/>
                  </a:ext>
                </a:extLst>
              </p:cNvPr>
              <p:cNvSpPr/>
              <p:nvPr/>
            </p:nvSpPr>
            <p:spPr>
              <a:xfrm>
                <a:off x="3456123" y="5415579"/>
                <a:ext cx="8482958" cy="1193768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400" b="1" dirty="0"/>
                  <a:t>Practice</a:t>
                </a:r>
                <a:r>
                  <a:rPr lang="en-US" sz="2400" dirty="0"/>
                  <a:t>: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: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𝑠𝑜𝑚𝑒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,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: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𝑠𝑜𝑚𝑒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What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11EEACC6-409E-FF0C-FBA9-F33208850C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123" y="5415579"/>
                <a:ext cx="8482958" cy="1193768"/>
              </a:xfrm>
              <a:prstGeom prst="roundRect">
                <a:avLst/>
              </a:prstGeom>
              <a:blipFill>
                <a:blip r:embed="rId7"/>
                <a:stretch>
                  <a:fillRect l="-299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490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199C09-6FA1-F0F8-1C39-261EC5D44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A9BA3-FA3F-9AF1-EA8E-CC7524183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FC40866-A2B3-0BE4-D8FE-B15B184ABD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be sets.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intersection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(denoted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the set of all elements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FC40866-A2B3-0BE4-D8FE-B15B184ABD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  <a:blipFill>
                <a:blip r:embed="rId3"/>
                <a:stretch>
                  <a:fillRect l="-1196" t="-1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B7CF88C-B1DB-606D-C269-D1F9551A467B}"/>
              </a:ext>
            </a:extLst>
          </p:cNvPr>
          <p:cNvSpPr/>
          <p:nvPr/>
        </p:nvSpPr>
        <p:spPr>
          <a:xfrm>
            <a:off x="5020236" y="2599765"/>
            <a:ext cx="4572000" cy="25818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F862B40-3713-22AD-FCA1-EA6BB8B35F47}"/>
                  </a:ext>
                </a:extLst>
              </p:cNvPr>
              <p:cNvSpPr txBox="1"/>
              <p:nvPr/>
            </p:nvSpPr>
            <p:spPr>
              <a:xfrm>
                <a:off x="5109885" y="2690311"/>
                <a:ext cx="4878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𝒰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F862B40-3713-22AD-FCA1-EA6BB8B35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885" y="2690311"/>
                <a:ext cx="48782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B18057C0-ED2B-6D77-16AC-E4BF55F3B745}"/>
              </a:ext>
            </a:extLst>
          </p:cNvPr>
          <p:cNvSpPr/>
          <p:nvPr/>
        </p:nvSpPr>
        <p:spPr>
          <a:xfrm>
            <a:off x="5714041" y="2833744"/>
            <a:ext cx="2106705" cy="210312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2B3544-0D5A-BF84-BEB2-8CAD432365D1}"/>
                  </a:ext>
                </a:extLst>
              </p:cNvPr>
              <p:cNvSpPr txBox="1"/>
              <p:nvPr/>
            </p:nvSpPr>
            <p:spPr>
              <a:xfrm>
                <a:off x="6032289" y="3201295"/>
                <a:ext cx="4441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2B3544-0D5A-BF84-BEB2-8CAD43236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289" y="3201295"/>
                <a:ext cx="44416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692D1521-C635-0DE3-4A58-7D3FB73A6414}"/>
              </a:ext>
            </a:extLst>
          </p:cNvPr>
          <p:cNvSpPr/>
          <p:nvPr/>
        </p:nvSpPr>
        <p:spPr>
          <a:xfrm>
            <a:off x="6883723" y="2833744"/>
            <a:ext cx="2106705" cy="210312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959273-33BA-6A52-11CF-3745D86555ED}"/>
                  </a:ext>
                </a:extLst>
              </p:cNvPr>
              <p:cNvSpPr txBox="1"/>
              <p:nvPr/>
            </p:nvSpPr>
            <p:spPr>
              <a:xfrm>
                <a:off x="8312316" y="3201295"/>
                <a:ext cx="4558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959273-33BA-6A52-11CF-3745D8655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316" y="3201295"/>
                <a:ext cx="45582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06450B97-D734-3098-EBA1-4BD628ACCA0C}"/>
                  </a:ext>
                </a:extLst>
              </p:cNvPr>
              <p:cNvSpPr/>
              <p:nvPr/>
            </p:nvSpPr>
            <p:spPr>
              <a:xfrm>
                <a:off x="3456123" y="5415578"/>
                <a:ext cx="8482958" cy="1290021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400" b="1" dirty="0"/>
                  <a:t>Practice</a:t>
                </a:r>
                <a:r>
                  <a:rPr lang="en-US" sz="2400" dirty="0"/>
                  <a:t>: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: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𝑠𝑜𝑚𝑒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,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: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𝑠𝑜𝑚𝑒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What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sz="2400" dirty="0"/>
                  <a:t>? Visualize it with a Venn diagram. 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06450B97-D734-3098-EBA1-4BD628ACCA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123" y="5415578"/>
                <a:ext cx="8482958" cy="1290021"/>
              </a:xfrm>
              <a:prstGeom prst="roundRect">
                <a:avLst/>
              </a:prstGeom>
              <a:blipFill>
                <a:blip r:embed="rId7"/>
                <a:stretch>
                  <a:fillRect l="-299" b="-6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35875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444812-D820-00F0-180F-86D83799F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FFAF6-4606-E214-2A85-7820AD385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1A4CADC-7378-B204-4339-257FEEBD8E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be sets.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set difference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(denoted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\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the set of all elements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that are not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1A4CADC-7378-B204-4339-257FEEBD8E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  <a:blipFill>
                <a:blip r:embed="rId3"/>
                <a:stretch>
                  <a:fillRect l="-1196" t="-1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F093B2A-E6A2-3B6D-14EE-342262FA50C7}"/>
              </a:ext>
            </a:extLst>
          </p:cNvPr>
          <p:cNvSpPr/>
          <p:nvPr/>
        </p:nvSpPr>
        <p:spPr>
          <a:xfrm>
            <a:off x="5020236" y="2599765"/>
            <a:ext cx="4572000" cy="25818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71AB95-979E-87EF-688E-C0602A803698}"/>
                  </a:ext>
                </a:extLst>
              </p:cNvPr>
              <p:cNvSpPr txBox="1"/>
              <p:nvPr/>
            </p:nvSpPr>
            <p:spPr>
              <a:xfrm>
                <a:off x="5109885" y="2690311"/>
                <a:ext cx="4878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𝒰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71AB95-979E-87EF-688E-C0602A803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885" y="2690311"/>
                <a:ext cx="48782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3E8A0AB7-F3FE-081D-80CD-3F5C16DFA499}"/>
              </a:ext>
            </a:extLst>
          </p:cNvPr>
          <p:cNvSpPr/>
          <p:nvPr/>
        </p:nvSpPr>
        <p:spPr>
          <a:xfrm>
            <a:off x="5714041" y="2833744"/>
            <a:ext cx="2106705" cy="2103120"/>
          </a:xfrm>
          <a:prstGeom prst="ellipse">
            <a:avLst/>
          </a:prstGeom>
          <a:solidFill>
            <a:schemeClr val="accent2">
              <a:lumMod val="75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B575C2-6852-20DA-4DA2-E465F2E9A690}"/>
                  </a:ext>
                </a:extLst>
              </p:cNvPr>
              <p:cNvSpPr txBox="1"/>
              <p:nvPr/>
            </p:nvSpPr>
            <p:spPr>
              <a:xfrm>
                <a:off x="6032289" y="3201295"/>
                <a:ext cx="4441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B575C2-6852-20DA-4DA2-E465F2E9A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289" y="3201295"/>
                <a:ext cx="44416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FFB3C970-546A-B82C-CF58-F132205C5BEA}"/>
              </a:ext>
            </a:extLst>
          </p:cNvPr>
          <p:cNvSpPr/>
          <p:nvPr/>
        </p:nvSpPr>
        <p:spPr>
          <a:xfrm>
            <a:off x="6883723" y="2833744"/>
            <a:ext cx="2106705" cy="210312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58963B-E4C6-937D-FF95-B21CE04A920B}"/>
                  </a:ext>
                </a:extLst>
              </p:cNvPr>
              <p:cNvSpPr txBox="1"/>
              <p:nvPr/>
            </p:nvSpPr>
            <p:spPr>
              <a:xfrm>
                <a:off x="8312316" y="3201295"/>
                <a:ext cx="4558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58963B-E4C6-937D-FF95-B21CE04A9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316" y="3201295"/>
                <a:ext cx="45582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 6">
            <a:extLst>
              <a:ext uri="{FF2B5EF4-FFF2-40B4-BE49-F238E27FC236}">
                <a16:creationId xmlns:a16="http://schemas.microsoft.com/office/drawing/2014/main" id="{4895B028-3AB7-2CE9-4CFF-348EF3A00F52}"/>
              </a:ext>
            </a:extLst>
          </p:cNvPr>
          <p:cNvSpPr/>
          <p:nvPr/>
        </p:nvSpPr>
        <p:spPr>
          <a:xfrm>
            <a:off x="6885826" y="3005395"/>
            <a:ext cx="938257" cy="1765563"/>
          </a:xfrm>
          <a:custGeom>
            <a:avLst/>
            <a:gdLst>
              <a:gd name="connsiteX0" fmla="*/ 469131 w 938257"/>
              <a:gd name="connsiteY0" fmla="*/ 198 h 1765563"/>
              <a:gd name="connsiteX1" fmla="*/ 938257 w 938257"/>
              <a:gd name="connsiteY1" fmla="*/ 882793 h 1765563"/>
              <a:gd name="connsiteX2" fmla="*/ 469131 w 938257"/>
              <a:gd name="connsiteY2" fmla="*/ 1765388 h 1765563"/>
              <a:gd name="connsiteX3" fmla="*/ 4 w 938257"/>
              <a:gd name="connsiteY3" fmla="*/ 811231 h 1765563"/>
              <a:gd name="connsiteX4" fmla="*/ 469131 w 938257"/>
              <a:gd name="connsiteY4" fmla="*/ 198 h 176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8257" h="1765563">
                <a:moveTo>
                  <a:pt x="469131" y="198"/>
                </a:moveTo>
                <a:cubicBezTo>
                  <a:pt x="625506" y="12125"/>
                  <a:pt x="938257" y="588595"/>
                  <a:pt x="938257" y="882793"/>
                </a:cubicBezTo>
                <a:cubicBezTo>
                  <a:pt x="938257" y="1176991"/>
                  <a:pt x="625506" y="1777315"/>
                  <a:pt x="469131" y="1765388"/>
                </a:cubicBezTo>
                <a:cubicBezTo>
                  <a:pt x="312756" y="1753461"/>
                  <a:pt x="1329" y="1105429"/>
                  <a:pt x="4" y="811231"/>
                </a:cubicBezTo>
                <a:cubicBezTo>
                  <a:pt x="-1321" y="517033"/>
                  <a:pt x="312756" y="-11729"/>
                  <a:pt x="469131" y="198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73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5C91F9-10AD-E7B8-53B1-4AB71E63E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CA3B0-CDC7-0465-FD8F-E7BCE0A81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9E1E2AB-B0FF-0759-B60F-DD4C4621F7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be sets.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set difference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(denoted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\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the set of all elements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that are not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9E1E2AB-B0FF-0759-B60F-DD4C4621F7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  <a:blipFill>
                <a:blip r:embed="rId3"/>
                <a:stretch>
                  <a:fillRect l="-1196" t="-1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C752B8BA-F78B-C685-DD2E-B308A60945B7}"/>
              </a:ext>
            </a:extLst>
          </p:cNvPr>
          <p:cNvSpPr/>
          <p:nvPr/>
        </p:nvSpPr>
        <p:spPr>
          <a:xfrm>
            <a:off x="5020236" y="2599765"/>
            <a:ext cx="4572000" cy="25818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A14E3B-F56D-7399-78F9-2AD84B29B150}"/>
                  </a:ext>
                </a:extLst>
              </p:cNvPr>
              <p:cNvSpPr txBox="1"/>
              <p:nvPr/>
            </p:nvSpPr>
            <p:spPr>
              <a:xfrm>
                <a:off x="5109885" y="2690311"/>
                <a:ext cx="4878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𝒰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A14E3B-F56D-7399-78F9-2AD84B29B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885" y="2690311"/>
                <a:ext cx="48782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DB054C43-3E7F-88B6-7E55-99601F15970E}"/>
              </a:ext>
            </a:extLst>
          </p:cNvPr>
          <p:cNvSpPr/>
          <p:nvPr/>
        </p:nvSpPr>
        <p:spPr>
          <a:xfrm>
            <a:off x="5714041" y="2833744"/>
            <a:ext cx="2106705" cy="2103120"/>
          </a:xfrm>
          <a:prstGeom prst="ellipse">
            <a:avLst/>
          </a:prstGeom>
          <a:solidFill>
            <a:schemeClr val="accent2">
              <a:lumMod val="75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A6B5B42-6B00-58F4-9687-237C0AD6B202}"/>
                  </a:ext>
                </a:extLst>
              </p:cNvPr>
              <p:cNvSpPr txBox="1"/>
              <p:nvPr/>
            </p:nvSpPr>
            <p:spPr>
              <a:xfrm>
                <a:off x="6032289" y="3201295"/>
                <a:ext cx="4441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A6B5B42-6B00-58F4-9687-237C0AD6B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289" y="3201295"/>
                <a:ext cx="44416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613B0CEA-7E35-04D9-F622-414822E55021}"/>
              </a:ext>
            </a:extLst>
          </p:cNvPr>
          <p:cNvSpPr/>
          <p:nvPr/>
        </p:nvSpPr>
        <p:spPr>
          <a:xfrm>
            <a:off x="6883723" y="2833744"/>
            <a:ext cx="2106705" cy="210312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DE6617E-FF7A-227D-76D2-E64FB9EAE776}"/>
                  </a:ext>
                </a:extLst>
              </p:cNvPr>
              <p:cNvSpPr txBox="1"/>
              <p:nvPr/>
            </p:nvSpPr>
            <p:spPr>
              <a:xfrm>
                <a:off x="8312316" y="3201295"/>
                <a:ext cx="4558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DE6617E-FF7A-227D-76D2-E64FB9EAE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316" y="3201295"/>
                <a:ext cx="45582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 6">
            <a:extLst>
              <a:ext uri="{FF2B5EF4-FFF2-40B4-BE49-F238E27FC236}">
                <a16:creationId xmlns:a16="http://schemas.microsoft.com/office/drawing/2014/main" id="{4150CF35-45E6-FB22-1091-BC2DBC2CB0BD}"/>
              </a:ext>
            </a:extLst>
          </p:cNvPr>
          <p:cNvSpPr/>
          <p:nvPr/>
        </p:nvSpPr>
        <p:spPr>
          <a:xfrm>
            <a:off x="6885826" y="3005395"/>
            <a:ext cx="938257" cy="1765563"/>
          </a:xfrm>
          <a:custGeom>
            <a:avLst/>
            <a:gdLst>
              <a:gd name="connsiteX0" fmla="*/ 469131 w 938257"/>
              <a:gd name="connsiteY0" fmla="*/ 198 h 1765563"/>
              <a:gd name="connsiteX1" fmla="*/ 938257 w 938257"/>
              <a:gd name="connsiteY1" fmla="*/ 882793 h 1765563"/>
              <a:gd name="connsiteX2" fmla="*/ 469131 w 938257"/>
              <a:gd name="connsiteY2" fmla="*/ 1765388 h 1765563"/>
              <a:gd name="connsiteX3" fmla="*/ 4 w 938257"/>
              <a:gd name="connsiteY3" fmla="*/ 811231 h 1765563"/>
              <a:gd name="connsiteX4" fmla="*/ 469131 w 938257"/>
              <a:gd name="connsiteY4" fmla="*/ 198 h 176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8257" h="1765563">
                <a:moveTo>
                  <a:pt x="469131" y="198"/>
                </a:moveTo>
                <a:cubicBezTo>
                  <a:pt x="625506" y="12125"/>
                  <a:pt x="938257" y="588595"/>
                  <a:pt x="938257" y="882793"/>
                </a:cubicBezTo>
                <a:cubicBezTo>
                  <a:pt x="938257" y="1176991"/>
                  <a:pt x="625506" y="1777315"/>
                  <a:pt x="469131" y="1765388"/>
                </a:cubicBezTo>
                <a:cubicBezTo>
                  <a:pt x="312756" y="1753461"/>
                  <a:pt x="1329" y="1105429"/>
                  <a:pt x="4" y="811231"/>
                </a:cubicBezTo>
                <a:cubicBezTo>
                  <a:pt x="-1321" y="517033"/>
                  <a:pt x="312756" y="-11729"/>
                  <a:pt x="469131" y="198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F31C9D0B-EA00-CAFF-A865-C3F053791C9E}"/>
                  </a:ext>
                </a:extLst>
              </p:cNvPr>
              <p:cNvSpPr/>
              <p:nvPr/>
            </p:nvSpPr>
            <p:spPr>
              <a:xfrm>
                <a:off x="3456123" y="5415579"/>
                <a:ext cx="8482958" cy="648338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400" b="1" dirty="0"/>
                  <a:t>Practice</a:t>
                </a:r>
                <a:r>
                  <a:rPr lang="en-US" sz="2400" dirty="0"/>
                  <a:t>: Is set difference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equivalent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sz="2400" dirty="0"/>
                  <a:t>? </a:t>
                </a:r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F31C9D0B-EA00-CAFF-A865-C3F053791C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123" y="5415579"/>
                <a:ext cx="8482958" cy="648338"/>
              </a:xfrm>
              <a:prstGeom prst="roundRect">
                <a:avLst/>
              </a:prstGeom>
              <a:blipFill>
                <a:blip r:embed="rId7"/>
                <a:stretch>
                  <a:fillRect l="-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22054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6B57E7-D651-8361-5E0D-54C66B443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8102F-D5A7-E03D-2E6F-2664455E5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2D0DB13-3699-99D5-767C-A71DF23FB0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430306"/>
                <a:ext cx="8482958" cy="3232654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be sets.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cartesian product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(denoted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the set of all ordered pairs where the first element is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the second is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2D0DB13-3699-99D5-767C-A71DF23FB0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430306"/>
                <a:ext cx="8482958" cy="3232654"/>
              </a:xfrm>
              <a:blipFill>
                <a:blip r:embed="rId3"/>
                <a:stretch>
                  <a:fillRect l="-1196" t="-3137" r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B71C8D8E-FE61-374A-115D-CA6085558636}"/>
                  </a:ext>
                </a:extLst>
              </p:cNvPr>
              <p:cNvSpPr/>
              <p:nvPr/>
            </p:nvSpPr>
            <p:spPr>
              <a:xfrm>
                <a:off x="4258228" y="3662960"/>
                <a:ext cx="6217266" cy="616253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400" b="1" dirty="0"/>
                  <a:t>Practice</a:t>
                </a:r>
                <a:r>
                  <a:rPr lang="en-US" sz="2400" dirty="0"/>
                  <a:t>: What will the cardinality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be?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B71C8D8E-FE61-374A-115D-CA6085558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228" y="3662960"/>
                <a:ext cx="6217266" cy="616253"/>
              </a:xfrm>
              <a:prstGeom prst="roundRect">
                <a:avLst/>
              </a:prstGeom>
              <a:blipFill>
                <a:blip r:embed="rId4"/>
                <a:stretch>
                  <a:fillRect l="-1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27034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CF1DFA-CDAA-BF60-116B-D85943CC9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DCEE5-D694-0FAF-F77D-E2E860492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E847E82B-6AE5-995F-E784-6BFCAC090D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be sets.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set difference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(denoted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\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the set of all elements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that are not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E847E82B-6AE5-995F-E784-6BFCAC090D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  <a:blipFill>
                <a:blip r:embed="rId3"/>
                <a:stretch>
                  <a:fillRect l="-1196" t="-1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B2CAED66-1BCB-F1CB-E35E-2DBD39AAD7CC}"/>
              </a:ext>
            </a:extLst>
          </p:cNvPr>
          <p:cNvSpPr/>
          <p:nvPr/>
        </p:nvSpPr>
        <p:spPr>
          <a:xfrm>
            <a:off x="5020236" y="2599765"/>
            <a:ext cx="4572000" cy="25818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19CB3CB-5A75-AD1E-BDDF-4AD86F908CF6}"/>
                  </a:ext>
                </a:extLst>
              </p:cNvPr>
              <p:cNvSpPr txBox="1"/>
              <p:nvPr/>
            </p:nvSpPr>
            <p:spPr>
              <a:xfrm>
                <a:off x="5109885" y="2690311"/>
                <a:ext cx="4878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𝒰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19CB3CB-5A75-AD1E-BDDF-4AD86F908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885" y="2690311"/>
                <a:ext cx="48782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6CAA0AFF-E3BC-3A0C-41F8-62A45E17C382}"/>
              </a:ext>
            </a:extLst>
          </p:cNvPr>
          <p:cNvSpPr/>
          <p:nvPr/>
        </p:nvSpPr>
        <p:spPr>
          <a:xfrm>
            <a:off x="5714041" y="2833744"/>
            <a:ext cx="2106705" cy="2103120"/>
          </a:xfrm>
          <a:prstGeom prst="ellipse">
            <a:avLst/>
          </a:prstGeom>
          <a:solidFill>
            <a:schemeClr val="accent2">
              <a:lumMod val="75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FEA2622-809A-2D39-3961-EE61C6BE3C5B}"/>
                  </a:ext>
                </a:extLst>
              </p:cNvPr>
              <p:cNvSpPr txBox="1"/>
              <p:nvPr/>
            </p:nvSpPr>
            <p:spPr>
              <a:xfrm>
                <a:off x="6032289" y="3201295"/>
                <a:ext cx="4441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FEA2622-809A-2D39-3961-EE61C6BE3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289" y="3201295"/>
                <a:ext cx="44416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2C82EC8F-AE6F-6003-5034-A3BA38687D6A}"/>
              </a:ext>
            </a:extLst>
          </p:cNvPr>
          <p:cNvSpPr/>
          <p:nvPr/>
        </p:nvSpPr>
        <p:spPr>
          <a:xfrm>
            <a:off x="6883723" y="2833744"/>
            <a:ext cx="2106705" cy="210312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8DF06A-29C2-3C5A-2893-A260FB1B1BE5}"/>
                  </a:ext>
                </a:extLst>
              </p:cNvPr>
              <p:cNvSpPr txBox="1"/>
              <p:nvPr/>
            </p:nvSpPr>
            <p:spPr>
              <a:xfrm>
                <a:off x="8312316" y="3201295"/>
                <a:ext cx="4558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8DF06A-29C2-3C5A-2893-A260FB1B1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316" y="3201295"/>
                <a:ext cx="45582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 6">
            <a:extLst>
              <a:ext uri="{FF2B5EF4-FFF2-40B4-BE49-F238E27FC236}">
                <a16:creationId xmlns:a16="http://schemas.microsoft.com/office/drawing/2014/main" id="{3E263547-0DD9-EE74-1934-390747B1077D}"/>
              </a:ext>
            </a:extLst>
          </p:cNvPr>
          <p:cNvSpPr/>
          <p:nvPr/>
        </p:nvSpPr>
        <p:spPr>
          <a:xfrm>
            <a:off x="6885826" y="3005395"/>
            <a:ext cx="938257" cy="1765563"/>
          </a:xfrm>
          <a:custGeom>
            <a:avLst/>
            <a:gdLst>
              <a:gd name="connsiteX0" fmla="*/ 469131 w 938257"/>
              <a:gd name="connsiteY0" fmla="*/ 198 h 1765563"/>
              <a:gd name="connsiteX1" fmla="*/ 938257 w 938257"/>
              <a:gd name="connsiteY1" fmla="*/ 882793 h 1765563"/>
              <a:gd name="connsiteX2" fmla="*/ 469131 w 938257"/>
              <a:gd name="connsiteY2" fmla="*/ 1765388 h 1765563"/>
              <a:gd name="connsiteX3" fmla="*/ 4 w 938257"/>
              <a:gd name="connsiteY3" fmla="*/ 811231 h 1765563"/>
              <a:gd name="connsiteX4" fmla="*/ 469131 w 938257"/>
              <a:gd name="connsiteY4" fmla="*/ 198 h 176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8257" h="1765563">
                <a:moveTo>
                  <a:pt x="469131" y="198"/>
                </a:moveTo>
                <a:cubicBezTo>
                  <a:pt x="625506" y="12125"/>
                  <a:pt x="938257" y="588595"/>
                  <a:pt x="938257" y="882793"/>
                </a:cubicBezTo>
                <a:cubicBezTo>
                  <a:pt x="938257" y="1176991"/>
                  <a:pt x="625506" y="1777315"/>
                  <a:pt x="469131" y="1765388"/>
                </a:cubicBezTo>
                <a:cubicBezTo>
                  <a:pt x="312756" y="1753461"/>
                  <a:pt x="1329" y="1105429"/>
                  <a:pt x="4" y="811231"/>
                </a:cubicBezTo>
                <a:cubicBezTo>
                  <a:pt x="-1321" y="517033"/>
                  <a:pt x="312756" y="-11729"/>
                  <a:pt x="469131" y="198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0EFA3A57-7B64-CB45-E32D-FBD1E06B42D2}"/>
                  </a:ext>
                </a:extLst>
              </p:cNvPr>
              <p:cNvSpPr/>
              <p:nvPr/>
            </p:nvSpPr>
            <p:spPr>
              <a:xfrm>
                <a:off x="3456123" y="144378"/>
                <a:ext cx="8482958" cy="6427693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400" b="1" dirty="0"/>
                  <a:t>Practice</a:t>
                </a:r>
                <a:r>
                  <a:rPr lang="en-US" sz="2400" dirty="0"/>
                  <a:t>: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1, 2, 3, 4, 5, 6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2, 4, 6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1, 2, 3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7, 8, 9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𝒰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={1, 2, …,10}</m:t>
                    </m:r>
                  </m:oMath>
                </a14:m>
                <a:r>
                  <a:rPr lang="en-US" sz="2400" dirty="0"/>
                  <a:t>. Find:</a:t>
                </a:r>
              </a:p>
              <a:p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sty m:val="p"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acc>
                          <m:accPr>
                            <m:chr m:val="̅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∪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∅∪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∅∩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/>
              </a:p>
              <a:p>
                <a:r>
                  <a:rPr lang="en-US" sz="2400" dirty="0"/>
                  <a:t>Visualize each with a Venn diagram. </a:t>
                </a:r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0EFA3A57-7B64-CB45-E32D-FBD1E06B42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123" y="144378"/>
                <a:ext cx="8482958" cy="6427693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5661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Up: Induction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247973"/>
                <a:ext cx="8482958" cy="661002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To perform a proof by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induction </a:t>
                </a:r>
                <a:r>
                  <a:rPr lang="en-US" sz="24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: </a:t>
                </a:r>
              </a:p>
              <a:p>
                <a:pPr marL="960120" lvl="1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Start with your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base case</a:t>
                </a: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Prove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 for the smallest value of n possible</a:t>
                </a:r>
              </a:p>
              <a:p>
                <a:pPr marL="960120" lvl="1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Perform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inductive step</a:t>
                </a: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Prove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greater than or equal to the smallest possible 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Note this is an if … then … proof, so we start by assuming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true. This is called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inductive hypothesis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for this type of proof. </a:t>
                </a:r>
              </a:p>
              <a:p>
                <a:pPr lvl="1"/>
                <a:endParaRPr lang="en-US" sz="22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247973"/>
                <a:ext cx="8482958" cy="6610027"/>
              </a:xfrm>
              <a:blipFill>
                <a:blip r:embed="rId3"/>
                <a:stretch>
                  <a:fillRect l="-1196" t="-1344" r="-1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F695875A-7798-A5E1-5C94-145109F28614}"/>
                  </a:ext>
                </a:extLst>
              </p:cNvPr>
              <p:cNvSpPr/>
              <p:nvPr/>
            </p:nvSpPr>
            <p:spPr>
              <a:xfrm>
                <a:off x="3456123" y="4199344"/>
                <a:ext cx="8180288" cy="2138766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400" b="1" dirty="0"/>
                  <a:t>Practice</a:t>
                </a:r>
                <a:r>
                  <a:rPr lang="en-US" sz="2400" dirty="0"/>
                  <a:t>: Prove the following…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For all natural numbers,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/>
                  <a:t> is a multiple of 5. </a:t>
                </a:r>
              </a:p>
            </p:txBody>
          </p:sp>
        </mc:Choice>
        <mc:Fallback xmlns="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F695875A-7798-A5E1-5C94-145109F286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123" y="4199344"/>
                <a:ext cx="8180288" cy="213876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597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6A532C-6230-027D-5006-4DA877AC8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3897D-1D56-C81C-601E-6612D0D38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Vocab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CA12C6F-A51A-F392-108C-8B1CE5995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430306"/>
            <a:ext cx="8482958" cy="642769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A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set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 is an unordered collection of objects.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	Ex. Snacks in your pantry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	Ex. Natural numbers between 1 and 10 inclusive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577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E0E544-A316-98F8-ABF9-C5EBCA3DC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37BD4-0437-F39E-EDA9-F3BAB531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Vocab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BB7A097-271B-DB4D-2AB8-F6BD33D76E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set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an unordered collection of objects.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Ex. Snacks in your pantry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Ex. Natural numbers between 1 and 10 inclusive</a:t>
                </a:r>
              </a:p>
              <a:p>
                <a:pPr marL="0" indent="0">
                  <a:buNone/>
                </a:pPr>
                <a:r>
                  <a:rPr lang="en-US" sz="2400" u="sng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Notation: 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 set is denoted with {}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We usually use a capital letter to represent a set 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Ex.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𝑐h𝑖𝑝𝑠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𝑝𝑟𝑒𝑡𝑧𝑒𝑙𝑠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𝑐𝑜𝑜𝑘𝑖𝑒𝑠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𝑝𝑒𝑎𝑛𝑢𝑡𝑠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Ex.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{1, 2, 3, 4, 5, 6, 7, 8, 9, 10} 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BB7A097-271B-DB4D-2AB8-F6BD33D76E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  <a:blipFill>
                <a:blip r:embed="rId3"/>
                <a:stretch>
                  <a:fillRect l="-1196" t="-1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7982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4A525-5A44-6721-FA13-6C572CF40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03365-FECD-171B-687A-0C0428CF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Vocab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AF28D9D-6450-4D6E-59F9-FE87CED179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set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an unordered collection of objects.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Ex. Snacks in your pantry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Ex. Natural numbers between 1 and 10 inclusive</a:t>
                </a:r>
              </a:p>
              <a:p>
                <a:pPr marL="0" indent="0">
                  <a:buNone/>
                </a:pPr>
                <a:r>
                  <a:rPr lang="en-US" sz="2400" u="sng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Notation: 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We usually use a lowercase letter to represent an element of a set</a:t>
                </a: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read “is an element of” and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read “is not an element of”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Ex.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𝑐𝑜𝑜𝑘𝑖𝑒𝑠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Ex.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AF28D9D-6450-4D6E-59F9-FE87CED179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  <a:blipFill>
                <a:blip r:embed="rId3"/>
                <a:stretch>
                  <a:fillRect l="-1196" t="-1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2937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6B6E8-CECF-07C5-152F-9EB30C3C2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BBF27-43A4-CE68-9CBE-C53DAF9FC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Vocab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5CD285B-7872-8DD1-ED9D-026A20D51B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set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an unordered collection of objects.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Ex. Snacks in your pantry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Ex. Natural numbers between 1 and 10 inclusive</a:t>
                </a:r>
              </a:p>
              <a:p>
                <a:pPr marL="0" indent="0">
                  <a:buNone/>
                </a:pPr>
                <a:r>
                  <a:rPr lang="en-US" sz="2400" u="sng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Notation: 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We usually use a lowercase letter to represent an element of a set</a:t>
                </a: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read “is an element of” and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read “is not an element of”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Ex.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𝑐𝑜𝑜𝑘𝑖𝑒𝑠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Ex.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 set can be an element of another set.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Ex.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contains elements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400" b="0" dirty="0">
                    <a:solidFill>
                      <a:schemeClr val="tx1"/>
                    </a:solidFill>
                    <a:latin typeface="+mj-lt"/>
                  </a:rPr>
                  <a:t>and</a:t>
                </a:r>
                <a:r>
                  <a:rPr lang="en-US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5CD285B-7872-8DD1-ED9D-026A20D51B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  <a:blipFill>
                <a:blip r:embed="rId3"/>
                <a:stretch>
                  <a:fillRect l="-1196" t="-1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9476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864A9A-037D-DE53-E7B0-A99DBF38C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7C320-AABF-5D6A-2A37-7B6A2E8C5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Vocab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F5FF1C6-0522-9522-EBBC-52C1D5483B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Special Sets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There are some sets we use so often that we give them special names and symbols.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empty set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i.e. the set containing no elements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{}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the set of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natural numbers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{0, 1, 2, 3, …}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the set of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integers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{…, −2, −1, 0, 1, 2, …}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the set of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rational numbers </a:t>
                </a:r>
              </a:p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 the set of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real numbers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F5FF1C6-0522-9522-EBBC-52C1D5483B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  <a:blipFill>
                <a:blip r:embed="rId3"/>
                <a:stretch>
                  <a:fillRect l="-1196" t="-1581" r="-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669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4C8C00-E169-0523-4384-0FB28440F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4B6C6-E90E-89B9-6FD3-F544BBFC1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Vocab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003A50B-23DB-EC49-F089-67039C6E98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Special Sets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There are some sets we use so often that we give them special names and symbols.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empty set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i.e. the set containing no elements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{}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the set of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natural numbers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{0, 1, 2, 3, …}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the set of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integers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{…, −2, −1, 0, 1, 2, …}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the set of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rational numbers </a:t>
                </a:r>
              </a:p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 the set of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real numbers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003A50B-23DB-EC49-F089-67039C6E98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  <a:blipFill>
                <a:blip r:embed="rId3"/>
                <a:stretch>
                  <a:fillRect l="-1196" t="-1581" r="-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37ADE68-706E-23ED-D6DC-BC70A93666E8}"/>
              </a:ext>
            </a:extLst>
          </p:cNvPr>
          <p:cNvSpPr/>
          <p:nvPr/>
        </p:nvSpPr>
        <p:spPr>
          <a:xfrm>
            <a:off x="3456122" y="4697505"/>
            <a:ext cx="8482957" cy="197223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/>
              <a:t>Practice</a:t>
            </a:r>
            <a:r>
              <a:rPr lang="en-US" sz="2400" dirty="0"/>
              <a:t>: Write the following sets symbolically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set of classes you are taking this semester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set of all special sets listed above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set of even numbers</a:t>
            </a:r>
          </a:p>
        </p:txBody>
      </p:sp>
    </p:spTree>
    <p:extLst>
      <p:ext uri="{BB962C8B-B14F-4D97-AF65-F5344CB8AC3E}">
        <p14:creationId xmlns:p14="http://schemas.microsoft.com/office/powerpoint/2010/main" val="383076980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2251</TotalTime>
  <Words>2339</Words>
  <Application>Microsoft Macintosh PowerPoint</Application>
  <PresentationFormat>Widescreen</PresentationFormat>
  <Paragraphs>320</Paragraphs>
  <Slides>29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Cambria Math</vt:lpstr>
      <vt:lpstr>Corbel</vt:lpstr>
      <vt:lpstr>Open Sans</vt:lpstr>
      <vt:lpstr>Wingdings 2</vt:lpstr>
      <vt:lpstr>Frame</vt:lpstr>
      <vt:lpstr>Discrete Structures–Sets</vt:lpstr>
      <vt:lpstr>Plan for Today</vt:lpstr>
      <vt:lpstr>Warm Up: Induction  </vt:lpstr>
      <vt:lpstr>Set Vocab</vt:lpstr>
      <vt:lpstr>Set Vocab</vt:lpstr>
      <vt:lpstr>Set Vocab</vt:lpstr>
      <vt:lpstr>Set Vocab</vt:lpstr>
      <vt:lpstr>Set Vocab</vt:lpstr>
      <vt:lpstr>Set Vocab</vt:lpstr>
      <vt:lpstr>Set Builder Notation</vt:lpstr>
      <vt:lpstr>Set Builder Notation</vt:lpstr>
      <vt:lpstr>Set Builder Notation</vt:lpstr>
      <vt:lpstr>Set Builder Notation</vt:lpstr>
      <vt:lpstr>Relationships Between Sets</vt:lpstr>
      <vt:lpstr>Relationships Between Sets</vt:lpstr>
      <vt:lpstr>Cardinality</vt:lpstr>
      <vt:lpstr>Cardinality</vt:lpstr>
      <vt:lpstr>Set Operations</vt:lpstr>
      <vt:lpstr>Set Operations</vt:lpstr>
      <vt:lpstr>Set Operations</vt:lpstr>
      <vt:lpstr>Set Operations</vt:lpstr>
      <vt:lpstr>Set Operations</vt:lpstr>
      <vt:lpstr>Set Operations</vt:lpstr>
      <vt:lpstr>Set Operations</vt:lpstr>
      <vt:lpstr>Set Operations</vt:lpstr>
      <vt:lpstr>Set Operations</vt:lpstr>
      <vt:lpstr>Set Operations</vt:lpstr>
      <vt:lpstr>Set Operations</vt:lpstr>
      <vt:lpstr>Set Operations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 E.</cp:lastModifiedBy>
  <cp:revision>52</cp:revision>
  <dcterms:created xsi:type="dcterms:W3CDTF">2023-08-03T18:49:17Z</dcterms:created>
  <dcterms:modified xsi:type="dcterms:W3CDTF">2024-02-22T17:26:24Z</dcterms:modified>
</cp:coreProperties>
</file>