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6"/>
  </p:notesMasterIdLst>
  <p:sldIdLst>
    <p:sldId id="256" r:id="rId2"/>
    <p:sldId id="25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4" r:id="rId17"/>
    <p:sldId id="361" r:id="rId18"/>
    <p:sldId id="362" r:id="rId19"/>
    <p:sldId id="365" r:id="rId20"/>
    <p:sldId id="363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1"/>
    <p:restoredTop sz="77266"/>
  </p:normalViewPr>
  <p:slideViewPr>
    <p:cSldViewPr snapToGrid="0">
      <p:cViewPr varScale="1">
        <p:scale>
          <a:sx n="82" d="100"/>
          <a:sy n="82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883CE-76F9-8855-0A28-5976F15E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3B6A32-3C9C-6C8F-2309-C10354BCB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2A0947-8161-9E05-13AD-7503D8D9E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ED245-D1CA-A56A-62C9-F750CA7DB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96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7A962-ADD4-2C5E-4682-31D17E9F7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0BF65-1CF9-3D0C-72BF-719EE10D37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2D6AD-C67B-1EF1-4C3D-C85956D16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E81DA-C4D9-B014-272B-94E5A7DB9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no, not every input has an output. Ex. f(3) = 3/2 but that’s not in N</a:t>
            </a:r>
          </a:p>
          <a:p>
            <a:pPr marL="228600" indent="-228600">
              <a:buAutoNum type="arabicPeriod"/>
            </a:pPr>
            <a:r>
              <a:rPr lang="en-US" dirty="0"/>
              <a:t>No because some people have two phone numbers. Reversed also no because some numbers have two people.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6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5F654-E782-3808-455C-6358C1F1A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F140FD-3021-21A2-1819-4BAC25F72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E8CD5-28F3-1AFD-8D67-60051D873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 graph don’t connect lines by implies larger domain and codomain!!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6B8B8-3275-A688-06C0-82390819B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39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0C755-6F1D-7541-6377-206A5EC06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EF99D-F251-4747-D3BF-C9BFCA10E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497C19-03C6-1E4C-613F-8B466DBDD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 and g are functions</a:t>
            </a:r>
          </a:p>
          <a:p>
            <a:pPr marL="228600" indent="-228600">
              <a:buAutoNum type="arabicPeriod"/>
            </a:pPr>
            <a:r>
              <a:rPr lang="en-US" dirty="0"/>
              <a:t>h is not </a:t>
            </a:r>
            <a:r>
              <a:rPr lang="en-US" dirty="0" err="1"/>
              <a:t>bc</a:t>
            </a:r>
            <a:r>
              <a:rPr lang="en-US" dirty="0"/>
              <a:t> (1) 2 goes to two outputs, 1 has not been mapped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16390-05A4-8B01-D2B1-4C7A4068F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3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C9907-F429-3FBB-3D6B-27CD48577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78D188-C7F6-B583-753C-98CF020DC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AE7CB-4DE0-F6CD-B43B-CBCFD0275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92A1D-4C25-7DF4-0F19-10228143D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3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E352A-4FAB-9326-4DD0-790358C9D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4A2067-05B0-03E8-0E52-5860EE594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DF496C-6A45-C968-BF14-FFA23E499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matrix is simply notation, not linear algebra matrix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B78E4-60ED-3D73-94FD-F113FA116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6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1571F-E23B-7E04-32A4-E8E0F0957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2C0AB0-5DEA-D81A-92D4-9575E2BCB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0E933B-71C0-8B69-B453-8B2F5B403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matrix is simply notation, not linear algebra matrix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F127-73E3-7892-08F5-99BFA3BBDC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2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7742A-5D73-C12D-AE85-59266951E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B0F30-6203-8C8A-CCD2-2B72A2560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A09C0-CB60-198E-AE3E-4DEC2E305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matrix is simply notation, not linear algebra matrix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8285-DEBC-D4C6-B2E1-1478CAC4EF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4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80110-516B-11D7-69C2-5CC8C282B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86972-1467-7D77-DD3F-C5181DC64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2BCCE6-B399-8E8E-DCEF-78A811428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matrix is simply notation, not linear algebra matrix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3C353-5545-FC27-C691-E295307FA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BDCD-AD22-0288-11F9-06A2D74CF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6B87C-8452-A312-D0AD-65D4D6AAB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ADCCF-3806-2247-31F9-E2754977A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3F0F6-CA66-1E0D-48D7-46038CCAA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7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79E38-B57D-8EDC-495E-82044EF77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09C8F-BF32-12CF-3D1D-F86A413049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E09F5-0DF6-2D9C-FCCF-D238CA1BE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matrix is simply notation, not linear algebra matrix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2F6F-D539-CFE6-931E-562E85587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1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8A29C-EBBF-E40C-8DD4-AB36411E9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71D427-7AE1-2D7B-6EED-483034A37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978E3B-D919-B250-9156-335D567A5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matrix is simply notation, not linear algebra matrix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3EC94-F350-1A8C-C294-D8FEAC413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88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9564E-2F99-C1A9-A68F-9C148CFB4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19B15-25A3-01A0-184F-A60079389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30E0A-443B-A7DE-872D-EA3173D63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h(0) = 1</a:t>
            </a:r>
          </a:p>
          <a:p>
            <a:pPr marL="228600" indent="-228600">
              <a:buAutoNum type="arabicPeriod"/>
            </a:pPr>
            <a:r>
              <a:rPr lang="en-US" dirty="0"/>
              <a:t>h(n+1) = (n+1)h(n)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9B6B8-FB06-FA05-FA6F-89B62311A1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56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E7394-836F-93C0-495B-1DB49493E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41438E-2CF2-5C36-915F-4011E06687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A62B87-97A9-5F1B-88D9-3EEA1CE6B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think maps domain directly onto codomain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9F7FB-A02F-DE8A-AB1F-276AB6A943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1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75BBF-CA4D-41D8-4421-195EA4069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9CF7A1-7EB2-1B78-458E-03F9DE653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1D32DC-FBC4-E0E2-765F-462CD5DFC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no and no.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31FDA-3737-E27C-9986-0EF173473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3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98FF8-59B2-8C47-547D-56EDE4EF2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EE73C5-2097-A194-4792-F9B811746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75D6CA-38B4-0057-F9A4-CC4915721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no and no.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380D2-1BCF-C999-CE60-72AE72331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8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F5CAE-73D0-E9F6-F6C3-1F581971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312C42-AA44-5915-68A6-B2175C082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3FAA26-F16E-C5AF-5378-A9FA421F4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and no.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1406D-5FD2-C766-22B0-FB2006C5F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1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1742-2C66-A91A-0180-B3A808E3C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4EAFA3-392C-882B-C465-D04052445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74651F-9840-39F4-8BC0-403FFE48E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and no.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87EC2-B04E-A5A9-00B4-6E75C03EFD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59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673FE-E9D4-6EB2-3ABE-831C4C49E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AD086-3A92-1D59-1CBC-D38166A56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370042-ECC3-656B-8CD3-7B771ADCA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and no.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EED3E-09DA-DBC4-032D-AF60A48D39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3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7525A-2D7B-4FDE-5D29-57D12A6F6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D7548-C001-A1BF-AF9D-D53C471359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7C1A1-B246-0A4F-3CDA-84AB51B44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and no.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B5B66-C5BB-6048-DD5B-2CBE059FD4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6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A6B4F-5A8E-0156-89FD-DDE924173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C1EAF4-2EAA-703C-8C6D-2A003FFBE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FC79C6-DF42-CB55-97F6-E7ABE2059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92657-D6FD-27BD-5F82-BC904A378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202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61B4-031A-3DB0-1723-271BBC96E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72FC1-D1F7-5A4A-9E54-909AEBAC7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B8857-22D3-C47D-9A0F-C30725B19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{a. b}</a:t>
            </a:r>
          </a:p>
          <a:p>
            <a:pPr marL="228600" indent="-228600">
              <a:buAutoNum type="arabicPeriod"/>
            </a:pPr>
            <a:r>
              <a:rPr lang="en-US" dirty="0"/>
              <a:t>{1, 2, 3, 4, 5} </a:t>
            </a:r>
          </a:p>
          <a:p>
            <a:pPr marL="228600" indent="-228600">
              <a:buAutoNum type="arabicPeriod"/>
            </a:pPr>
            <a:r>
              <a:rPr lang="en-US" dirty="0"/>
              <a:t>empty set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31FF-13F9-E62A-E8BF-D66B4725C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4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1B2F7-DAA8-6642-2990-5DFEC5445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EE364F-E2F1-21B3-9DAC-B1D3ECD55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1069C-DEAA-A797-FF8A-7BAC050A3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2</a:t>
            </a:r>
          </a:p>
          <a:p>
            <a:pPr marL="228600" indent="-228600">
              <a:buAutoNum type="arabicPeriod"/>
            </a:pPr>
            <a:r>
              <a:rPr lang="en-US" dirty="0"/>
              <a:t>{2}</a:t>
            </a:r>
          </a:p>
          <a:p>
            <a:pPr marL="228600" indent="-228600">
              <a:buAutoNum type="arabicPeriod"/>
            </a:pPr>
            <a:r>
              <a:rPr lang="en-US" dirty="0"/>
              <a:t>{0} (need </a:t>
            </a:r>
            <a:r>
              <a:rPr lang="en-US" dirty="0" err="1"/>
              <a:t>ints</a:t>
            </a:r>
            <a:r>
              <a:rPr lang="en-US" dirty="0"/>
              <a:t> such that n^2 + 1 = 1</a:t>
            </a:r>
          </a:p>
          <a:p>
            <a:pPr marL="228600" indent="-228600">
              <a:buAutoNum type="arabicPeriod"/>
            </a:pPr>
            <a:r>
              <a:rPr lang="en-US" dirty="0"/>
              <a:t>{-1, 1}</a:t>
            </a:r>
          </a:p>
          <a:p>
            <a:pPr marL="228600" indent="-228600">
              <a:buAutoNum type="arabicPeriod"/>
            </a:pPr>
            <a:r>
              <a:rPr lang="en-US" dirty="0" err="1"/>
              <a:t>emptyset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D8CF4-8BF5-DEC3-AF8D-E898C48A4E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5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CF5BC-447E-A28C-B2F3-CBE511654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4DFBF-E4EF-2923-BAD8-7619BFA48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8FC1CC-801A-8BF0-3CF4-6156F681C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must be a function that maps every domain </a:t>
            </a:r>
            <a:r>
              <a:rPr lang="en-US" dirty="0" err="1"/>
              <a:t>elem</a:t>
            </a:r>
            <a:r>
              <a:rPr lang="en-US"/>
              <a:t> to 7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10847-BC1B-F1CF-16EA-18260E775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7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1EE7B-9E0A-B8C9-1927-3FB0C175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E7125C-9669-BED4-B328-608D653C55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EE9D4A-0447-A1B7-4642-43EE1F514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3AAB0-9FD5-FB0B-3EFE-F1768ECE7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6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D1F11-40CF-5B49-1013-4D9F63B3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A75399-078D-5764-74AB-69D4329F2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FD9CC-87E1-BE29-A124-EBF32D4DC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30A4-29B9-AC64-2136-81212B53C7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20200-ACCC-4687-1EB9-1069DABC1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34E90-7991-7CD2-118B-580131760C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252F6B-5A4C-251B-E93D-84030DCC2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9D30-29AD-C34F-075A-5F8115C269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8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E250-8166-454F-58A3-A20F1B3CB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F17DE5-FC62-F20D-149E-D95D8836D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C5DF34-DC5C-A2CE-F1B6-D40601E50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EF761-1360-24CA-B734-3A2C1A182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9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1939-7F31-4395-53DF-5AE0E5E4C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FF234-5F7D-1CEC-D2D4-7B0E34FF6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E5A1F-404B-39B0-9C4D-37A802483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8761-B742-B3D7-345A-B03D03E73E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34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DC94C-DF6E-BFB6-3791-3C6686F88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BC214-408B-5D43-596E-F6BD8FE7F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375794-DCE2-3A9F-908A-AF4D145DF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BC6F8-BCAC-F2AF-9A5E-B1300DE1D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74422-DA0C-094A-89C8-7F971F118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FD66-B14B-7F85-16CA-B8113A3E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8385B0-961A-D079-E67A-6FDB514980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function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rule that </a:t>
                </a:r>
                <a:r>
                  <a:rPr lang="en-US" sz="2400" dirty="0"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  <a:latin typeface="Open Sans" panose="020B0606030504020204" pitchFamily="34" charset="0"/>
                  </a:rPr>
                  <a:t>assigns each input exactly one output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sz="2400" b="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1, 2, 3, 4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8385B0-961A-D079-E67A-6FDB51498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2541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773EA4F-1723-9DFA-1904-6FB7C31640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8758586"/>
                  </p:ext>
                </p:extLst>
              </p:nvPr>
            </p:nvGraphicFramePr>
            <p:xfrm>
              <a:off x="6965004" y="4168302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37746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773EA4F-1723-9DFA-1904-6FB7C31640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8758586"/>
                  </p:ext>
                </p:extLst>
              </p:nvPr>
            </p:nvGraphicFramePr>
            <p:xfrm>
              <a:off x="6965004" y="4168302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37746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778" r="-4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778" r="-3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778" r="-2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1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2703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2778" r="-4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t="-102778" r="-3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t="-102778" r="-2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00000" t="-102778" r="-1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00000" t="-102778" r="-2703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465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CD677-6336-43EE-8795-EC43C7EC3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32E3-FAC2-3F60-146B-5399705F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B1394A-FEA9-5F6A-6310-A153D2DD6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function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rule that </a:t>
                </a:r>
                <a:r>
                  <a:rPr lang="en-US" sz="2400" dirty="0"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  <a:latin typeface="Open Sans" panose="020B0606030504020204" pitchFamily="34" charset="0"/>
                  </a:rPr>
                  <a:t>assigns each input exactly one output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sz="2400" b="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1, 2, 3, 4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B1394A-FEA9-5F6A-6310-A153D2DD6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2541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97BA344-F16B-A8F5-6990-115ED93605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5004" y="4168302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37746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97BA344-F16B-A8F5-6990-115ED93605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5004" y="4168302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37746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778" r="-4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778" r="-3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778" r="-2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1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2703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2778" r="-4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t="-102778" r="-3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t="-102778" r="-2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00000" t="-102778" r="-1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00000" t="-102778" r="-2703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7F7A21E-82E2-9E23-94B9-3016A3A753A0}"/>
              </a:ext>
            </a:extLst>
          </p:cNvPr>
          <p:cNvSpPr/>
          <p:nvPr/>
        </p:nvSpPr>
        <p:spPr>
          <a:xfrm>
            <a:off x="3884359" y="5442625"/>
            <a:ext cx="7626485" cy="10505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Practice</a:t>
            </a:r>
            <a:r>
              <a:rPr lang="en-US" sz="2400" dirty="0"/>
              <a:t>: ID the domain, codomain, and range for each function above.</a:t>
            </a:r>
          </a:p>
        </p:txBody>
      </p:sp>
    </p:spTree>
    <p:extLst>
      <p:ext uri="{BB962C8B-B14F-4D97-AF65-F5344CB8AC3E}">
        <p14:creationId xmlns:p14="http://schemas.microsoft.com/office/powerpoint/2010/main" val="76889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4285-9DC6-ACE9-7970-DF0859231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7DCA-774A-A4FC-CDE4-68EDFE2A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A4BB938-E37C-F431-CB75-265646093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function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rule that </a:t>
                </a:r>
                <a:r>
                  <a:rPr lang="en-US" sz="2400" dirty="0"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  <a:latin typeface="Open Sans" panose="020B0606030504020204" pitchFamily="34" charset="0"/>
                  </a:rPr>
                  <a:t>assigns each input exactly one output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sz="2400" b="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1, 2, 3, 4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A4BB938-E37C-F431-CB75-265646093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2541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5F74051-849D-322B-670E-08C406FA2B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5004" y="4168302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37746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5F74051-849D-322B-670E-08C406FA2B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5004" y="4168302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37746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778" r="-4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778" r="-3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778" r="-2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1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2703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2778" r="-4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t="-102778" r="-3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t="-102778" r="-2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00000" t="-102778" r="-1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00000" t="-102778" r="-2703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A470906-BC25-13E7-71C7-EB02BD0BB479}"/>
              </a:ext>
            </a:extLst>
          </p:cNvPr>
          <p:cNvSpPr/>
          <p:nvPr/>
        </p:nvSpPr>
        <p:spPr>
          <a:xfrm>
            <a:off x="8638162" y="1123837"/>
            <a:ext cx="2211859" cy="1346948"/>
          </a:xfrm>
          <a:prstGeom prst="wedgeRoundRectCallout">
            <a:avLst>
              <a:gd name="adj1" fmla="val -10257"/>
              <a:gd name="adj2" fmla="val 91500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rule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CE8472C-78C8-C487-2F93-A420E163C824}"/>
              </a:ext>
            </a:extLst>
          </p:cNvPr>
          <p:cNvSpPr/>
          <p:nvPr/>
        </p:nvSpPr>
        <p:spPr>
          <a:xfrm>
            <a:off x="7354111" y="856034"/>
            <a:ext cx="4124527" cy="1614750"/>
          </a:xfrm>
          <a:prstGeom prst="wedgeRoundRectCallout">
            <a:avLst>
              <a:gd name="adj1" fmla="val 31217"/>
              <a:gd name="adj2" fmla="val 83106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can map to the same output as long as each input maps to </a:t>
            </a:r>
            <a:r>
              <a:rPr lang="en-US" sz="2400" i="1" dirty="0"/>
              <a:t>exactly one </a:t>
            </a:r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6959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7E099-2FE4-6126-5984-A6FBCF47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DDF4-26CD-F711-C7F9-57A1C7A5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F02F626-92B8-3629-11C7-679C30666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function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rule that </a:t>
                </a:r>
                <a:r>
                  <a:rPr lang="en-US" sz="2400" dirty="0"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  <a:latin typeface="Open Sans" panose="020B0606030504020204" pitchFamily="34" charset="0"/>
                  </a:rPr>
                  <a:t>assigns each input exactly one output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sz="2400" b="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1, 2, 3, 4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F02F626-92B8-3629-11C7-679C30666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2541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2CD70C0-D07B-2F6D-FF52-98DBDE3305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5004" y="4168302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37746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2CD70C0-D07B-2F6D-FF52-98DBDE3305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5004" y="4168302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37746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937746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778" r="-4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778" r="-3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778" r="-2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10270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2703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2778" r="-4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t="-102778" r="-3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t="-102778" r="-2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00000" t="-102778" r="-10270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00000" t="-102778" r="-2703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68E0725-358D-EBD5-1454-22EAFAB54394}"/>
              </a:ext>
            </a:extLst>
          </p:cNvPr>
          <p:cNvSpPr/>
          <p:nvPr/>
        </p:nvSpPr>
        <p:spPr>
          <a:xfrm>
            <a:off x="8638162" y="1123837"/>
            <a:ext cx="2211859" cy="1346948"/>
          </a:xfrm>
          <a:prstGeom prst="wedgeRoundRectCallout">
            <a:avLst>
              <a:gd name="adj1" fmla="val -135159"/>
              <a:gd name="adj2" fmla="val 183942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48A6167A-9596-E458-032A-607E0E3A75D7}"/>
                  </a:ext>
                </a:extLst>
              </p:cNvPr>
              <p:cNvSpPr/>
              <p:nvPr/>
            </p:nvSpPr>
            <p:spPr>
              <a:xfrm>
                <a:off x="7354111" y="856034"/>
                <a:ext cx="4124527" cy="1614750"/>
              </a:xfrm>
              <a:prstGeom prst="wedgeRoundRectCallout">
                <a:avLst>
                  <a:gd name="adj1" fmla="val -56047"/>
                  <a:gd name="adj2" fmla="val 18044"/>
                  <a:gd name="adj3" fmla="val 16667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are not the same because their domain and codomains differ</a:t>
                </a:r>
              </a:p>
            </p:txBody>
          </p:sp>
        </mc:Choice>
        <mc:Fallback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48A6167A-9596-E458-032A-607E0E3A7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111" y="856034"/>
                <a:ext cx="4124527" cy="1614750"/>
              </a:xfrm>
              <a:prstGeom prst="wedgeRoundRectCallout">
                <a:avLst>
                  <a:gd name="adj1" fmla="val -56047"/>
                  <a:gd name="adj2" fmla="val 18044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64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8482958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function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rule that </a:t>
            </a:r>
            <a:r>
              <a:rPr lang="en-US" sz="2400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Open Sans" panose="020B0606030504020204" pitchFamily="34" charset="0"/>
              </a:rPr>
              <a:t>assigns each input exactly one output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9B6EE19-1165-173E-D6CC-5EFCC74B016B}"/>
                  </a:ext>
                </a:extLst>
              </p:cNvPr>
              <p:cNvSpPr/>
              <p:nvPr/>
            </p:nvSpPr>
            <p:spPr>
              <a:xfrm>
                <a:off x="3754877" y="1459150"/>
                <a:ext cx="7840493" cy="241246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Are the following functions? Why or why not?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Consider the rule that matches each person to their phone number.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9B6EE19-1165-173E-D6CC-5EFCC74B0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877" y="1459150"/>
                <a:ext cx="7840493" cy="24124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37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B0FA4-3B90-55C5-01DC-2A4C45425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B5F5-ACA3-58B3-BDB3-C5614465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3F587B8-8325-7893-D4DF-843E78ACF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can describe functions many ways.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algebraically, with a formula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numerically, with a table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graphically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words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more! </a:t>
                </a:r>
              </a:p>
              <a:p>
                <a:pPr marL="502920" lvl="1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3F587B8-8325-7893-D4DF-843E78ACF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black dots and arrows&#10;&#10;Description automatically generated">
            <a:extLst>
              <a:ext uri="{FF2B5EF4-FFF2-40B4-BE49-F238E27FC236}">
                <a16:creationId xmlns:a16="http://schemas.microsoft.com/office/drawing/2014/main" id="{A7A47B61-EF08-DD16-1ADC-071586D42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123" y="3565103"/>
            <a:ext cx="3741368" cy="3044923"/>
          </a:xfrm>
          <a:prstGeom prst="rect">
            <a:avLst/>
          </a:prstGeom>
        </p:spPr>
      </p:pic>
      <p:pic>
        <p:nvPicPr>
          <p:cNvPr id="8" name="Picture 7" descr="A number and x with arrows&#10;&#10;Description automatically generated with medium confidence">
            <a:extLst>
              <a:ext uri="{FF2B5EF4-FFF2-40B4-BE49-F238E27FC236}">
                <a16:creationId xmlns:a16="http://schemas.microsoft.com/office/drawing/2014/main" id="{98D09974-3C25-5CBA-68D7-8C07FD9F9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485" y="3828531"/>
            <a:ext cx="3298813" cy="23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5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A2CA8-8A8C-924D-909D-84ABA2EC8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A6FC-7E83-24AB-F8A8-4F748F72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B04848-F15E-0111-4DDF-67170B337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can describe functions many ways.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algebraically, with a formula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numerically, with a table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graphically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words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more! </a:t>
                </a:r>
              </a:p>
              <a:p>
                <a:pPr marL="502920" lvl="1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B04848-F15E-0111-4DDF-67170B337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black dots and arrows&#10;&#10;Description automatically generated">
            <a:extLst>
              <a:ext uri="{FF2B5EF4-FFF2-40B4-BE49-F238E27FC236}">
                <a16:creationId xmlns:a16="http://schemas.microsoft.com/office/drawing/2014/main" id="{9A31AC7F-9858-631A-E504-0D5A10B53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123" y="3565103"/>
            <a:ext cx="3741368" cy="3044923"/>
          </a:xfrm>
          <a:prstGeom prst="rect">
            <a:avLst/>
          </a:prstGeom>
        </p:spPr>
      </p:pic>
      <p:pic>
        <p:nvPicPr>
          <p:cNvPr id="8" name="Picture 7" descr="A number and x with arrows&#10;&#10;Description automatically generated with medium confidence">
            <a:extLst>
              <a:ext uri="{FF2B5EF4-FFF2-40B4-BE49-F238E27FC236}">
                <a16:creationId xmlns:a16="http://schemas.microsoft.com/office/drawing/2014/main" id="{D3049572-1D76-9B22-18CF-4930E220D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485" y="3828531"/>
            <a:ext cx="3298813" cy="23777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60420604-1A2A-6E53-0C17-D6F401BE8806}"/>
                  </a:ext>
                </a:extLst>
              </p:cNvPr>
              <p:cNvSpPr/>
              <p:nvPr/>
            </p:nvSpPr>
            <p:spPr>
              <a:xfrm>
                <a:off x="3501961" y="1434750"/>
                <a:ext cx="8184203" cy="436293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Are the following functions? Why or why not?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	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			    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60420604-1A2A-6E53-0C17-D6F401BE8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961" y="1434750"/>
                <a:ext cx="8184203" cy="436293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cross with arrows and numbers&#10;&#10;Description automatically generated with medium confidence">
            <a:extLst>
              <a:ext uri="{FF2B5EF4-FFF2-40B4-BE49-F238E27FC236}">
                <a16:creationId xmlns:a16="http://schemas.microsoft.com/office/drawing/2014/main" id="{91ADA9C8-379E-E281-8322-421202554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690" y="3683115"/>
            <a:ext cx="2529666" cy="1332191"/>
          </a:xfrm>
          <a:prstGeom prst="rect">
            <a:avLst/>
          </a:prstGeom>
        </p:spPr>
      </p:pic>
      <p:pic>
        <p:nvPicPr>
          <p:cNvPr id="10" name="Picture 9" descr="A cross-section of a line&#10;&#10;Description automatically generated with medium confidence">
            <a:extLst>
              <a:ext uri="{FF2B5EF4-FFF2-40B4-BE49-F238E27FC236}">
                <a16:creationId xmlns:a16="http://schemas.microsoft.com/office/drawing/2014/main" id="{5EAEB6A7-B88B-D166-2174-D9BAD37B2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062" y="3697459"/>
            <a:ext cx="2361610" cy="1332190"/>
          </a:xfrm>
          <a:prstGeom prst="rect">
            <a:avLst/>
          </a:prstGeom>
        </p:spPr>
      </p:pic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78DF8298-8541-C994-E2F7-E1D90E8BBF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0378" y="3683115"/>
            <a:ext cx="2434692" cy="13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7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0E1F6-A543-398C-5E98-4FD22168A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76CA-1400-BD92-D78F-EFF75F7C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D3867A3-15C1-E763-857B-082E83A23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can describe functions many ways.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algebraically, with a formula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numerically, with a table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graphically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words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more! </a:t>
                </a:r>
              </a:p>
              <a:p>
                <a:pPr marL="502920" lvl="1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+1      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−1      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D3867A3-15C1-E763-857B-082E83A23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5845" t="-1344" b="-38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A34B9B2-BD4A-1859-4432-9D14FDF6D4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9213305"/>
                  </p:ext>
                </p:extLst>
              </p:nvPr>
            </p:nvGraphicFramePr>
            <p:xfrm>
              <a:off x="7114164" y="4071026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1455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654177925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A34B9B2-BD4A-1859-4432-9D14FDF6D4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9213305"/>
                  </p:ext>
                </p:extLst>
              </p:nvPr>
            </p:nvGraphicFramePr>
            <p:xfrm>
              <a:off x="7114164" y="4071026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1455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654177925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500000" b="-1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39" r="-408197" b="-1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387" r="-301613" b="-1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387" r="-201613" b="-1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918" r="-104918" b="-1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6774" r="-3226" b="-10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2778" r="-5000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1639" t="-102778" r="-40819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98387" t="-102778" r="-30161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98387" t="-102778" r="-20161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04918" t="-102778" r="-1049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96774" t="-102778" r="-3226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379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CD982-0A3A-FC44-BECA-7C0B122DC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4A8F-EBAB-FEB3-0791-504A60C4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4EDD90F-4038-0239-C93B-7D1F29C5AD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can describe functions many ways.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algebraically, with a formula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numerically, with a table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graphically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words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more! </a:t>
                </a:r>
              </a:p>
              <a:p>
                <a:pPr marL="502920" lvl="1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4EDD90F-4038-0239-C93B-7D1F29C5AD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4BC11CE-80FE-39B2-BA0E-4C7081455A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655398"/>
                  </p:ext>
                </p:extLst>
              </p:nvPr>
            </p:nvGraphicFramePr>
            <p:xfrm>
              <a:off x="5353237" y="3759741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1455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654177925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4BC11CE-80FE-39B2-BA0E-4C7081455A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655398"/>
                  </p:ext>
                </p:extLst>
              </p:nvPr>
            </p:nvGraphicFramePr>
            <p:xfrm>
              <a:off x="5353237" y="3759741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1455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654177925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778" r="-500000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39" t="-2778" r="-40819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387" t="-2778" r="-301613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387" t="-2778" r="-201613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918" t="-2778" r="-104918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6774" t="-2778" r="-3226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2778" r="-5000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1639" t="-102778" r="-40819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98387" t="-102778" r="-30161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98387" t="-102778" r="-20161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04918" t="-102778" r="-1049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96774" t="-102778" r="-3226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own Arrow 3">
            <a:extLst>
              <a:ext uri="{FF2B5EF4-FFF2-40B4-BE49-F238E27FC236}">
                <a16:creationId xmlns:a16="http://schemas.microsoft.com/office/drawing/2014/main" id="{0DD9DD20-B334-115B-3A57-7F295D180F60}"/>
              </a:ext>
            </a:extLst>
          </p:cNvPr>
          <p:cNvSpPr/>
          <p:nvPr/>
        </p:nvSpPr>
        <p:spPr>
          <a:xfrm>
            <a:off x="7509753" y="4961106"/>
            <a:ext cx="583660" cy="58366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2B1D4-77CF-CE72-2E6E-5FCC54E3B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07D0-6337-E9F4-C098-30A6A6F5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39E9DD-60C5-1AC6-507A-C39DC8BEC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can describe functions many ways.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algebraically, with a formula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numerically, with a table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graphically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words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more! </a:t>
                </a:r>
              </a:p>
              <a:p>
                <a:pPr marL="502920" lvl="1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39E9DD-60C5-1AC6-507A-C39DC8BEC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534695C-21F9-5058-DD60-0718177598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53237" y="3759741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1455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654177925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534695C-21F9-5058-DD60-0718177598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53237" y="3759741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1455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654177925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778" r="-500000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39" t="-2778" r="-40819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387" t="-2778" r="-301613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387" t="-2778" r="-201613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918" t="-2778" r="-104918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6774" t="-2778" r="-3226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2778" r="-5000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1639" t="-102778" r="-40819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98387" t="-102778" r="-30161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98387" t="-102778" r="-20161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04918" t="-102778" r="-1049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96774" t="-102778" r="-3226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own Arrow 3">
            <a:extLst>
              <a:ext uri="{FF2B5EF4-FFF2-40B4-BE49-F238E27FC236}">
                <a16:creationId xmlns:a16="http://schemas.microsoft.com/office/drawing/2014/main" id="{13918012-8A5D-6A88-8B09-F9FF2D7578C7}"/>
              </a:ext>
            </a:extLst>
          </p:cNvPr>
          <p:cNvSpPr/>
          <p:nvPr/>
        </p:nvSpPr>
        <p:spPr>
          <a:xfrm>
            <a:off x="7509753" y="4961106"/>
            <a:ext cx="583660" cy="58366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Functions</a:t>
            </a:r>
          </a:p>
          <a:p>
            <a:pPr lvl="1"/>
            <a:r>
              <a:rPr lang="en-US" sz="2200" dirty="0"/>
              <a:t>Describing</a:t>
            </a:r>
          </a:p>
          <a:p>
            <a:pPr lvl="1"/>
            <a:r>
              <a:rPr lang="en-US" sz="2200" dirty="0"/>
              <a:t>Properties</a:t>
            </a:r>
          </a:p>
          <a:p>
            <a:pPr lvl="1"/>
            <a:r>
              <a:rPr lang="en-US" sz="2200" dirty="0"/>
              <a:t>Image and Inverse Image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67732-A456-9C4A-35B3-122E85D83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E682-190A-5FFA-6E98-4CCF099B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279AFF8-64F4-503A-0094-40688C576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can describe functions many ways.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algebraically, with a formula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numerically, with a table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graphically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words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more! </a:t>
                </a:r>
              </a:p>
              <a:p>
                <a:pPr marL="502920" lvl="1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279AFF8-64F4-503A-0094-40688C576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3BC22D4-831E-F6D5-66EB-A72CAE8D421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53237" y="3759741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1455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654177925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3BC22D4-831E-F6D5-66EB-A72CAE8D421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53237" y="3759741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1455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654177925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778" r="-500000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39" t="-2778" r="-40819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387" t="-2778" r="-301613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387" t="-2778" r="-201613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918" t="-2778" r="-104918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6774" t="-2778" r="-3226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2778" r="-5000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1639" t="-102778" r="-40819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98387" t="-102778" r="-30161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98387" t="-102778" r="-20161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04918" t="-102778" r="-1049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96774" t="-102778" r="-3226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own Arrow 3">
            <a:extLst>
              <a:ext uri="{FF2B5EF4-FFF2-40B4-BE49-F238E27FC236}">
                <a16:creationId xmlns:a16="http://schemas.microsoft.com/office/drawing/2014/main" id="{76DA340B-DCDE-3B06-BC5C-921CA53197D2}"/>
              </a:ext>
            </a:extLst>
          </p:cNvPr>
          <p:cNvSpPr/>
          <p:nvPr/>
        </p:nvSpPr>
        <p:spPr>
          <a:xfrm>
            <a:off x="7509753" y="4961106"/>
            <a:ext cx="583660" cy="58366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FA4F5924-D57E-3420-0799-263D11639179}"/>
                  </a:ext>
                </a:extLst>
              </p:cNvPr>
              <p:cNvSpPr/>
              <p:nvPr/>
            </p:nvSpPr>
            <p:spPr>
              <a:xfrm>
                <a:off x="5680953" y="856034"/>
                <a:ext cx="5797686" cy="4105072"/>
              </a:xfrm>
              <a:prstGeom prst="wedgeRoundRectCallout">
                <a:avLst>
                  <a:gd name="adj1" fmla="val -9102"/>
                  <a:gd name="adj2" fmla="val 68727"/>
                  <a:gd name="adj3" fmla="val 16667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Matrix notation is especially helpful for determining if something is a function</a:t>
                </a:r>
              </a:p>
              <a:p>
                <a:pPr algn="ctr"/>
                <a:r>
                  <a:rPr lang="en-US" sz="2400" dirty="0"/>
                  <a:t>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from before:</a:t>
                </a:r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FA4F5924-D57E-3420-0799-263D11639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953" y="856034"/>
                <a:ext cx="5797686" cy="4105072"/>
              </a:xfrm>
              <a:prstGeom prst="wedgeRoundRectCallout">
                <a:avLst>
                  <a:gd name="adj1" fmla="val -9102"/>
                  <a:gd name="adj2" fmla="val 68727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95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49B6C-9562-25CF-BC95-22FF2631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8B5A-3032-EA2F-088B-3D07E3CE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5679E5F-2CCC-9373-30C9-FAE797961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Often (especially in discrete!) we are interested in functions with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These can be hard to write in table notation Ex.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Here, we can guess the output for 5, 6, etc. but cannot be positive. 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these cases, explicit rules are better. We call explicit rules like this </a:t>
                </a:r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formulas</a:t>
                </a:r>
                <a:r>
                  <a:rPr lang="en-US" sz="22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the function.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5679E5F-2CCC-9373-30C9-FAE797961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9F15CF3-C3A6-DD13-2F9A-C938B16C7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368663"/>
                  </p:ext>
                </p:extLst>
              </p:nvPr>
            </p:nvGraphicFramePr>
            <p:xfrm>
              <a:off x="5139228" y="2514892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1455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654177925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9F15CF3-C3A6-DD13-2F9A-C938B16C7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368663"/>
                  </p:ext>
                </p:extLst>
              </p:nvPr>
            </p:nvGraphicFramePr>
            <p:xfrm>
              <a:off x="5139228" y="2514892"/>
              <a:ext cx="4688730" cy="909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1455">
                      <a:extLst>
                        <a:ext uri="{9D8B030D-6E8A-4147-A177-3AD203B41FA5}">
                          <a16:colId xmlns:a16="http://schemas.microsoft.com/office/drawing/2014/main" val="2235510918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654177925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3588971181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57709999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1970937910"/>
                        </a:ext>
                      </a:extLst>
                    </a:gridCol>
                    <a:gridCol w="781455">
                      <a:extLst>
                        <a:ext uri="{9D8B030D-6E8A-4147-A177-3AD203B41FA5}">
                          <a16:colId xmlns:a16="http://schemas.microsoft.com/office/drawing/2014/main" val="2921028549"/>
                        </a:ext>
                      </a:extLst>
                    </a:gridCol>
                  </a:tblGrid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778" r="-500000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39" t="-2778" r="-408197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387" t="-2778" r="-30161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387" t="-2778" r="-201613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918" t="-2778" r="-104918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6774" t="-2778" r="-3226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270968"/>
                      </a:ext>
                    </a:extLst>
                  </a:tr>
                  <a:tr h="454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2778" r="-500000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1639" t="-102778" r="-408197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98387" t="-102778" r="-30161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98387" t="-102778" r="-201613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04918" t="-102778" r="-104918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96774" t="-102778" r="-3226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4435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7307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0C013-D396-CED1-8EA4-27F64A35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6F5F-84A2-6D76-9234-A23AA18B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96E9B9B-3C0C-E38C-0D99-689E95AAB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Often (especially in discrete!) we are interested in functions with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can also define this type of function (with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recursively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consists of an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initial condition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together with a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recurrence relation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The initial condition is explicitly given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The recurrence relation is a formula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(or possibly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itself).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96E9B9B-3C0C-E38C-0D99-689E95AAB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44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FE731-A617-FACE-9050-39EAD819A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6E46-E3F0-F35D-CA88-A7F76024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0AAB621-3351-78F8-D519-910B4D256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Often (especially in discrete!) we are interested in functions with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can also define this type of function (with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recursively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consists of an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initial condition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together with a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recurrence relation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The initial condition is explicitly given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The recurrence relation is a formula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(or possibly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itself).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0AAB621-3351-78F8-D519-910B4D256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BC63C3D9-10C5-383A-C216-95D6EAC3BFC4}"/>
                  </a:ext>
                </a:extLst>
              </p:cNvPr>
              <p:cNvSpPr/>
              <p:nvPr/>
            </p:nvSpPr>
            <p:spPr>
              <a:xfrm>
                <a:off x="3861881" y="5725020"/>
                <a:ext cx="3453319" cy="63686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(6)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BC63C3D9-10C5-383A-C216-95D6EAC3B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81" y="5725020"/>
                <a:ext cx="3453319" cy="6368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494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50B47-F12A-4767-08F1-3510E986E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7D50-5131-6E1E-8A29-1AD93797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0D555FA-CDB8-DCA5-1119-AC94A498A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consists of an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initial condition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together with a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recurrence relation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The initial condition is explicitly given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The recurrence relation is a formula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(or possibly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itself).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0D555FA-CDB8-DCA5-1119-AC94A498A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6E7405-EDF1-38C8-AEC9-5FAE298C4432}"/>
                  </a:ext>
                </a:extLst>
              </p:cNvPr>
              <p:cNvSpPr/>
              <p:nvPr/>
            </p:nvSpPr>
            <p:spPr>
              <a:xfrm>
                <a:off x="3456123" y="3132306"/>
                <a:ext cx="7886328" cy="185000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What is the recursive definition for: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 defined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r>
                  <a:rPr lang="en-US" sz="2400" dirty="0"/>
                  <a:t>(Remember,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!=1,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!=1∗2∗3∗…∗(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6E7405-EDF1-38C8-AEC9-5FAE298C4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3132306"/>
                <a:ext cx="7886328" cy="185000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76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3B115-AEF9-30AD-97A7-DF5D5F6A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101A-28B2-AF05-75D6-A67B9D83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Properties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BAD63B-80D5-4A9C-04A2-AB8C6A2DE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8482958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When a function maps the domain to everything in the codomain (</a:t>
            </a:r>
            <a:r>
              <a:rPr lang="en-US" sz="2400" dirty="0" err="1">
                <a:solidFill>
                  <a:schemeClr val="tx1"/>
                </a:solidFill>
                <a:latin typeface="Open Sans" panose="020B0606030504020204" pitchFamily="34" charset="0"/>
              </a:rPr>
              <a:t>i.e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the codomain is the range) we say it is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onto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onto function is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surjective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function. 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 descr="A black and white image of a couple of dots&#10;&#10;Description automatically generated">
            <a:extLst>
              <a:ext uri="{FF2B5EF4-FFF2-40B4-BE49-F238E27FC236}">
                <a16:creationId xmlns:a16="http://schemas.microsoft.com/office/drawing/2014/main" id="{B0D4763D-1A87-8EFC-65D1-A3AF8FC1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23" y="2272811"/>
            <a:ext cx="7883009" cy="2017835"/>
          </a:xfrm>
          <a:prstGeom prst="rect">
            <a:avLst/>
          </a:prstGeom>
        </p:spPr>
      </p:pic>
      <p:sp>
        <p:nvSpPr>
          <p:cNvPr id="5" name="Donut 4">
            <a:extLst>
              <a:ext uri="{FF2B5EF4-FFF2-40B4-BE49-F238E27FC236}">
                <a16:creationId xmlns:a16="http://schemas.microsoft.com/office/drawing/2014/main" id="{B07F8C35-D622-4372-5570-D3A52B4DB712}"/>
              </a:ext>
            </a:extLst>
          </p:cNvPr>
          <p:cNvSpPr/>
          <p:nvPr/>
        </p:nvSpPr>
        <p:spPr>
          <a:xfrm>
            <a:off x="9214338" y="3281728"/>
            <a:ext cx="656493" cy="539995"/>
          </a:xfrm>
          <a:prstGeom prst="donut">
            <a:avLst>
              <a:gd name="adj" fmla="val 150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9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D596B-9243-5D1C-A523-4836CCE24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6C83-EDEE-6B09-44C0-67E0E808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Properties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1F3AB5-14A9-16F2-85B3-89D47C47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8482958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When a function maps the domain to everything in the codomain (</a:t>
            </a:r>
            <a:r>
              <a:rPr lang="en-US" sz="2400" dirty="0" err="1">
                <a:solidFill>
                  <a:schemeClr val="tx1"/>
                </a:solidFill>
                <a:latin typeface="Open Sans" panose="020B0606030504020204" pitchFamily="34" charset="0"/>
              </a:rPr>
              <a:t>i.e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the codomain is the range) we say it is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onto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onto function is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surjective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function. 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 descr="A black and white image of a couple of dots&#10;&#10;Description automatically generated">
            <a:extLst>
              <a:ext uri="{FF2B5EF4-FFF2-40B4-BE49-F238E27FC236}">
                <a16:creationId xmlns:a16="http://schemas.microsoft.com/office/drawing/2014/main" id="{EB131DD6-FBB3-10AD-B17A-0BA7A4CC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23" y="2272811"/>
            <a:ext cx="7883009" cy="2017835"/>
          </a:xfrm>
          <a:prstGeom prst="rect">
            <a:avLst/>
          </a:prstGeom>
        </p:spPr>
      </p:pic>
      <p:sp>
        <p:nvSpPr>
          <p:cNvPr id="5" name="Donut 4">
            <a:extLst>
              <a:ext uri="{FF2B5EF4-FFF2-40B4-BE49-F238E27FC236}">
                <a16:creationId xmlns:a16="http://schemas.microsoft.com/office/drawing/2014/main" id="{8520F64E-2C6F-0777-AD32-0E723DCA8C26}"/>
              </a:ext>
            </a:extLst>
          </p:cNvPr>
          <p:cNvSpPr/>
          <p:nvPr/>
        </p:nvSpPr>
        <p:spPr>
          <a:xfrm>
            <a:off x="9214338" y="3281728"/>
            <a:ext cx="656493" cy="539995"/>
          </a:xfrm>
          <a:prstGeom prst="donut">
            <a:avLst>
              <a:gd name="adj" fmla="val 150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C72ABDCF-25B4-6AA8-CEC8-543E69F2BF1C}"/>
                  </a:ext>
                </a:extLst>
              </p:cNvPr>
              <p:cNvSpPr/>
              <p:nvPr/>
            </p:nvSpPr>
            <p:spPr>
              <a:xfrm>
                <a:off x="3456123" y="4344054"/>
                <a:ext cx="7886328" cy="201783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Are these functions surjective?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C72ABDCF-25B4-6AA8-CEC8-543E69F2B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344054"/>
                <a:ext cx="7886328" cy="20178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576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2224F-0011-1ABE-5663-BACD18971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CF93-C571-4843-7EA3-6DC515B8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Properties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FA6EA4-3ED3-2077-934B-5198A18F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8482958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When a function is such that each element of the codomain is the image of at most one element of the domain, we say it is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one-to-one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 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one-to-one function is 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injective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function. 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" name="Picture 9" descr="A black and white image of a couple of circles&#10;&#10;Description automatically generated">
            <a:extLst>
              <a:ext uri="{FF2B5EF4-FFF2-40B4-BE49-F238E27FC236}">
                <a16:creationId xmlns:a16="http://schemas.microsoft.com/office/drawing/2014/main" id="{22D211E2-C107-1975-73EB-78FB0CB20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46" y="2425212"/>
            <a:ext cx="7496322" cy="1912327"/>
          </a:xfrm>
          <a:prstGeom prst="rect">
            <a:avLst/>
          </a:prstGeom>
        </p:spPr>
      </p:pic>
      <p:sp>
        <p:nvSpPr>
          <p:cNvPr id="11" name="Donut 10">
            <a:extLst>
              <a:ext uri="{FF2B5EF4-FFF2-40B4-BE49-F238E27FC236}">
                <a16:creationId xmlns:a16="http://schemas.microsoft.com/office/drawing/2014/main" id="{E750CFBE-973E-1EEF-B541-06646C9A66EE}"/>
              </a:ext>
            </a:extLst>
          </p:cNvPr>
          <p:cNvSpPr/>
          <p:nvPr/>
        </p:nvSpPr>
        <p:spPr>
          <a:xfrm>
            <a:off x="9671539" y="3294186"/>
            <a:ext cx="668216" cy="679939"/>
          </a:xfrm>
          <a:prstGeom prst="donut">
            <a:avLst>
              <a:gd name="adj" fmla="val 79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76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91349-3114-1D91-9DD5-0012F91D9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4E8E-86F1-03BB-8E56-FA6DB7B0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Properties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878EA2-CF7C-96BC-DF1D-EEF22F328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8482958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When a function is such that each element of the codomain is the image of at most one element of the domain, we say it is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one-to-one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 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one-to-one function is 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injective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function. 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8" name="Picture 7" descr="A black and white image of a couple of circles&#10;&#10;Description automatically generated">
            <a:extLst>
              <a:ext uri="{FF2B5EF4-FFF2-40B4-BE49-F238E27FC236}">
                <a16:creationId xmlns:a16="http://schemas.microsoft.com/office/drawing/2014/main" id="{CB98FB39-4F04-E172-9334-C27A63831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46" y="2425212"/>
            <a:ext cx="7496322" cy="1912327"/>
          </a:xfrm>
          <a:prstGeom prst="rect">
            <a:avLst/>
          </a:prstGeom>
        </p:spPr>
      </p:pic>
      <p:sp>
        <p:nvSpPr>
          <p:cNvPr id="9" name="Donut 8">
            <a:extLst>
              <a:ext uri="{FF2B5EF4-FFF2-40B4-BE49-F238E27FC236}">
                <a16:creationId xmlns:a16="http://schemas.microsoft.com/office/drawing/2014/main" id="{600A6178-3E21-15C5-05EE-11F71502EA87}"/>
              </a:ext>
            </a:extLst>
          </p:cNvPr>
          <p:cNvSpPr/>
          <p:nvPr/>
        </p:nvSpPr>
        <p:spPr>
          <a:xfrm>
            <a:off x="9671539" y="3294186"/>
            <a:ext cx="668216" cy="679939"/>
          </a:xfrm>
          <a:prstGeom prst="donut">
            <a:avLst>
              <a:gd name="adj" fmla="val 79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C49633C-E00C-07D2-55D9-22A3D46DCC0A}"/>
                  </a:ext>
                </a:extLst>
              </p:cNvPr>
              <p:cNvSpPr/>
              <p:nvPr/>
            </p:nvSpPr>
            <p:spPr>
              <a:xfrm>
                <a:off x="3456123" y="4344054"/>
                <a:ext cx="7886328" cy="201783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Are these functions injective?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C49633C-E00C-07D2-55D9-22A3D46DC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344054"/>
                <a:ext cx="7886328" cy="20178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5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C8F1B-EBF6-1AF3-914D-370F739B4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235D-EE91-AFFC-BF91-2AC55872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B55C7A2-4D9B-D8F0-A2AD-9CFED8736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a function maps the domain to everything in the codomain (</a:t>
                </a:r>
                <a:r>
                  <a:rPr lang="en-US" sz="2400" dirty="0" err="1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i.e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 codomain is the range) we say it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onto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a function is such that each element of the codomain is the image of at most one element of the domain, we say it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one-to-one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 onto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one-to-one function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bijective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function.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B55C7A2-4D9B-D8F0-A2AD-9CFED8736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number and x with arrows&#10;&#10;Description automatically generated with medium confidence">
            <a:extLst>
              <a:ext uri="{FF2B5EF4-FFF2-40B4-BE49-F238E27FC236}">
                <a16:creationId xmlns:a16="http://schemas.microsoft.com/office/drawing/2014/main" id="{6FC9AD16-22E5-E6B4-04D7-E917C3020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972" y="4022161"/>
            <a:ext cx="3072892" cy="21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5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Sets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unordered collection of objects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power set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A is the set of all subsets of A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={∅,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lvl="1"/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/>
              <p:nvPr/>
            </p:nvSpPr>
            <p:spPr>
              <a:xfrm>
                <a:off x="4027251" y="2587557"/>
                <a:ext cx="7609160" cy="266537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What is the power set of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:10|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&lt;40 }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&lt;3}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≤2}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What is the cardinality of each power set? 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51" y="2587557"/>
                <a:ext cx="7609160" cy="266537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97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1062C-5652-0EC7-D5FA-701BBB236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673A-FE10-0D14-EC96-29448B15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and Inverse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7425A8-4341-5B4B-6F0D-8BD9E7A7C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089701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refer to elements in the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corresponding elements in the codomain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(i.e. the image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denotes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image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Or in other words,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that are the image of elements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7425A8-4341-5B4B-6F0D-8BD9E7A7C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089701" cy="6610027"/>
              </a:xfrm>
              <a:blipFill>
                <a:blip r:embed="rId3"/>
                <a:stretch>
                  <a:fillRect l="-1254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566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3A070-BF6D-ED98-2697-4B776B46F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ED70-9E5C-E36D-52D8-FFA411B3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and Inverse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B0D7625-53B6-0004-9E48-19274AA98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089701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refer to elements in the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corresponding elements in the codomain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(i.e. the image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denotes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inverse image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Or in other words,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whose images are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not a function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Inverse functions only exist for bijections.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B0D7625-53B6-0004-9E48-19274AA98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089701" cy="6610027"/>
              </a:xfrm>
              <a:blipFill>
                <a:blip r:embed="rId3"/>
                <a:stretch>
                  <a:fillRect l="-1254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118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6FC7D-B905-A5F3-87EB-50CA5EEC6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9DE4-6F07-D793-05C9-1A5EA326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and Inverse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4BBFA9E-481E-AA15-0AE9-44E769A4DB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089701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refer to elements in the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corresponding elements in the codomain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(i.e. the image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denotes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image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denotes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inverse image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4BBFA9E-481E-AA15-0AE9-44E769A4DB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089701" cy="6610027"/>
              </a:xfrm>
              <a:blipFill>
                <a:blip r:embed="rId3"/>
                <a:stretch>
                  <a:fillRect l="-1254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F219728-2909-0ECC-CCEE-0BB1A82B8A94}"/>
                  </a:ext>
                </a:extLst>
              </p:cNvPr>
              <p:cNvSpPr/>
              <p:nvPr/>
            </p:nvSpPr>
            <p:spPr>
              <a:xfrm>
                <a:off x="3456122" y="3925824"/>
                <a:ext cx="7943397" cy="243606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Consider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Find: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1, 2, 3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F219728-2909-0ECC-CCEE-0BB1A82B8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2" y="3925824"/>
                <a:ext cx="7943397" cy="24360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833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17349-0E80-5A4C-CAD8-C05A10898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C718-5EDA-F953-0732-0D94636C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and Inverse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721A76-3114-F3FC-1E5F-9F24CAFAC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089701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refer to elements in the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corresponding elements in the codomain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(i.e. the image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denotes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image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denotes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inverse image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721A76-3114-F3FC-1E5F-9F24CAFAC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089701" cy="6610027"/>
              </a:xfrm>
              <a:blipFill>
                <a:blip r:embed="rId3"/>
                <a:stretch>
                  <a:fillRect l="-1254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892EAC0-CB09-00CB-83A5-73214DB5BAA5}"/>
                  </a:ext>
                </a:extLst>
              </p:cNvPr>
              <p:cNvSpPr/>
              <p:nvPr/>
            </p:nvSpPr>
            <p:spPr>
              <a:xfrm>
                <a:off x="3456122" y="3925825"/>
                <a:ext cx="7943397" cy="140207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Consider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Find: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892EAC0-CB09-00CB-83A5-73214DB5B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2" y="3925825"/>
                <a:ext cx="7943397" cy="140207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219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E0D12-80B9-8F0F-1E1F-CB30660FB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B236-EC9B-9651-AC3A-578B495C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and Inverse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0CAD5D5-B0C0-1257-1A2E-169FAA368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089701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refer to elements in the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corresponding elements in the codomain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(i.e. the image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denotes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image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denotes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inverse image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0CAD5D5-B0C0-1257-1A2E-169FAA368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089701" cy="6610027"/>
              </a:xfrm>
              <a:blipFill>
                <a:blip r:embed="rId3"/>
                <a:stretch>
                  <a:fillRect l="-1254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D8F0B1A-1FF2-8DE8-C753-584D5AF490EB}"/>
                  </a:ext>
                </a:extLst>
              </p:cNvPr>
              <p:cNvSpPr/>
              <p:nvPr/>
            </p:nvSpPr>
            <p:spPr>
              <a:xfrm>
                <a:off x="3456122" y="3925825"/>
                <a:ext cx="7943397" cy="140207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Find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1, 2, 3, 4, 5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D8F0B1A-1FF2-8DE8-C753-584D5AF49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2" y="3925825"/>
                <a:ext cx="7943397" cy="140207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97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41274-5465-0A04-A3C0-BC64F362B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AB44-D167-54AC-115E-BE447C89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8365237-AED3-6D73-6DFA-03A372831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function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rule that assigns each input exactly one output.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call the output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image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the input.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set of all inputs for a function is called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domain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set of allowable outputs is called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codomain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represent a function with the name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codomain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1"/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8365237-AED3-6D73-6DFA-03A372831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0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05FAC-8506-AE02-6FF5-648C113A1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0B32-175A-DDB4-A85B-8DE70037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50786B-2658-2D63-A7D7-ADAF90306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function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rule that assigns each input exactly one output.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assignment rule for a function is usually given by a formula describing how to compute the output for any input.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defined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50786B-2658-2D63-A7D7-ADAF90306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00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1A8C2-2D6F-E201-59BA-022395DCC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98C2-B17F-1E23-A172-EF3C1E41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CF54F3A-2026-7691-3DD1-7AE9230F8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function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rule that assigns each input exactly one output.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assignment rule for a function is usually given by a formula describing how to compute the output for any input.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defined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CF54F3A-2026-7691-3DD1-7AE9230F8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07BC4FE-7B7D-A218-AAD0-0957ED58BCB0}"/>
              </a:ext>
            </a:extLst>
          </p:cNvPr>
          <p:cNvSpPr/>
          <p:nvPr/>
        </p:nvSpPr>
        <p:spPr>
          <a:xfrm>
            <a:off x="4591456" y="2845340"/>
            <a:ext cx="1309991" cy="583660"/>
          </a:xfrm>
          <a:prstGeom prst="wedgeRoundRectCallout">
            <a:avLst>
              <a:gd name="adj1" fmla="val -30104"/>
              <a:gd name="adj2" fmla="val 89166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domain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5CFA41A-1EDB-9C1B-9B2D-17A41793A85B}"/>
              </a:ext>
            </a:extLst>
          </p:cNvPr>
          <p:cNvSpPr/>
          <p:nvPr/>
        </p:nvSpPr>
        <p:spPr>
          <a:xfrm>
            <a:off x="6163654" y="2840768"/>
            <a:ext cx="1540652" cy="583660"/>
          </a:xfrm>
          <a:prstGeom prst="wedgeRoundRectCallout">
            <a:avLst>
              <a:gd name="adj1" fmla="val -84404"/>
              <a:gd name="adj2" fmla="val 9249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codomain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EECB5FD-560A-FE93-4322-19034BD827FA}"/>
              </a:ext>
            </a:extLst>
          </p:cNvPr>
          <p:cNvSpPr/>
          <p:nvPr/>
        </p:nvSpPr>
        <p:spPr>
          <a:xfrm>
            <a:off x="9051367" y="2811294"/>
            <a:ext cx="1540652" cy="583660"/>
          </a:xfrm>
          <a:prstGeom prst="wedgeRoundRectCallout">
            <a:avLst>
              <a:gd name="adj1" fmla="val -84404"/>
              <a:gd name="adj2" fmla="val 9249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319952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4EBF1-CC02-1BDF-A98F-8D602C7F7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7330-BCC1-1FD3-1005-731E1961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2D9512-D314-F324-C6C7-63A5D42BD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function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rule that assigns each input exactly one output.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assignment rule for a function is usually given by a formula describing how to compute the output for any input.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defined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2D9512-D314-F324-C6C7-63A5D42BD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1B58F60-4F98-7255-1D18-4BC364793BA0}"/>
              </a:ext>
            </a:extLst>
          </p:cNvPr>
          <p:cNvSpPr/>
          <p:nvPr/>
        </p:nvSpPr>
        <p:spPr>
          <a:xfrm>
            <a:off x="4591456" y="2845340"/>
            <a:ext cx="1309991" cy="583660"/>
          </a:xfrm>
          <a:prstGeom prst="wedgeRoundRectCallout">
            <a:avLst>
              <a:gd name="adj1" fmla="val -30104"/>
              <a:gd name="adj2" fmla="val 89166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domain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730712C-FF47-AC86-FB4C-5DBD03E519D7}"/>
              </a:ext>
            </a:extLst>
          </p:cNvPr>
          <p:cNvSpPr/>
          <p:nvPr/>
        </p:nvSpPr>
        <p:spPr>
          <a:xfrm>
            <a:off x="6163654" y="2840768"/>
            <a:ext cx="1540652" cy="583660"/>
          </a:xfrm>
          <a:prstGeom prst="wedgeRoundRectCallout">
            <a:avLst>
              <a:gd name="adj1" fmla="val -84404"/>
              <a:gd name="adj2" fmla="val 9249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codomain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0F9AEF5-5FD1-4359-8F35-00BE6EA3EB29}"/>
              </a:ext>
            </a:extLst>
          </p:cNvPr>
          <p:cNvSpPr/>
          <p:nvPr/>
        </p:nvSpPr>
        <p:spPr>
          <a:xfrm>
            <a:off x="9051367" y="2811294"/>
            <a:ext cx="1540652" cy="583660"/>
          </a:xfrm>
          <a:prstGeom prst="wedgeRoundRectCallout">
            <a:avLst>
              <a:gd name="adj1" fmla="val -84404"/>
              <a:gd name="adj2" fmla="val 9249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2495A9-0ED2-B7D2-79CF-F2CE87602D45}"/>
              </a:ext>
            </a:extLst>
          </p:cNvPr>
          <p:cNvSpPr/>
          <p:nvPr/>
        </p:nvSpPr>
        <p:spPr>
          <a:xfrm>
            <a:off x="3754876" y="4280170"/>
            <a:ext cx="7626485" cy="10505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Practice</a:t>
            </a:r>
            <a:r>
              <a:rPr lang="en-US" sz="2400" dirty="0"/>
              <a:t>: Describe the set of outputs for this function using set builder notation. </a:t>
            </a:r>
          </a:p>
        </p:txBody>
      </p:sp>
    </p:spTree>
    <p:extLst>
      <p:ext uri="{BB962C8B-B14F-4D97-AF65-F5344CB8AC3E}">
        <p14:creationId xmlns:p14="http://schemas.microsoft.com/office/powerpoint/2010/main" val="76407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ADED5-7D58-E720-0A7F-9D531C48C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D7BD-BCB2-5DAC-B50A-0B973753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BC717FF-16BE-A19B-22B5-7EBDF0041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function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rule that assigns each input exactly one output.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assignment rule for a function is usually given by a formula describing how to compute the output for any input.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defined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set of outputs for a function is called the </a:t>
                </a:r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range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BC717FF-16BE-A19B-22B5-7EBDF0041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B88E7CE-5A82-1C95-BF10-AE0B712D3E50}"/>
              </a:ext>
            </a:extLst>
          </p:cNvPr>
          <p:cNvSpPr/>
          <p:nvPr/>
        </p:nvSpPr>
        <p:spPr>
          <a:xfrm>
            <a:off x="4591456" y="2845340"/>
            <a:ext cx="1309991" cy="583660"/>
          </a:xfrm>
          <a:prstGeom prst="wedgeRoundRectCallout">
            <a:avLst>
              <a:gd name="adj1" fmla="val -30104"/>
              <a:gd name="adj2" fmla="val 89166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domain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F2FE01D-2971-9701-3431-8999525B9776}"/>
              </a:ext>
            </a:extLst>
          </p:cNvPr>
          <p:cNvSpPr/>
          <p:nvPr/>
        </p:nvSpPr>
        <p:spPr>
          <a:xfrm>
            <a:off x="6163654" y="2840768"/>
            <a:ext cx="1540652" cy="583660"/>
          </a:xfrm>
          <a:prstGeom prst="wedgeRoundRectCallout">
            <a:avLst>
              <a:gd name="adj1" fmla="val -84404"/>
              <a:gd name="adj2" fmla="val 9249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codomain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3A44056-18C9-564B-717F-817B078B9423}"/>
              </a:ext>
            </a:extLst>
          </p:cNvPr>
          <p:cNvSpPr/>
          <p:nvPr/>
        </p:nvSpPr>
        <p:spPr>
          <a:xfrm>
            <a:off x="9051367" y="2811294"/>
            <a:ext cx="1540652" cy="583660"/>
          </a:xfrm>
          <a:prstGeom prst="wedgeRoundRectCallout">
            <a:avLst>
              <a:gd name="adj1" fmla="val -84404"/>
              <a:gd name="adj2" fmla="val 9249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215877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238B-36D8-C4E4-59F7-8B450B08F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9940-3320-FA03-E1CE-E98AA004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2EAFD5E-7E1D-1E11-A766-867FB5109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function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rule that assigns each input exactly one output.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assignment rule for a function is usually given by a formula describing how to compute the output for any input.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defined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set of outputs for a function is called the </a:t>
                </a:r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range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2EAFD5E-7E1D-1E11-A766-867FB5109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7A95BD4-86CE-CB13-1110-FEB391F9C505}"/>
              </a:ext>
            </a:extLst>
          </p:cNvPr>
          <p:cNvSpPr/>
          <p:nvPr/>
        </p:nvSpPr>
        <p:spPr>
          <a:xfrm>
            <a:off x="4591456" y="2845340"/>
            <a:ext cx="1309991" cy="583660"/>
          </a:xfrm>
          <a:prstGeom prst="wedgeRoundRectCallout">
            <a:avLst>
              <a:gd name="adj1" fmla="val -30104"/>
              <a:gd name="adj2" fmla="val 89166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domain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72F6F5AB-4F73-B9DB-56CC-A7F56CE39C23}"/>
              </a:ext>
            </a:extLst>
          </p:cNvPr>
          <p:cNvSpPr/>
          <p:nvPr/>
        </p:nvSpPr>
        <p:spPr>
          <a:xfrm>
            <a:off x="6163654" y="2840768"/>
            <a:ext cx="1540652" cy="583660"/>
          </a:xfrm>
          <a:prstGeom prst="wedgeRoundRectCallout">
            <a:avLst>
              <a:gd name="adj1" fmla="val -84404"/>
              <a:gd name="adj2" fmla="val 9249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codomain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D7960EA-FDC4-1E92-7CFE-0F911DCDDB46}"/>
              </a:ext>
            </a:extLst>
          </p:cNvPr>
          <p:cNvSpPr/>
          <p:nvPr/>
        </p:nvSpPr>
        <p:spPr>
          <a:xfrm>
            <a:off x="9051367" y="2811294"/>
            <a:ext cx="1540652" cy="583660"/>
          </a:xfrm>
          <a:prstGeom prst="wedgeRoundRectCallout">
            <a:avLst>
              <a:gd name="adj1" fmla="val -84404"/>
              <a:gd name="adj2" fmla="val 9249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5DC4E80-A5E5-52C3-911C-7404DD6FDFDD}"/>
              </a:ext>
            </a:extLst>
          </p:cNvPr>
          <p:cNvSpPr/>
          <p:nvPr/>
        </p:nvSpPr>
        <p:spPr>
          <a:xfrm>
            <a:off x="3735421" y="5199726"/>
            <a:ext cx="7626485" cy="10505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Practice</a:t>
            </a:r>
            <a:r>
              <a:rPr lang="en-US" sz="2400" dirty="0"/>
              <a:t>: What is the difference between codomain and range?</a:t>
            </a:r>
          </a:p>
        </p:txBody>
      </p:sp>
    </p:spTree>
    <p:extLst>
      <p:ext uri="{BB962C8B-B14F-4D97-AF65-F5344CB8AC3E}">
        <p14:creationId xmlns:p14="http://schemas.microsoft.com/office/powerpoint/2010/main" val="414597043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2295</TotalTime>
  <Words>2915</Words>
  <Application>Microsoft Macintosh PowerPoint</Application>
  <PresentationFormat>Widescreen</PresentationFormat>
  <Paragraphs>524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 Functions</vt:lpstr>
      <vt:lpstr>Plan for Today</vt:lpstr>
      <vt:lpstr>Warm Up: Sets  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Describing Functions</vt:lpstr>
      <vt:lpstr>Describing Functions</vt:lpstr>
      <vt:lpstr>Describing Functions</vt:lpstr>
      <vt:lpstr>Describing Functions</vt:lpstr>
      <vt:lpstr>Describing Functions</vt:lpstr>
      <vt:lpstr>Describing Functions</vt:lpstr>
      <vt:lpstr>Describing Functions</vt:lpstr>
      <vt:lpstr>Describing Functions</vt:lpstr>
      <vt:lpstr>Describing Functions</vt:lpstr>
      <vt:lpstr>Describing Functions</vt:lpstr>
      <vt:lpstr>Function Properties</vt:lpstr>
      <vt:lpstr>Function Properties</vt:lpstr>
      <vt:lpstr>Function Properties</vt:lpstr>
      <vt:lpstr>Function Properties</vt:lpstr>
      <vt:lpstr>Function Properties</vt:lpstr>
      <vt:lpstr>Image and Inverse Image</vt:lpstr>
      <vt:lpstr>Image and Inverse Image</vt:lpstr>
      <vt:lpstr>Image and Inverse Image</vt:lpstr>
      <vt:lpstr>Image and Inverse Image</vt:lpstr>
      <vt:lpstr>Image and Inverse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53</cp:revision>
  <dcterms:created xsi:type="dcterms:W3CDTF">2023-08-03T18:49:17Z</dcterms:created>
  <dcterms:modified xsi:type="dcterms:W3CDTF">2024-02-22T17:30:50Z</dcterms:modified>
</cp:coreProperties>
</file>