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24"/>
  </p:notesMasterIdLst>
  <p:sldIdLst>
    <p:sldId id="256" r:id="rId2"/>
    <p:sldId id="257" r:id="rId3"/>
    <p:sldId id="320" r:id="rId4"/>
    <p:sldId id="339" r:id="rId5"/>
    <p:sldId id="338" r:id="rId6"/>
    <p:sldId id="272" r:id="rId7"/>
    <p:sldId id="273" r:id="rId8"/>
    <p:sldId id="274" r:id="rId9"/>
    <p:sldId id="326" r:id="rId10"/>
    <p:sldId id="327" r:id="rId11"/>
    <p:sldId id="328" r:id="rId12"/>
    <p:sldId id="329" r:id="rId13"/>
    <p:sldId id="330" r:id="rId14"/>
    <p:sldId id="331" r:id="rId15"/>
    <p:sldId id="333" r:id="rId16"/>
    <p:sldId id="284" r:id="rId17"/>
    <p:sldId id="335" r:id="rId18"/>
    <p:sldId id="286" r:id="rId19"/>
    <p:sldId id="336" r:id="rId20"/>
    <p:sldId id="337" r:id="rId21"/>
    <p:sldId id="287" r:id="rId22"/>
    <p:sldId id="32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25"/>
    <p:restoredTop sz="86089"/>
  </p:normalViewPr>
  <p:slideViewPr>
    <p:cSldViewPr snapToGrid="0">
      <p:cViewPr varScale="1">
        <p:scale>
          <a:sx n="92" d="100"/>
          <a:sy n="92" d="100"/>
        </p:scale>
        <p:origin x="8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1/13/25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panose="02000503000000020004" pitchFamily="2" charset="0"/>
              </a:rPr>
              <a:t>The </a:t>
            </a:r>
            <a:r>
              <a:rPr lang="en-US" b="1" i="0" dirty="0">
                <a:solidFill>
                  <a:srgbClr val="333333"/>
                </a:solidFill>
                <a:effectLst/>
                <a:latin typeface="Helvetica Neue" panose="02000503000000020004" pitchFamily="2" charset="0"/>
              </a:rPr>
              <a:t>expressiveness</a:t>
            </a:r>
            <a:r>
              <a:rPr lang="en-US" b="0" i="0" dirty="0">
                <a:solidFill>
                  <a:srgbClr val="333333"/>
                </a:solidFill>
                <a:effectLst/>
                <a:latin typeface="Helvetica Neue" panose="02000503000000020004" pitchFamily="2" charset="0"/>
              </a:rPr>
              <a:t> of a visual encoding should “express all of, and only, the attributes of the data.” It is violated when we use encodings that do not match our data type or our visualization goals. When it fails, a chart is not only sub-optimal and confusing, it can be incorrect and misleading. Charts can fail the expressiveness test if their encodings imply ordering when there actually is none, or they mis-order a variable.</a:t>
            </a:r>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5</a:t>
            </a:fld>
            <a:endParaRPr lang="en-US"/>
          </a:p>
        </p:txBody>
      </p:sp>
    </p:spTree>
    <p:extLst>
      <p:ext uri="{BB962C8B-B14F-4D97-AF65-F5344CB8AC3E}">
        <p14:creationId xmlns:p14="http://schemas.microsoft.com/office/powerpoint/2010/main" val="1427155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allisonhorst.github.io</a:t>
            </a:r>
            <a:r>
              <a:rPr lang="en-US" dirty="0"/>
              <a:t>/</a:t>
            </a:r>
            <a:r>
              <a:rPr lang="en-US" dirty="0" err="1"/>
              <a:t>palmerpenguins</a:t>
            </a:r>
            <a:r>
              <a:rPr lang="en-US" dirty="0"/>
              <a:t>/#meet-the-palmer-penguins</a:t>
            </a:r>
          </a:p>
          <a:p>
            <a:endParaRPr lang="en-US" dirty="0"/>
          </a:p>
          <a:p>
            <a:r>
              <a:rPr lang="en-US" dirty="0"/>
              <a:t>Species, island, </a:t>
            </a:r>
            <a:r>
              <a:rPr lang="en-US" dirty="0" err="1"/>
              <a:t>bill_length</a:t>
            </a:r>
            <a:r>
              <a:rPr lang="en-US" dirty="0"/>
              <a:t>, </a:t>
            </a:r>
            <a:r>
              <a:rPr lang="en-US" dirty="0" err="1"/>
              <a:t>bill_depth</a:t>
            </a:r>
            <a:r>
              <a:rPr lang="en-US" dirty="0"/>
              <a:t>, </a:t>
            </a:r>
            <a:r>
              <a:rPr lang="en-US" dirty="0" err="1"/>
              <a:t>flipper_length</a:t>
            </a:r>
            <a:r>
              <a:rPr lang="en-US" dirty="0"/>
              <a:t>, </a:t>
            </a:r>
            <a:r>
              <a:rPr lang="en-US" dirty="0" err="1"/>
              <a:t>body_mass</a:t>
            </a:r>
            <a:r>
              <a:rPr lang="en-US" dirty="0"/>
              <a:t> </a:t>
            </a:r>
          </a:p>
        </p:txBody>
      </p:sp>
      <p:sp>
        <p:nvSpPr>
          <p:cNvPr id="4" name="Slide Number Placeholder 3"/>
          <p:cNvSpPr>
            <a:spLocks noGrp="1"/>
          </p:cNvSpPr>
          <p:nvPr>
            <p:ph type="sldNum" sz="quarter" idx="5"/>
          </p:nvPr>
        </p:nvSpPr>
        <p:spPr/>
        <p:txBody>
          <a:bodyPr/>
          <a:lstStyle/>
          <a:p>
            <a:fld id="{E666506D-5C9B-294C-B2AE-15ACE8B5B9F7}" type="slidenum">
              <a:rPr lang="en-US" smtClean="0"/>
              <a:t>6</a:t>
            </a:fld>
            <a:endParaRPr lang="en-US"/>
          </a:p>
        </p:txBody>
      </p:sp>
    </p:spTree>
    <p:extLst>
      <p:ext uri="{BB962C8B-B14F-4D97-AF65-F5344CB8AC3E}">
        <p14:creationId xmlns:p14="http://schemas.microsoft.com/office/powerpoint/2010/main" val="1941801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Height implied </a:t>
            </a:r>
            <a:r>
              <a:rPr lang="en-US" dirty="0" err="1"/>
              <a:t>sweeden</a:t>
            </a:r>
            <a:r>
              <a:rPr lang="en-US" dirty="0"/>
              <a:t> is better</a:t>
            </a:r>
          </a:p>
        </p:txBody>
      </p:sp>
      <p:sp>
        <p:nvSpPr>
          <p:cNvPr id="4" name="Slide Number Placeholder 3"/>
          <p:cNvSpPr>
            <a:spLocks noGrp="1"/>
          </p:cNvSpPr>
          <p:nvPr>
            <p:ph type="sldNum" sz="quarter" idx="5"/>
          </p:nvPr>
        </p:nvSpPr>
        <p:spPr/>
        <p:txBody>
          <a:bodyPr/>
          <a:lstStyle/>
          <a:p>
            <a:fld id="{E666506D-5C9B-294C-B2AE-15ACE8B5B9F7}" type="slidenum">
              <a:rPr lang="en-US" smtClean="0"/>
              <a:t>7</a:t>
            </a:fld>
            <a:endParaRPr lang="en-US"/>
          </a:p>
        </p:txBody>
      </p:sp>
    </p:spTree>
    <p:extLst>
      <p:ext uri="{BB962C8B-B14F-4D97-AF65-F5344CB8AC3E}">
        <p14:creationId xmlns:p14="http://schemas.microsoft.com/office/powerpoint/2010/main" val="3620197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 processed genes, but salience attenuated </a:t>
            </a:r>
            <a:r>
              <a:rPr lang="en-US" dirty="0" err="1"/>
              <a:t>Ø</a:t>
            </a:r>
            <a:r>
              <a:rPr lang="en-US" dirty="0"/>
              <a:t>  other genes encoded with competing glyph - red star.</a:t>
            </a:r>
          </a:p>
        </p:txBody>
      </p:sp>
      <p:sp>
        <p:nvSpPr>
          <p:cNvPr id="4" name="Slide Number Placeholder 3"/>
          <p:cNvSpPr>
            <a:spLocks noGrp="1"/>
          </p:cNvSpPr>
          <p:nvPr>
            <p:ph type="sldNum" sz="quarter" idx="5"/>
          </p:nvPr>
        </p:nvSpPr>
        <p:spPr/>
        <p:txBody>
          <a:bodyPr/>
          <a:lstStyle/>
          <a:p>
            <a:fld id="{E666506D-5C9B-294C-B2AE-15ACE8B5B9F7}" type="slidenum">
              <a:rPr lang="en-US" smtClean="0"/>
              <a:t>10</a:t>
            </a:fld>
            <a:endParaRPr lang="en-US"/>
          </a:p>
        </p:txBody>
      </p:sp>
    </p:spTree>
    <p:extLst>
      <p:ext uri="{BB962C8B-B14F-4D97-AF65-F5344CB8AC3E}">
        <p14:creationId xmlns:p14="http://schemas.microsoft.com/office/powerpoint/2010/main" val="470528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11</a:t>
            </a:fld>
            <a:endParaRPr lang="en-US"/>
          </a:p>
        </p:txBody>
      </p:sp>
    </p:spTree>
    <p:extLst>
      <p:ext uri="{BB962C8B-B14F-4D97-AF65-F5344CB8AC3E}">
        <p14:creationId xmlns:p14="http://schemas.microsoft.com/office/powerpoint/2010/main" val="2574575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Kind of old news </a:t>
            </a:r>
          </a:p>
        </p:txBody>
      </p:sp>
      <p:sp>
        <p:nvSpPr>
          <p:cNvPr id="4" name="Slide Number Placeholder 3"/>
          <p:cNvSpPr>
            <a:spLocks noGrp="1"/>
          </p:cNvSpPr>
          <p:nvPr>
            <p:ph type="sldNum" sz="quarter" idx="5"/>
          </p:nvPr>
        </p:nvSpPr>
        <p:spPr/>
        <p:txBody>
          <a:bodyPr/>
          <a:lstStyle/>
          <a:p>
            <a:fld id="{E666506D-5C9B-294C-B2AE-15ACE8B5B9F7}" type="slidenum">
              <a:rPr lang="en-US" smtClean="0"/>
              <a:t>12</a:t>
            </a:fld>
            <a:endParaRPr lang="en-US"/>
          </a:p>
        </p:txBody>
      </p:sp>
    </p:spTree>
    <p:extLst>
      <p:ext uri="{BB962C8B-B14F-4D97-AF65-F5344CB8AC3E}">
        <p14:creationId xmlns:p14="http://schemas.microsoft.com/office/powerpoint/2010/main" val="1561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Although 40% of users’ time was spent looking at embellishments for Holmes charts, this did not result in a longer time to describe the charts. </a:t>
            </a:r>
          </a:p>
        </p:txBody>
      </p:sp>
      <p:sp>
        <p:nvSpPr>
          <p:cNvPr id="4" name="Slide Number Placeholder 3"/>
          <p:cNvSpPr>
            <a:spLocks noGrp="1"/>
          </p:cNvSpPr>
          <p:nvPr>
            <p:ph type="sldNum" sz="quarter" idx="5"/>
          </p:nvPr>
        </p:nvSpPr>
        <p:spPr/>
        <p:txBody>
          <a:bodyPr/>
          <a:lstStyle/>
          <a:p>
            <a:fld id="{E666506D-5C9B-294C-B2AE-15ACE8B5B9F7}" type="slidenum">
              <a:rPr lang="en-US" smtClean="0"/>
              <a:t>21</a:t>
            </a:fld>
            <a:endParaRPr lang="en-US"/>
          </a:p>
        </p:txBody>
      </p:sp>
    </p:spTree>
    <p:extLst>
      <p:ext uri="{BB962C8B-B14F-4D97-AF65-F5344CB8AC3E}">
        <p14:creationId xmlns:p14="http://schemas.microsoft.com/office/powerpoint/2010/main" val="234339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22</a:t>
            </a:fld>
            <a:endParaRPr lang="en-US"/>
          </a:p>
        </p:txBody>
      </p:sp>
    </p:spTree>
    <p:extLst>
      <p:ext uri="{BB962C8B-B14F-4D97-AF65-F5344CB8AC3E}">
        <p14:creationId xmlns:p14="http://schemas.microsoft.com/office/powerpoint/2010/main" val="40049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1/13/25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1/13/25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14586" y="460884"/>
            <a:ext cx="5555827" cy="498598"/>
          </a:xfrm>
          <a:prstGeom prst="rect">
            <a:avLst/>
          </a:prstGeom>
        </p:spPr>
        <p:txBody>
          <a:bodyPr wrap="square" lIns="0" tIns="0" rIns="0" bIns="0">
            <a:spAutoFit/>
          </a:bodyPr>
          <a:lstStyle>
            <a:lvl1pPr>
              <a:defRPr sz="3600" b="0" i="0">
                <a:solidFill>
                  <a:srgbClr val="003470"/>
                </a:solidFill>
                <a:latin typeface="Arial"/>
                <a:cs typeface="Arial"/>
              </a:defRPr>
            </a:lvl1pPr>
          </a:lstStyle>
          <a:p>
            <a:endParaRPr/>
          </a:p>
        </p:txBody>
      </p:sp>
      <p:sp>
        <p:nvSpPr>
          <p:cNvPr id="3" name="Holder 3"/>
          <p:cNvSpPr>
            <a:spLocks noGrp="1"/>
          </p:cNvSpPr>
          <p:nvPr>
            <p:ph type="subTitle" idx="4"/>
          </p:nvPr>
        </p:nvSpPr>
        <p:spPr>
          <a:xfrm>
            <a:off x="1828800" y="4476131"/>
            <a:ext cx="8534400" cy="443198"/>
          </a:xfrm>
          <a:prstGeom prst="rect">
            <a:avLst/>
          </a:prstGeom>
        </p:spPr>
        <p:txBody>
          <a:bodyPr wrap="square" lIns="0" tIns="0" rIns="0" bIns="0">
            <a:spAutoFit/>
          </a:bodyPr>
          <a:lstStyle>
            <a:lvl1pPr>
              <a:defRPr sz="3200" b="1" i="0">
                <a:solidFill>
                  <a:srgbClr val="29293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1/13/25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973482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1/13/25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1/13/25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1/13/25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1/13/25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1/13/25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1/13/25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1/13/25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1/13/25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1/13/25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crouser.github.i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p:txBody>
          <a:bodyPr>
            <a:normAutofit/>
          </a:bodyPr>
          <a:lstStyle/>
          <a:p>
            <a:r>
              <a:rPr lang="en-US" dirty="0"/>
              <a:t>Communicating with Data – Choosing the </a:t>
            </a:r>
            <a:r>
              <a:rPr lang="en-US"/>
              <a:t>Visual Channel</a:t>
            </a:r>
            <a:endParaRPr lang="en-US" dirty="0"/>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
        <p:nvSpPr>
          <p:cNvPr id="5" name="TextBox 4">
            <a:extLst>
              <a:ext uri="{FF2B5EF4-FFF2-40B4-BE49-F238E27FC236}">
                <a16:creationId xmlns:a16="http://schemas.microsoft.com/office/drawing/2014/main" id="{51C47612-0F01-5A1D-003F-59C048DD3D08}"/>
              </a:ext>
            </a:extLst>
          </p:cNvPr>
          <p:cNvSpPr txBox="1"/>
          <p:nvPr/>
        </p:nvSpPr>
        <p:spPr>
          <a:xfrm>
            <a:off x="2286000" y="6342185"/>
            <a:ext cx="7444410" cy="369332"/>
          </a:xfrm>
          <a:prstGeom prst="rect">
            <a:avLst/>
          </a:prstGeom>
          <a:noFill/>
        </p:spPr>
        <p:txBody>
          <a:bodyPr wrap="none" rtlCol="0">
            <a:spAutoFit/>
          </a:bodyPr>
          <a:lstStyle/>
          <a:p>
            <a:r>
              <a:rPr lang="en-US" dirty="0"/>
              <a:t>Slides based off slides courtesy of Jordan Crouser (</a:t>
            </a:r>
            <a:r>
              <a:rPr lang="en-US" dirty="0">
                <a:hlinkClick r:id="rId2"/>
              </a:rPr>
              <a:t>https://jcrouser.github.io/</a:t>
            </a:r>
            <a:r>
              <a:rPr lang="en-US" dirty="0"/>
              <a:t>)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466709" y="812136"/>
            <a:ext cx="8223250" cy="1980029"/>
          </a:xfrm>
          <a:prstGeom prst="rect">
            <a:avLst/>
          </a:prstGeom>
        </p:spPr>
        <p:txBody>
          <a:bodyPr vert="horz" wrap="square" lIns="0" tIns="167640" rIns="0" bIns="0" rtlCol="0">
            <a:spAutoFit/>
          </a:bodyPr>
          <a:lstStyle>
            <a:defPPr>
              <a:defRPr lang="en-US"/>
            </a:defPPr>
            <a:lvl1pPr marL="194310" indent="-181610">
              <a:spcBef>
                <a:spcPts val="1320"/>
              </a:spcBef>
              <a:buClr>
                <a:schemeClr val="tx1">
                  <a:lumMod val="75000"/>
                  <a:lumOff val="25000"/>
                </a:schemeClr>
              </a:buClr>
              <a:buSzPct val="83333"/>
              <a:buChar char="•"/>
              <a:tabLst>
                <a:tab pos="194310" algn="l"/>
              </a:tabLst>
              <a:defRPr sz="2400">
                <a:solidFill>
                  <a:schemeClr val="tx1">
                    <a:lumMod val="75000"/>
                    <a:lumOff val="25000"/>
                  </a:schemeClr>
                </a:solidFill>
                <a:cs typeface="Arial"/>
              </a:defRPr>
            </a:lvl1pPr>
          </a:lstStyle>
          <a:p>
            <a:r>
              <a:rPr dirty="0"/>
              <a:t>Visual variation should reflect and enhance the underlying 	variation in the data</a:t>
            </a:r>
          </a:p>
          <a:p>
            <a:r>
              <a:rPr dirty="0"/>
              <a:t>Avoid visually similar encodings for independent variables</a:t>
            </a:r>
          </a:p>
          <a:p>
            <a:r>
              <a:rPr dirty="0"/>
              <a:t>Example:</a:t>
            </a:r>
          </a:p>
        </p:txBody>
      </p:sp>
      <p:sp>
        <p:nvSpPr>
          <p:cNvPr id="12" name="Title 1">
            <a:extLst>
              <a:ext uri="{FF2B5EF4-FFF2-40B4-BE49-F238E27FC236}">
                <a16:creationId xmlns:a16="http://schemas.microsoft.com/office/drawing/2014/main" id="{34C9F58F-C490-F9CC-139E-0542A67F437B}"/>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95" dirty="0"/>
              <a:t>Principle</a:t>
            </a:r>
            <a:r>
              <a:rPr lang="en-US" spc="-190" dirty="0"/>
              <a:t> </a:t>
            </a:r>
            <a:r>
              <a:rPr lang="en-US" spc="-55" dirty="0"/>
              <a:t>2:</a:t>
            </a:r>
            <a:r>
              <a:rPr lang="en-US" spc="-190" dirty="0"/>
              <a:t> </a:t>
            </a:r>
            <a:r>
              <a:rPr lang="en-US" spc="-100" dirty="0"/>
              <a:t>consistency</a:t>
            </a:r>
            <a:endParaRPr lang="en-US" b="1" dirty="0"/>
          </a:p>
        </p:txBody>
      </p:sp>
      <p:pic>
        <p:nvPicPr>
          <p:cNvPr id="16" name="Picture 15" descr="A diagram of a number of dots&#10;&#10;Description automatically generated">
            <a:extLst>
              <a:ext uri="{FF2B5EF4-FFF2-40B4-BE49-F238E27FC236}">
                <a16:creationId xmlns:a16="http://schemas.microsoft.com/office/drawing/2014/main" id="{2B97BC7D-B441-DF82-62CA-64A8D0690B50}"/>
              </a:ext>
            </a:extLst>
          </p:cNvPr>
          <p:cNvPicPr>
            <a:picLocks noChangeAspect="1"/>
          </p:cNvPicPr>
          <p:nvPr/>
        </p:nvPicPr>
        <p:blipFill>
          <a:blip r:embed="rId3"/>
          <a:stretch>
            <a:fillRect/>
          </a:stretch>
        </p:blipFill>
        <p:spPr>
          <a:xfrm>
            <a:off x="3824475" y="2766647"/>
            <a:ext cx="4031345" cy="3467414"/>
          </a:xfrm>
          <a:prstGeom prst="rect">
            <a:avLst/>
          </a:prstGeom>
        </p:spPr>
      </p:pic>
      <p:pic>
        <p:nvPicPr>
          <p:cNvPr id="18" name="Picture 17" descr="A diagram of red and black circles&#10;&#10;Description automatically generated">
            <a:extLst>
              <a:ext uri="{FF2B5EF4-FFF2-40B4-BE49-F238E27FC236}">
                <a16:creationId xmlns:a16="http://schemas.microsoft.com/office/drawing/2014/main" id="{82D1E293-147A-5070-293D-BB865FD1B6BE}"/>
              </a:ext>
            </a:extLst>
          </p:cNvPr>
          <p:cNvPicPr>
            <a:picLocks noChangeAspect="1"/>
          </p:cNvPicPr>
          <p:nvPr/>
        </p:nvPicPr>
        <p:blipFill>
          <a:blip r:embed="rId4"/>
          <a:stretch>
            <a:fillRect/>
          </a:stretch>
        </p:blipFill>
        <p:spPr>
          <a:xfrm>
            <a:off x="7855818" y="2792165"/>
            <a:ext cx="3684655" cy="3293749"/>
          </a:xfrm>
          <a:prstGeom prst="rect">
            <a:avLst/>
          </a:prstGeom>
        </p:spPr>
      </p:pic>
      <p:sp>
        <p:nvSpPr>
          <p:cNvPr id="20" name="TextBox 19">
            <a:extLst>
              <a:ext uri="{FF2B5EF4-FFF2-40B4-BE49-F238E27FC236}">
                <a16:creationId xmlns:a16="http://schemas.microsoft.com/office/drawing/2014/main" id="{2AECEE0C-0DFB-F47D-B0DD-00200A472D8C}"/>
              </a:ext>
            </a:extLst>
          </p:cNvPr>
          <p:cNvSpPr txBox="1"/>
          <p:nvPr/>
        </p:nvSpPr>
        <p:spPr>
          <a:xfrm>
            <a:off x="2628901" y="6586131"/>
            <a:ext cx="9563099" cy="271869"/>
          </a:xfrm>
          <a:prstGeom prst="rect">
            <a:avLst/>
          </a:prstGeom>
          <a:noFill/>
        </p:spPr>
        <p:txBody>
          <a:bodyPr wrap="square">
            <a:spAutoFit/>
          </a:bodyPr>
          <a:lstStyle/>
          <a:p>
            <a:pPr marR="5080" algn="r">
              <a:lnSpc>
                <a:spcPts val="1415"/>
              </a:lnSpc>
            </a:pPr>
            <a:r>
              <a:rPr lang="en-US" sz="1600" dirty="0">
                <a:solidFill>
                  <a:srgbClr val="292934"/>
                </a:solidFill>
                <a:latin typeface="Arial"/>
                <a:cs typeface="Arial"/>
              </a:rPr>
              <a:t>Fig.</a:t>
            </a:r>
            <a:r>
              <a:rPr lang="en-US" sz="1600" spc="-25" dirty="0">
                <a:solidFill>
                  <a:srgbClr val="292934"/>
                </a:solidFill>
                <a:latin typeface="Arial"/>
                <a:cs typeface="Arial"/>
              </a:rPr>
              <a:t> </a:t>
            </a:r>
            <a:r>
              <a:rPr lang="en-US" sz="1600" dirty="0">
                <a:solidFill>
                  <a:srgbClr val="292934"/>
                </a:solidFill>
                <a:latin typeface="Arial"/>
                <a:cs typeface="Arial"/>
              </a:rPr>
              <a:t>2:</a:t>
            </a:r>
            <a:r>
              <a:rPr lang="en-US" sz="1600" spc="-20" dirty="0">
                <a:solidFill>
                  <a:srgbClr val="292934"/>
                </a:solidFill>
                <a:latin typeface="Arial"/>
                <a:cs typeface="Arial"/>
              </a:rPr>
              <a:t> </a:t>
            </a:r>
            <a:r>
              <a:rPr lang="en-US" sz="1600" dirty="0">
                <a:solidFill>
                  <a:srgbClr val="292934"/>
                </a:solidFill>
                <a:latin typeface="Arial"/>
                <a:cs typeface="Arial"/>
              </a:rPr>
              <a:t>M.</a:t>
            </a:r>
            <a:r>
              <a:rPr lang="en-US" sz="1600" spc="-20" dirty="0">
                <a:solidFill>
                  <a:srgbClr val="292934"/>
                </a:solidFill>
                <a:latin typeface="Arial"/>
                <a:cs typeface="Arial"/>
              </a:rPr>
              <a:t> </a:t>
            </a:r>
            <a:r>
              <a:rPr lang="en-US" sz="1600" dirty="0" err="1">
                <a:solidFill>
                  <a:srgbClr val="292934"/>
                </a:solidFill>
                <a:latin typeface="Arial"/>
                <a:cs typeface="Arial"/>
              </a:rPr>
              <a:t>Krzwinski</a:t>
            </a:r>
            <a:r>
              <a:rPr lang="en-US" sz="1600" dirty="0">
                <a:solidFill>
                  <a:srgbClr val="292934"/>
                </a:solidFill>
                <a:latin typeface="Arial"/>
                <a:cs typeface="Arial"/>
              </a:rPr>
              <a:t>,</a:t>
            </a:r>
            <a:r>
              <a:rPr lang="en-US" sz="1600" spc="-20" dirty="0">
                <a:solidFill>
                  <a:srgbClr val="292934"/>
                </a:solidFill>
                <a:latin typeface="Arial"/>
                <a:cs typeface="Arial"/>
              </a:rPr>
              <a:t> </a:t>
            </a:r>
            <a:r>
              <a:rPr lang="en-US" sz="1600" dirty="0">
                <a:solidFill>
                  <a:srgbClr val="292934"/>
                </a:solidFill>
                <a:latin typeface="Arial"/>
                <a:cs typeface="Arial"/>
              </a:rPr>
              <a:t>behind</a:t>
            </a:r>
            <a:r>
              <a:rPr lang="en-US" sz="1600" spc="-30" dirty="0">
                <a:solidFill>
                  <a:srgbClr val="292934"/>
                </a:solidFill>
                <a:latin typeface="Arial"/>
                <a:cs typeface="Arial"/>
              </a:rPr>
              <a:t> </a:t>
            </a:r>
            <a:r>
              <a:rPr lang="en-US" sz="1600" dirty="0">
                <a:solidFill>
                  <a:srgbClr val="292934"/>
                </a:solidFill>
                <a:latin typeface="Arial"/>
                <a:cs typeface="Arial"/>
              </a:rPr>
              <a:t>every</a:t>
            </a:r>
            <a:r>
              <a:rPr lang="en-US" sz="1600" spc="-25" dirty="0">
                <a:solidFill>
                  <a:srgbClr val="292934"/>
                </a:solidFill>
                <a:latin typeface="Arial"/>
                <a:cs typeface="Arial"/>
              </a:rPr>
              <a:t> </a:t>
            </a:r>
            <a:r>
              <a:rPr lang="en-US" sz="1600" dirty="0">
                <a:solidFill>
                  <a:srgbClr val="292934"/>
                </a:solidFill>
                <a:latin typeface="Arial"/>
                <a:cs typeface="Arial"/>
              </a:rPr>
              <a:t>great</a:t>
            </a:r>
            <a:r>
              <a:rPr lang="en-US" sz="1600" spc="-25" dirty="0">
                <a:solidFill>
                  <a:srgbClr val="292934"/>
                </a:solidFill>
                <a:latin typeface="Arial"/>
                <a:cs typeface="Arial"/>
              </a:rPr>
              <a:t> </a:t>
            </a:r>
            <a:r>
              <a:rPr lang="en-US" sz="1600" dirty="0">
                <a:solidFill>
                  <a:srgbClr val="292934"/>
                </a:solidFill>
                <a:latin typeface="Arial"/>
                <a:cs typeface="Arial"/>
              </a:rPr>
              <a:t>visualization</a:t>
            </a:r>
            <a:r>
              <a:rPr lang="en-US" sz="1600" spc="-30" dirty="0">
                <a:solidFill>
                  <a:srgbClr val="292934"/>
                </a:solidFill>
                <a:latin typeface="Arial"/>
                <a:cs typeface="Arial"/>
              </a:rPr>
              <a:t> </a:t>
            </a:r>
            <a:r>
              <a:rPr lang="en-US" sz="1600" dirty="0">
                <a:solidFill>
                  <a:srgbClr val="292934"/>
                </a:solidFill>
                <a:latin typeface="Arial"/>
                <a:cs typeface="Arial"/>
              </a:rPr>
              <a:t>is</a:t>
            </a:r>
            <a:r>
              <a:rPr lang="en-US" sz="1600" spc="-25" dirty="0">
                <a:solidFill>
                  <a:srgbClr val="292934"/>
                </a:solidFill>
                <a:latin typeface="Arial"/>
                <a:cs typeface="Arial"/>
              </a:rPr>
              <a:t> </a:t>
            </a:r>
            <a:r>
              <a:rPr lang="en-US" sz="1600" dirty="0">
                <a:solidFill>
                  <a:srgbClr val="292934"/>
                </a:solidFill>
                <a:latin typeface="Arial"/>
                <a:cs typeface="Arial"/>
              </a:rPr>
              <a:t>a</a:t>
            </a:r>
            <a:r>
              <a:rPr lang="en-US" sz="1600" spc="-30" dirty="0">
                <a:solidFill>
                  <a:srgbClr val="292934"/>
                </a:solidFill>
                <a:latin typeface="Arial"/>
                <a:cs typeface="Arial"/>
              </a:rPr>
              <a:t> </a:t>
            </a:r>
            <a:r>
              <a:rPr lang="en-US" sz="1600" dirty="0">
                <a:solidFill>
                  <a:srgbClr val="292934"/>
                </a:solidFill>
                <a:latin typeface="Arial"/>
                <a:cs typeface="Arial"/>
              </a:rPr>
              <a:t>design</a:t>
            </a:r>
            <a:r>
              <a:rPr lang="en-US" sz="1600" spc="-30" dirty="0">
                <a:solidFill>
                  <a:srgbClr val="292934"/>
                </a:solidFill>
                <a:latin typeface="Arial"/>
                <a:cs typeface="Arial"/>
              </a:rPr>
              <a:t> </a:t>
            </a:r>
            <a:r>
              <a:rPr lang="en-US" sz="1600" dirty="0">
                <a:solidFill>
                  <a:srgbClr val="292934"/>
                </a:solidFill>
                <a:latin typeface="Arial"/>
                <a:cs typeface="Arial"/>
              </a:rPr>
              <a:t>principle,</a:t>
            </a:r>
            <a:r>
              <a:rPr lang="en-US" sz="1600" spc="-20" dirty="0">
                <a:solidFill>
                  <a:srgbClr val="292934"/>
                </a:solidFill>
                <a:latin typeface="Arial"/>
                <a:cs typeface="Arial"/>
              </a:rPr>
              <a:t> 2012</a:t>
            </a:r>
            <a:endParaRPr lang="en-US" sz="16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572217" y="870752"/>
            <a:ext cx="8059420" cy="1443985"/>
          </a:xfrm>
          <a:prstGeom prst="rect">
            <a:avLst/>
          </a:prstGeom>
        </p:spPr>
        <p:txBody>
          <a:bodyPr vert="horz" wrap="square" lIns="0" tIns="167640" rIns="0" bIns="0" rtlCol="0">
            <a:spAutoFit/>
          </a:bodyPr>
          <a:lstStyle>
            <a:defPPr>
              <a:defRPr lang="en-US"/>
            </a:defPPr>
            <a:lvl1pPr marL="194310" indent="-181610">
              <a:spcBef>
                <a:spcPts val="1320"/>
              </a:spcBef>
              <a:buClr>
                <a:schemeClr val="tx1">
                  <a:lumMod val="75000"/>
                  <a:lumOff val="25000"/>
                </a:schemeClr>
              </a:buClr>
              <a:buSzPct val="83333"/>
              <a:buChar char="•"/>
              <a:tabLst>
                <a:tab pos="194310" algn="l"/>
              </a:tabLst>
              <a:defRPr sz="2400">
                <a:solidFill>
                  <a:schemeClr val="tx1">
                    <a:lumMod val="75000"/>
                    <a:lumOff val="25000"/>
                  </a:schemeClr>
                </a:solidFill>
                <a:cs typeface="Arial"/>
              </a:defRPr>
            </a:lvl1pPr>
          </a:lstStyle>
          <a:p>
            <a:r>
              <a:rPr dirty="0"/>
              <a:t>Uniform size and alignment reduces visual complexity and 	aids interpretation</a:t>
            </a:r>
          </a:p>
          <a:p>
            <a:r>
              <a:rPr dirty="0"/>
              <a:t>Example:</a:t>
            </a:r>
          </a:p>
        </p:txBody>
      </p:sp>
      <p:sp>
        <p:nvSpPr>
          <p:cNvPr id="7" name="object 7"/>
          <p:cNvSpPr txBox="1"/>
          <p:nvPr/>
        </p:nvSpPr>
        <p:spPr>
          <a:xfrm>
            <a:off x="3128103" y="6278372"/>
            <a:ext cx="8947648" cy="371897"/>
          </a:xfrm>
          <a:prstGeom prst="rect">
            <a:avLst/>
          </a:prstGeom>
        </p:spPr>
        <p:txBody>
          <a:bodyPr vert="horz" wrap="square" lIns="0" tIns="12700" rIns="0" bIns="0" rtlCol="0">
            <a:spAutoFit/>
          </a:bodyPr>
          <a:lstStyle/>
          <a:p>
            <a:pPr marR="6350" algn="r">
              <a:lnSpc>
                <a:spcPts val="1415"/>
              </a:lnSpc>
              <a:spcBef>
                <a:spcPts val="100"/>
              </a:spcBef>
            </a:pPr>
            <a:r>
              <a:rPr sz="1200" dirty="0">
                <a:solidFill>
                  <a:srgbClr val="292934"/>
                </a:solidFill>
                <a:latin typeface="Arial"/>
                <a:cs typeface="Arial"/>
              </a:rPr>
              <a:t>Fig.</a:t>
            </a:r>
            <a:r>
              <a:rPr sz="1200" spc="-25" dirty="0">
                <a:solidFill>
                  <a:srgbClr val="292934"/>
                </a:solidFill>
                <a:latin typeface="Arial"/>
                <a:cs typeface="Arial"/>
              </a:rPr>
              <a:t> </a:t>
            </a:r>
            <a:r>
              <a:rPr sz="1200" dirty="0">
                <a:solidFill>
                  <a:srgbClr val="292934"/>
                </a:solidFill>
                <a:latin typeface="Arial"/>
                <a:cs typeface="Arial"/>
              </a:rPr>
              <a:t>1:</a:t>
            </a:r>
            <a:r>
              <a:rPr sz="1200" spc="-15" dirty="0">
                <a:solidFill>
                  <a:srgbClr val="292934"/>
                </a:solidFill>
                <a:latin typeface="Arial"/>
                <a:cs typeface="Arial"/>
              </a:rPr>
              <a:t> </a:t>
            </a:r>
            <a:r>
              <a:rPr sz="1200" spc="-10" dirty="0">
                <a:solidFill>
                  <a:srgbClr val="292934"/>
                </a:solidFill>
                <a:latin typeface="Arial"/>
                <a:cs typeface="Arial"/>
              </a:rPr>
              <a:t>Sharov</a:t>
            </a:r>
            <a:r>
              <a:rPr sz="1200" spc="-75" dirty="0">
                <a:solidFill>
                  <a:srgbClr val="292934"/>
                </a:solidFill>
                <a:latin typeface="Arial"/>
                <a:cs typeface="Arial"/>
              </a:rPr>
              <a:t> </a:t>
            </a:r>
            <a:r>
              <a:rPr sz="1200" dirty="0">
                <a:solidFill>
                  <a:srgbClr val="292934"/>
                </a:solidFill>
                <a:latin typeface="Arial"/>
                <a:cs typeface="Arial"/>
              </a:rPr>
              <a:t>AA</a:t>
            </a:r>
            <a:r>
              <a:rPr sz="1200" spc="-85" dirty="0">
                <a:solidFill>
                  <a:srgbClr val="292934"/>
                </a:solidFill>
                <a:latin typeface="Arial"/>
                <a:cs typeface="Arial"/>
              </a:rPr>
              <a:t> </a:t>
            </a:r>
            <a:r>
              <a:rPr sz="1200" dirty="0">
                <a:solidFill>
                  <a:srgbClr val="292934"/>
                </a:solidFill>
                <a:latin typeface="Arial"/>
                <a:cs typeface="Arial"/>
              </a:rPr>
              <a:t>et</a:t>
            </a:r>
            <a:r>
              <a:rPr sz="1200" spc="-15" dirty="0">
                <a:solidFill>
                  <a:srgbClr val="292934"/>
                </a:solidFill>
                <a:latin typeface="Arial"/>
                <a:cs typeface="Arial"/>
              </a:rPr>
              <a:t> </a:t>
            </a:r>
            <a:r>
              <a:rPr sz="1200" dirty="0">
                <a:solidFill>
                  <a:srgbClr val="292934"/>
                </a:solidFill>
                <a:latin typeface="Arial"/>
                <a:cs typeface="Arial"/>
              </a:rPr>
              <a:t>al.</a:t>
            </a:r>
            <a:r>
              <a:rPr sz="1200" spc="-15" dirty="0">
                <a:solidFill>
                  <a:srgbClr val="292934"/>
                </a:solidFill>
                <a:latin typeface="Arial"/>
                <a:cs typeface="Arial"/>
              </a:rPr>
              <a:t> </a:t>
            </a:r>
            <a:r>
              <a:rPr sz="1200" dirty="0">
                <a:solidFill>
                  <a:srgbClr val="292934"/>
                </a:solidFill>
                <a:latin typeface="Arial"/>
                <a:cs typeface="Arial"/>
              </a:rPr>
              <a:t>(2005)</a:t>
            </a:r>
            <a:r>
              <a:rPr sz="1200" spc="-15" dirty="0">
                <a:solidFill>
                  <a:srgbClr val="292934"/>
                </a:solidFill>
                <a:latin typeface="Arial"/>
                <a:cs typeface="Arial"/>
              </a:rPr>
              <a:t> </a:t>
            </a:r>
            <a:r>
              <a:rPr sz="1200" spc="-10" dirty="0">
                <a:solidFill>
                  <a:srgbClr val="292934"/>
                </a:solidFill>
                <a:latin typeface="Arial"/>
                <a:cs typeface="Arial"/>
              </a:rPr>
              <a:t>Genome-</a:t>
            </a:r>
            <a:r>
              <a:rPr sz="1200" dirty="0">
                <a:solidFill>
                  <a:srgbClr val="292934"/>
                </a:solidFill>
                <a:latin typeface="Arial"/>
                <a:cs typeface="Arial"/>
              </a:rPr>
              <a:t>wide</a:t>
            </a:r>
            <a:r>
              <a:rPr sz="1200" spc="-25" dirty="0">
                <a:solidFill>
                  <a:srgbClr val="292934"/>
                </a:solidFill>
                <a:latin typeface="Arial"/>
                <a:cs typeface="Arial"/>
              </a:rPr>
              <a:t> </a:t>
            </a:r>
            <a:r>
              <a:rPr sz="1200" dirty="0">
                <a:solidFill>
                  <a:srgbClr val="292934"/>
                </a:solidFill>
                <a:latin typeface="Arial"/>
                <a:cs typeface="Arial"/>
              </a:rPr>
              <a:t>assembly</a:t>
            </a:r>
            <a:r>
              <a:rPr sz="1200" spc="-20" dirty="0">
                <a:solidFill>
                  <a:srgbClr val="292934"/>
                </a:solidFill>
                <a:latin typeface="Arial"/>
                <a:cs typeface="Arial"/>
              </a:rPr>
              <a:t> </a:t>
            </a:r>
            <a:r>
              <a:rPr sz="1200" dirty="0">
                <a:solidFill>
                  <a:srgbClr val="292934"/>
                </a:solidFill>
                <a:latin typeface="Arial"/>
                <a:cs typeface="Arial"/>
              </a:rPr>
              <a:t>and</a:t>
            </a:r>
            <a:r>
              <a:rPr sz="1200" spc="-30" dirty="0">
                <a:solidFill>
                  <a:srgbClr val="292934"/>
                </a:solidFill>
                <a:latin typeface="Arial"/>
                <a:cs typeface="Arial"/>
              </a:rPr>
              <a:t> </a:t>
            </a:r>
            <a:r>
              <a:rPr sz="1200" dirty="0">
                <a:solidFill>
                  <a:srgbClr val="292934"/>
                </a:solidFill>
                <a:latin typeface="Arial"/>
                <a:cs typeface="Arial"/>
              </a:rPr>
              <a:t>analysis</a:t>
            </a:r>
            <a:r>
              <a:rPr sz="1200" spc="-20" dirty="0">
                <a:solidFill>
                  <a:srgbClr val="292934"/>
                </a:solidFill>
                <a:latin typeface="Arial"/>
                <a:cs typeface="Arial"/>
              </a:rPr>
              <a:t> </a:t>
            </a:r>
            <a:r>
              <a:rPr sz="1200" dirty="0">
                <a:solidFill>
                  <a:srgbClr val="292934"/>
                </a:solidFill>
                <a:latin typeface="Arial"/>
                <a:cs typeface="Arial"/>
              </a:rPr>
              <a:t>of</a:t>
            </a:r>
            <a:r>
              <a:rPr sz="1200" spc="-15" dirty="0">
                <a:solidFill>
                  <a:srgbClr val="292934"/>
                </a:solidFill>
                <a:latin typeface="Arial"/>
                <a:cs typeface="Arial"/>
              </a:rPr>
              <a:t> </a:t>
            </a:r>
            <a:r>
              <a:rPr sz="1200" dirty="0">
                <a:solidFill>
                  <a:srgbClr val="292934"/>
                </a:solidFill>
                <a:latin typeface="Arial"/>
                <a:cs typeface="Arial"/>
              </a:rPr>
              <a:t>alternative</a:t>
            </a:r>
            <a:r>
              <a:rPr sz="1200" spc="-25" dirty="0">
                <a:solidFill>
                  <a:srgbClr val="292934"/>
                </a:solidFill>
                <a:latin typeface="Arial"/>
                <a:cs typeface="Arial"/>
              </a:rPr>
              <a:t> </a:t>
            </a:r>
            <a:r>
              <a:rPr sz="1200" dirty="0">
                <a:solidFill>
                  <a:srgbClr val="292934"/>
                </a:solidFill>
                <a:latin typeface="Arial"/>
                <a:cs typeface="Arial"/>
              </a:rPr>
              <a:t>transcripts</a:t>
            </a:r>
            <a:r>
              <a:rPr sz="1200" spc="-20" dirty="0">
                <a:solidFill>
                  <a:srgbClr val="292934"/>
                </a:solidFill>
                <a:latin typeface="Arial"/>
                <a:cs typeface="Arial"/>
              </a:rPr>
              <a:t> </a:t>
            </a:r>
            <a:r>
              <a:rPr sz="1200" dirty="0">
                <a:solidFill>
                  <a:srgbClr val="292934"/>
                </a:solidFill>
                <a:latin typeface="Arial"/>
                <a:cs typeface="Arial"/>
              </a:rPr>
              <a:t>in</a:t>
            </a:r>
            <a:r>
              <a:rPr sz="1200" spc="-25" dirty="0">
                <a:solidFill>
                  <a:srgbClr val="292934"/>
                </a:solidFill>
                <a:latin typeface="Arial"/>
                <a:cs typeface="Arial"/>
              </a:rPr>
              <a:t> </a:t>
            </a:r>
            <a:r>
              <a:rPr sz="1200" dirty="0">
                <a:solidFill>
                  <a:srgbClr val="292934"/>
                </a:solidFill>
                <a:latin typeface="Arial"/>
                <a:cs typeface="Arial"/>
              </a:rPr>
              <a:t>mouse.</a:t>
            </a:r>
            <a:r>
              <a:rPr sz="1200" spc="-15" dirty="0">
                <a:solidFill>
                  <a:srgbClr val="292934"/>
                </a:solidFill>
                <a:latin typeface="Arial"/>
                <a:cs typeface="Arial"/>
              </a:rPr>
              <a:t> </a:t>
            </a:r>
            <a:r>
              <a:rPr sz="1200" dirty="0">
                <a:solidFill>
                  <a:srgbClr val="292934"/>
                </a:solidFill>
                <a:latin typeface="Arial"/>
                <a:cs typeface="Arial"/>
              </a:rPr>
              <a:t>Genome</a:t>
            </a:r>
            <a:r>
              <a:rPr sz="1200" spc="-25" dirty="0">
                <a:solidFill>
                  <a:srgbClr val="292934"/>
                </a:solidFill>
                <a:latin typeface="Arial"/>
                <a:cs typeface="Arial"/>
              </a:rPr>
              <a:t> </a:t>
            </a:r>
            <a:r>
              <a:rPr sz="1200" dirty="0">
                <a:solidFill>
                  <a:srgbClr val="292934"/>
                </a:solidFill>
                <a:latin typeface="Arial"/>
                <a:cs typeface="Arial"/>
              </a:rPr>
              <a:t>Res</a:t>
            </a:r>
            <a:r>
              <a:rPr sz="1200" spc="-25" dirty="0">
                <a:solidFill>
                  <a:srgbClr val="292934"/>
                </a:solidFill>
                <a:latin typeface="Arial"/>
                <a:cs typeface="Arial"/>
              </a:rPr>
              <a:t> </a:t>
            </a:r>
            <a:r>
              <a:rPr sz="1200" dirty="0">
                <a:solidFill>
                  <a:srgbClr val="292934"/>
                </a:solidFill>
                <a:latin typeface="Arial"/>
                <a:cs typeface="Arial"/>
              </a:rPr>
              <a:t>15:</a:t>
            </a:r>
            <a:r>
              <a:rPr sz="1200" spc="-15" dirty="0">
                <a:solidFill>
                  <a:srgbClr val="292934"/>
                </a:solidFill>
                <a:latin typeface="Arial"/>
                <a:cs typeface="Arial"/>
              </a:rPr>
              <a:t> </a:t>
            </a:r>
            <a:r>
              <a:rPr sz="1200" spc="-10" dirty="0">
                <a:solidFill>
                  <a:srgbClr val="292934"/>
                </a:solidFill>
                <a:latin typeface="Arial"/>
                <a:cs typeface="Arial"/>
              </a:rPr>
              <a:t>748-</a:t>
            </a:r>
            <a:r>
              <a:rPr sz="1200" spc="-20" dirty="0">
                <a:solidFill>
                  <a:srgbClr val="292934"/>
                </a:solidFill>
                <a:latin typeface="Arial"/>
                <a:cs typeface="Arial"/>
              </a:rPr>
              <a:t>754.</a:t>
            </a:r>
            <a:endParaRPr sz="1200" dirty="0">
              <a:latin typeface="Arial"/>
              <a:cs typeface="Arial"/>
            </a:endParaRPr>
          </a:p>
          <a:p>
            <a:pPr marR="5080" algn="r">
              <a:lnSpc>
                <a:spcPts val="1415"/>
              </a:lnSpc>
            </a:pPr>
            <a:r>
              <a:rPr sz="1200" dirty="0">
                <a:solidFill>
                  <a:srgbClr val="292934"/>
                </a:solidFill>
                <a:latin typeface="Arial"/>
                <a:cs typeface="Arial"/>
              </a:rPr>
              <a:t>Fig.</a:t>
            </a:r>
            <a:r>
              <a:rPr sz="1200" spc="-25" dirty="0">
                <a:solidFill>
                  <a:srgbClr val="292934"/>
                </a:solidFill>
                <a:latin typeface="Arial"/>
                <a:cs typeface="Arial"/>
              </a:rPr>
              <a:t> </a:t>
            </a:r>
            <a:r>
              <a:rPr sz="1200" dirty="0">
                <a:solidFill>
                  <a:srgbClr val="292934"/>
                </a:solidFill>
                <a:latin typeface="Arial"/>
                <a:cs typeface="Arial"/>
              </a:rPr>
              <a:t>2:</a:t>
            </a:r>
            <a:r>
              <a:rPr sz="1200" spc="-20" dirty="0">
                <a:solidFill>
                  <a:srgbClr val="292934"/>
                </a:solidFill>
                <a:latin typeface="Arial"/>
                <a:cs typeface="Arial"/>
              </a:rPr>
              <a:t> </a:t>
            </a:r>
            <a:r>
              <a:rPr sz="1200" dirty="0">
                <a:solidFill>
                  <a:srgbClr val="292934"/>
                </a:solidFill>
                <a:latin typeface="Arial"/>
                <a:cs typeface="Arial"/>
              </a:rPr>
              <a:t>M.</a:t>
            </a:r>
            <a:r>
              <a:rPr sz="1200" spc="-20" dirty="0">
                <a:solidFill>
                  <a:srgbClr val="292934"/>
                </a:solidFill>
                <a:latin typeface="Arial"/>
                <a:cs typeface="Arial"/>
              </a:rPr>
              <a:t> </a:t>
            </a:r>
            <a:r>
              <a:rPr sz="1200" dirty="0">
                <a:solidFill>
                  <a:srgbClr val="292934"/>
                </a:solidFill>
                <a:latin typeface="Arial"/>
                <a:cs typeface="Arial"/>
              </a:rPr>
              <a:t>Krzwinski,</a:t>
            </a:r>
            <a:r>
              <a:rPr sz="1200" spc="-20" dirty="0">
                <a:solidFill>
                  <a:srgbClr val="292934"/>
                </a:solidFill>
                <a:latin typeface="Arial"/>
                <a:cs typeface="Arial"/>
              </a:rPr>
              <a:t> </a:t>
            </a:r>
            <a:r>
              <a:rPr sz="1200" dirty="0">
                <a:solidFill>
                  <a:srgbClr val="292934"/>
                </a:solidFill>
                <a:latin typeface="Arial"/>
                <a:cs typeface="Arial"/>
              </a:rPr>
              <a:t>behind</a:t>
            </a:r>
            <a:r>
              <a:rPr sz="1200" spc="-30" dirty="0">
                <a:solidFill>
                  <a:srgbClr val="292934"/>
                </a:solidFill>
                <a:latin typeface="Arial"/>
                <a:cs typeface="Arial"/>
              </a:rPr>
              <a:t> </a:t>
            </a:r>
            <a:r>
              <a:rPr sz="1200" dirty="0">
                <a:solidFill>
                  <a:srgbClr val="292934"/>
                </a:solidFill>
                <a:latin typeface="Arial"/>
                <a:cs typeface="Arial"/>
              </a:rPr>
              <a:t>every</a:t>
            </a:r>
            <a:r>
              <a:rPr sz="1200" spc="-25" dirty="0">
                <a:solidFill>
                  <a:srgbClr val="292934"/>
                </a:solidFill>
                <a:latin typeface="Arial"/>
                <a:cs typeface="Arial"/>
              </a:rPr>
              <a:t> </a:t>
            </a:r>
            <a:r>
              <a:rPr sz="1200" dirty="0">
                <a:solidFill>
                  <a:srgbClr val="292934"/>
                </a:solidFill>
                <a:latin typeface="Arial"/>
                <a:cs typeface="Arial"/>
              </a:rPr>
              <a:t>great</a:t>
            </a:r>
            <a:r>
              <a:rPr sz="1200" spc="-25" dirty="0">
                <a:solidFill>
                  <a:srgbClr val="292934"/>
                </a:solidFill>
                <a:latin typeface="Arial"/>
                <a:cs typeface="Arial"/>
              </a:rPr>
              <a:t> </a:t>
            </a:r>
            <a:r>
              <a:rPr sz="1200" dirty="0">
                <a:solidFill>
                  <a:srgbClr val="292934"/>
                </a:solidFill>
                <a:latin typeface="Arial"/>
                <a:cs typeface="Arial"/>
              </a:rPr>
              <a:t>visualization</a:t>
            </a:r>
            <a:r>
              <a:rPr sz="1200" spc="-30" dirty="0">
                <a:solidFill>
                  <a:srgbClr val="292934"/>
                </a:solidFill>
                <a:latin typeface="Arial"/>
                <a:cs typeface="Arial"/>
              </a:rPr>
              <a:t> </a:t>
            </a:r>
            <a:r>
              <a:rPr sz="1200" dirty="0">
                <a:solidFill>
                  <a:srgbClr val="292934"/>
                </a:solidFill>
                <a:latin typeface="Arial"/>
                <a:cs typeface="Arial"/>
              </a:rPr>
              <a:t>is</a:t>
            </a:r>
            <a:r>
              <a:rPr sz="1200" spc="-25" dirty="0">
                <a:solidFill>
                  <a:srgbClr val="292934"/>
                </a:solidFill>
                <a:latin typeface="Arial"/>
                <a:cs typeface="Arial"/>
              </a:rPr>
              <a:t> </a:t>
            </a:r>
            <a:r>
              <a:rPr sz="1200" dirty="0">
                <a:solidFill>
                  <a:srgbClr val="292934"/>
                </a:solidFill>
                <a:latin typeface="Arial"/>
                <a:cs typeface="Arial"/>
              </a:rPr>
              <a:t>a</a:t>
            </a:r>
            <a:r>
              <a:rPr sz="1200" spc="-30" dirty="0">
                <a:solidFill>
                  <a:srgbClr val="292934"/>
                </a:solidFill>
                <a:latin typeface="Arial"/>
                <a:cs typeface="Arial"/>
              </a:rPr>
              <a:t> </a:t>
            </a:r>
            <a:r>
              <a:rPr sz="1200" dirty="0">
                <a:solidFill>
                  <a:srgbClr val="292934"/>
                </a:solidFill>
                <a:latin typeface="Arial"/>
                <a:cs typeface="Arial"/>
              </a:rPr>
              <a:t>design</a:t>
            </a:r>
            <a:r>
              <a:rPr sz="1200" spc="-30" dirty="0">
                <a:solidFill>
                  <a:srgbClr val="292934"/>
                </a:solidFill>
                <a:latin typeface="Arial"/>
                <a:cs typeface="Arial"/>
              </a:rPr>
              <a:t> </a:t>
            </a:r>
            <a:r>
              <a:rPr sz="1200" dirty="0">
                <a:solidFill>
                  <a:srgbClr val="292934"/>
                </a:solidFill>
                <a:latin typeface="Arial"/>
                <a:cs typeface="Arial"/>
              </a:rPr>
              <a:t>principle,</a:t>
            </a:r>
            <a:r>
              <a:rPr sz="1200" spc="-20" dirty="0">
                <a:solidFill>
                  <a:srgbClr val="292934"/>
                </a:solidFill>
                <a:latin typeface="Arial"/>
                <a:cs typeface="Arial"/>
              </a:rPr>
              <a:t> 2012</a:t>
            </a:r>
            <a:endParaRPr sz="1200" dirty="0">
              <a:latin typeface="Arial"/>
              <a:cs typeface="Arial"/>
            </a:endParaRPr>
          </a:p>
        </p:txBody>
      </p:sp>
      <p:sp>
        <p:nvSpPr>
          <p:cNvPr id="8" name="Title 1">
            <a:extLst>
              <a:ext uri="{FF2B5EF4-FFF2-40B4-BE49-F238E27FC236}">
                <a16:creationId xmlns:a16="http://schemas.microsoft.com/office/drawing/2014/main" id="{AF07A1F6-6FBC-2CE8-CE29-1987D3A71770}"/>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95" dirty="0"/>
              <a:t>Principle</a:t>
            </a:r>
            <a:r>
              <a:rPr lang="en-US" spc="-190" dirty="0"/>
              <a:t> </a:t>
            </a:r>
            <a:r>
              <a:rPr lang="en-US" spc="-55" dirty="0"/>
              <a:t>2:</a:t>
            </a:r>
            <a:r>
              <a:rPr lang="en-US" spc="-190" dirty="0"/>
              <a:t> </a:t>
            </a:r>
            <a:r>
              <a:rPr lang="en-US" spc="-100" dirty="0"/>
              <a:t>consistency</a:t>
            </a:r>
            <a:endParaRPr lang="en-US" b="1" dirty="0"/>
          </a:p>
        </p:txBody>
      </p:sp>
      <p:pic>
        <p:nvPicPr>
          <p:cNvPr id="12" name="Picture 11" descr="A diagram of a spacing variation&#10;&#10;Description automatically generated">
            <a:extLst>
              <a:ext uri="{FF2B5EF4-FFF2-40B4-BE49-F238E27FC236}">
                <a16:creationId xmlns:a16="http://schemas.microsoft.com/office/drawing/2014/main" id="{D064E4AB-1A88-CF98-ECF8-614D8C526252}"/>
              </a:ext>
            </a:extLst>
          </p:cNvPr>
          <p:cNvPicPr>
            <a:picLocks noChangeAspect="1"/>
          </p:cNvPicPr>
          <p:nvPr/>
        </p:nvPicPr>
        <p:blipFill>
          <a:blip r:embed="rId3"/>
          <a:stretch>
            <a:fillRect/>
          </a:stretch>
        </p:blipFill>
        <p:spPr>
          <a:xfrm>
            <a:off x="3860800" y="2314737"/>
            <a:ext cx="4038600" cy="3717939"/>
          </a:xfrm>
          <a:prstGeom prst="rect">
            <a:avLst/>
          </a:prstGeom>
        </p:spPr>
      </p:pic>
      <p:pic>
        <p:nvPicPr>
          <p:cNvPr id="14" name="Picture 13" descr="A diagram of a variety of lines&#10;&#10;Description automatically generated">
            <a:extLst>
              <a:ext uri="{FF2B5EF4-FFF2-40B4-BE49-F238E27FC236}">
                <a16:creationId xmlns:a16="http://schemas.microsoft.com/office/drawing/2014/main" id="{B6576AD8-4DF8-0E56-4D06-82EDE5021CFD}"/>
              </a:ext>
            </a:extLst>
          </p:cNvPr>
          <p:cNvPicPr>
            <a:picLocks noChangeAspect="1"/>
          </p:cNvPicPr>
          <p:nvPr/>
        </p:nvPicPr>
        <p:blipFill>
          <a:blip r:embed="rId4"/>
          <a:stretch>
            <a:fillRect/>
          </a:stretch>
        </p:blipFill>
        <p:spPr>
          <a:xfrm>
            <a:off x="7903971" y="2424884"/>
            <a:ext cx="4035110" cy="37179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638678" y="2785791"/>
            <a:ext cx="2112010" cy="1277273"/>
          </a:xfrm>
          <a:prstGeom prst="rect">
            <a:avLst/>
          </a:prstGeom>
        </p:spPr>
        <p:txBody>
          <a:bodyPr vert="horz" wrap="square" lIns="0" tIns="167640" rIns="0" bIns="0" rtlCol="0">
            <a:spAutoFit/>
          </a:bodyPr>
          <a:lstStyle>
            <a:defPPr>
              <a:defRPr lang="en-US"/>
            </a:defPPr>
            <a:lvl1pPr marL="194310" indent="-181610">
              <a:spcBef>
                <a:spcPts val="1320"/>
              </a:spcBef>
              <a:buClr>
                <a:schemeClr val="tx1">
                  <a:lumMod val="75000"/>
                  <a:lumOff val="25000"/>
                </a:schemeClr>
              </a:buClr>
              <a:buSzPct val="83333"/>
              <a:buChar char="•"/>
              <a:tabLst>
                <a:tab pos="194310" algn="l"/>
              </a:tabLst>
              <a:defRPr sz="2400">
                <a:solidFill>
                  <a:schemeClr val="tx1">
                    <a:lumMod val="75000"/>
                    <a:lumOff val="25000"/>
                  </a:schemeClr>
                </a:solidFill>
                <a:cs typeface="Arial"/>
              </a:defRPr>
            </a:lvl1pPr>
          </a:lstStyle>
          <a:p>
            <a:r>
              <a:rPr dirty="0"/>
              <a:t>“Above all else, show the data.”</a:t>
            </a:r>
          </a:p>
        </p:txBody>
      </p:sp>
      <p:grpSp>
        <p:nvGrpSpPr>
          <p:cNvPr id="4" name="object 4"/>
          <p:cNvGrpSpPr/>
          <p:nvPr/>
        </p:nvGrpSpPr>
        <p:grpSpPr>
          <a:xfrm>
            <a:off x="6441314" y="863091"/>
            <a:ext cx="4593590" cy="5745480"/>
            <a:chOff x="4279391" y="850391"/>
            <a:chExt cx="4593590" cy="5745480"/>
          </a:xfrm>
        </p:grpSpPr>
        <p:pic>
          <p:nvPicPr>
            <p:cNvPr id="5" name="object 5"/>
            <p:cNvPicPr/>
            <p:nvPr/>
          </p:nvPicPr>
          <p:blipFill>
            <a:blip r:embed="rId3" cstate="print"/>
            <a:stretch>
              <a:fillRect/>
            </a:stretch>
          </p:blipFill>
          <p:spPr>
            <a:xfrm>
              <a:off x="4279391" y="850391"/>
              <a:ext cx="4593336" cy="5745480"/>
            </a:xfrm>
            <a:prstGeom prst="rect">
              <a:avLst/>
            </a:prstGeom>
          </p:spPr>
        </p:pic>
        <p:pic>
          <p:nvPicPr>
            <p:cNvPr id="6" name="object 6"/>
            <p:cNvPicPr/>
            <p:nvPr/>
          </p:nvPicPr>
          <p:blipFill>
            <a:blip r:embed="rId4" cstate="print"/>
            <a:stretch>
              <a:fillRect/>
            </a:stretch>
          </p:blipFill>
          <p:spPr>
            <a:xfrm>
              <a:off x="4343399" y="914400"/>
              <a:ext cx="4412162" cy="5562600"/>
            </a:xfrm>
            <a:prstGeom prst="rect">
              <a:avLst/>
            </a:prstGeom>
          </p:spPr>
        </p:pic>
        <p:sp>
          <p:nvSpPr>
            <p:cNvPr id="7" name="object 7"/>
            <p:cNvSpPr/>
            <p:nvPr/>
          </p:nvSpPr>
          <p:spPr>
            <a:xfrm>
              <a:off x="4324350" y="895350"/>
              <a:ext cx="4450715" cy="5600700"/>
            </a:xfrm>
            <a:custGeom>
              <a:avLst/>
              <a:gdLst/>
              <a:ahLst/>
              <a:cxnLst/>
              <a:rect l="l" t="t" r="r" b="b"/>
              <a:pathLst>
                <a:path w="4450715" h="5600700">
                  <a:moveTo>
                    <a:pt x="0" y="0"/>
                  </a:moveTo>
                  <a:lnTo>
                    <a:pt x="4450263" y="0"/>
                  </a:lnTo>
                  <a:lnTo>
                    <a:pt x="4450263" y="5600700"/>
                  </a:lnTo>
                  <a:lnTo>
                    <a:pt x="0" y="5600700"/>
                  </a:lnTo>
                  <a:lnTo>
                    <a:pt x="0" y="0"/>
                  </a:lnTo>
                  <a:close/>
                </a:path>
              </a:pathLst>
            </a:custGeom>
            <a:ln w="38100">
              <a:solidFill>
                <a:srgbClr val="000000"/>
              </a:solidFill>
            </a:ln>
          </p:spPr>
          <p:txBody>
            <a:bodyPr wrap="square" lIns="0" tIns="0" rIns="0" bIns="0" rtlCol="0"/>
            <a:lstStyle/>
            <a:p>
              <a:endParaRPr/>
            </a:p>
          </p:txBody>
        </p:sp>
      </p:grpSp>
      <p:sp>
        <p:nvSpPr>
          <p:cNvPr id="8" name="Title 1">
            <a:extLst>
              <a:ext uri="{FF2B5EF4-FFF2-40B4-BE49-F238E27FC236}">
                <a16:creationId xmlns:a16="http://schemas.microsoft.com/office/drawing/2014/main" id="{541E6753-8C46-73C4-883D-1B500D8D423D}"/>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Tufte, 1983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504309" y="1650956"/>
            <a:ext cx="2272030" cy="495934"/>
          </a:xfrm>
          <a:prstGeom prst="rect">
            <a:avLst/>
          </a:prstGeom>
        </p:spPr>
        <p:txBody>
          <a:bodyPr vert="horz" wrap="square" lIns="0" tIns="17145" rIns="0" bIns="0" rtlCol="0">
            <a:spAutoFit/>
          </a:bodyPr>
          <a:lstStyle/>
          <a:p>
            <a:pPr marL="12700">
              <a:spcBef>
                <a:spcPts val="135"/>
              </a:spcBef>
            </a:pPr>
            <a:r>
              <a:rPr sz="3050" spc="-150" dirty="0">
                <a:latin typeface="Times New Roman"/>
                <a:cs typeface="Times New Roman"/>
              </a:rPr>
              <a:t>Data-</a:t>
            </a:r>
            <a:r>
              <a:rPr sz="3050" spc="-120" dirty="0">
                <a:latin typeface="Times New Roman"/>
                <a:cs typeface="Times New Roman"/>
              </a:rPr>
              <a:t>ink</a:t>
            </a:r>
            <a:r>
              <a:rPr sz="3050" spc="-60" dirty="0">
                <a:latin typeface="Times New Roman"/>
                <a:cs typeface="Times New Roman"/>
              </a:rPr>
              <a:t> </a:t>
            </a:r>
            <a:r>
              <a:rPr sz="3050" spc="-110" dirty="0">
                <a:latin typeface="Times New Roman"/>
                <a:cs typeface="Times New Roman"/>
              </a:rPr>
              <a:t>ratio</a:t>
            </a:r>
            <a:r>
              <a:rPr sz="3050" spc="-45" dirty="0">
                <a:latin typeface="Times New Roman"/>
                <a:cs typeface="Times New Roman"/>
              </a:rPr>
              <a:t> </a:t>
            </a:r>
            <a:r>
              <a:rPr sz="3050" spc="-50" dirty="0">
                <a:latin typeface="Times New Roman"/>
                <a:cs typeface="Times New Roman"/>
              </a:rPr>
              <a:t>=</a:t>
            </a:r>
            <a:endParaRPr sz="3050">
              <a:latin typeface="Times New Roman"/>
              <a:cs typeface="Times New Roman"/>
            </a:endParaRPr>
          </a:p>
        </p:txBody>
      </p:sp>
      <p:sp>
        <p:nvSpPr>
          <p:cNvPr id="4" name="object 4"/>
          <p:cNvSpPr txBox="1"/>
          <p:nvPr/>
        </p:nvSpPr>
        <p:spPr>
          <a:xfrm>
            <a:off x="7697678" y="1415257"/>
            <a:ext cx="1252855" cy="495934"/>
          </a:xfrm>
          <a:prstGeom prst="rect">
            <a:avLst/>
          </a:prstGeom>
        </p:spPr>
        <p:txBody>
          <a:bodyPr vert="horz" wrap="square" lIns="0" tIns="17145" rIns="0" bIns="0" rtlCol="0">
            <a:spAutoFit/>
          </a:bodyPr>
          <a:lstStyle/>
          <a:p>
            <a:pPr marL="12700">
              <a:spcBef>
                <a:spcPts val="135"/>
              </a:spcBef>
            </a:pPr>
            <a:r>
              <a:rPr sz="3050" spc="-150" dirty="0">
                <a:latin typeface="Times New Roman"/>
                <a:cs typeface="Times New Roman"/>
              </a:rPr>
              <a:t>Data-</a:t>
            </a:r>
            <a:r>
              <a:rPr sz="3050" spc="-90" dirty="0">
                <a:latin typeface="Times New Roman"/>
                <a:cs typeface="Times New Roman"/>
              </a:rPr>
              <a:t>ink</a:t>
            </a:r>
            <a:endParaRPr sz="3050">
              <a:latin typeface="Times New Roman"/>
              <a:cs typeface="Times New Roman"/>
            </a:endParaRPr>
          </a:p>
        </p:txBody>
      </p:sp>
      <p:sp>
        <p:nvSpPr>
          <p:cNvPr id="5" name="object 5"/>
          <p:cNvSpPr txBox="1"/>
          <p:nvPr/>
        </p:nvSpPr>
        <p:spPr>
          <a:xfrm>
            <a:off x="5920405" y="1963181"/>
            <a:ext cx="4820285" cy="495934"/>
          </a:xfrm>
          <a:prstGeom prst="rect">
            <a:avLst/>
          </a:prstGeom>
        </p:spPr>
        <p:txBody>
          <a:bodyPr vert="horz" wrap="square" lIns="0" tIns="17145" rIns="0" bIns="0" rtlCol="0">
            <a:spAutoFit/>
          </a:bodyPr>
          <a:lstStyle/>
          <a:p>
            <a:pPr marL="12700">
              <a:spcBef>
                <a:spcPts val="135"/>
              </a:spcBef>
            </a:pPr>
            <a:r>
              <a:rPr sz="3050" spc="-130" dirty="0">
                <a:latin typeface="Times New Roman"/>
                <a:cs typeface="Times New Roman"/>
              </a:rPr>
              <a:t>Total</a:t>
            </a:r>
            <a:r>
              <a:rPr sz="3050" spc="-80" dirty="0">
                <a:latin typeface="Times New Roman"/>
                <a:cs typeface="Times New Roman"/>
              </a:rPr>
              <a:t> </a:t>
            </a:r>
            <a:r>
              <a:rPr sz="3050" spc="-120" dirty="0">
                <a:latin typeface="Times New Roman"/>
                <a:cs typeface="Times New Roman"/>
              </a:rPr>
              <a:t>ink</a:t>
            </a:r>
            <a:r>
              <a:rPr sz="3050" spc="-60" dirty="0">
                <a:latin typeface="Times New Roman"/>
                <a:cs typeface="Times New Roman"/>
              </a:rPr>
              <a:t> </a:t>
            </a:r>
            <a:r>
              <a:rPr sz="3050" spc="-135" dirty="0">
                <a:latin typeface="Times New Roman"/>
                <a:cs typeface="Times New Roman"/>
              </a:rPr>
              <a:t>used</a:t>
            </a:r>
            <a:r>
              <a:rPr sz="3050" spc="-65" dirty="0">
                <a:latin typeface="Times New Roman"/>
                <a:cs typeface="Times New Roman"/>
              </a:rPr>
              <a:t> </a:t>
            </a:r>
            <a:r>
              <a:rPr sz="3050" spc="-100" dirty="0">
                <a:latin typeface="Times New Roman"/>
                <a:cs typeface="Times New Roman"/>
              </a:rPr>
              <a:t>to</a:t>
            </a:r>
            <a:r>
              <a:rPr sz="3050" spc="-60" dirty="0">
                <a:latin typeface="Times New Roman"/>
                <a:cs typeface="Times New Roman"/>
              </a:rPr>
              <a:t> </a:t>
            </a:r>
            <a:r>
              <a:rPr sz="3050" spc="-110" dirty="0">
                <a:latin typeface="Times New Roman"/>
                <a:cs typeface="Times New Roman"/>
              </a:rPr>
              <a:t>print</a:t>
            </a:r>
            <a:r>
              <a:rPr sz="3050" spc="-70" dirty="0">
                <a:latin typeface="Times New Roman"/>
                <a:cs typeface="Times New Roman"/>
              </a:rPr>
              <a:t> </a:t>
            </a:r>
            <a:r>
              <a:rPr sz="3050" spc="-120" dirty="0">
                <a:latin typeface="Times New Roman"/>
                <a:cs typeface="Times New Roman"/>
              </a:rPr>
              <a:t>the</a:t>
            </a:r>
            <a:r>
              <a:rPr sz="3050" spc="-75" dirty="0">
                <a:latin typeface="Times New Roman"/>
                <a:cs typeface="Times New Roman"/>
              </a:rPr>
              <a:t> </a:t>
            </a:r>
            <a:r>
              <a:rPr sz="3050" spc="-100" dirty="0">
                <a:latin typeface="Times New Roman"/>
                <a:cs typeface="Times New Roman"/>
              </a:rPr>
              <a:t>graphic</a:t>
            </a:r>
            <a:endParaRPr sz="3050">
              <a:latin typeface="Times New Roman"/>
              <a:cs typeface="Times New Roman"/>
            </a:endParaRPr>
          </a:p>
        </p:txBody>
      </p:sp>
      <p:sp>
        <p:nvSpPr>
          <p:cNvPr id="6" name="object 6"/>
          <p:cNvSpPr/>
          <p:nvPr/>
        </p:nvSpPr>
        <p:spPr>
          <a:xfrm>
            <a:off x="5907294" y="1971289"/>
            <a:ext cx="4838700" cy="0"/>
          </a:xfrm>
          <a:custGeom>
            <a:avLst/>
            <a:gdLst/>
            <a:ahLst/>
            <a:cxnLst/>
            <a:rect l="l" t="t" r="r" b="b"/>
            <a:pathLst>
              <a:path w="4838700">
                <a:moveTo>
                  <a:pt x="0" y="0"/>
                </a:moveTo>
                <a:lnTo>
                  <a:pt x="4838643" y="0"/>
                </a:lnTo>
              </a:path>
            </a:pathLst>
          </a:custGeom>
          <a:ln w="19386">
            <a:solidFill>
              <a:srgbClr val="000000"/>
            </a:solidFill>
          </a:ln>
        </p:spPr>
        <p:txBody>
          <a:bodyPr wrap="square" lIns="0" tIns="0" rIns="0" bIns="0" rtlCol="0"/>
          <a:lstStyle/>
          <a:p>
            <a:endParaRPr/>
          </a:p>
        </p:txBody>
      </p:sp>
      <p:sp>
        <p:nvSpPr>
          <p:cNvPr id="7" name="object 7"/>
          <p:cNvSpPr txBox="1"/>
          <p:nvPr/>
        </p:nvSpPr>
        <p:spPr>
          <a:xfrm>
            <a:off x="5560861" y="3256409"/>
            <a:ext cx="6401435" cy="2581604"/>
          </a:xfrm>
          <a:prstGeom prst="rect">
            <a:avLst/>
          </a:prstGeom>
        </p:spPr>
        <p:txBody>
          <a:bodyPr vert="horz" wrap="square" lIns="0" tIns="11430" rIns="0" bIns="0" rtlCol="0">
            <a:spAutoFit/>
          </a:bodyPr>
          <a:lstStyle/>
          <a:p>
            <a:pPr marL="277495" marR="234950" indent="-265430">
              <a:lnSpc>
                <a:spcPct val="126099"/>
              </a:lnSpc>
              <a:spcBef>
                <a:spcPts val="90"/>
              </a:spcBef>
            </a:pPr>
            <a:r>
              <a:rPr sz="2950" spc="-150" dirty="0">
                <a:latin typeface="Times New Roman"/>
                <a:cs typeface="Times New Roman"/>
              </a:rPr>
              <a:t>=</a:t>
            </a:r>
            <a:r>
              <a:rPr sz="2950" spc="-40" dirty="0">
                <a:latin typeface="Times New Roman"/>
                <a:cs typeface="Times New Roman"/>
              </a:rPr>
              <a:t> </a:t>
            </a:r>
            <a:r>
              <a:rPr sz="2950" spc="-130" dirty="0">
                <a:latin typeface="Times New Roman"/>
                <a:cs typeface="Times New Roman"/>
              </a:rPr>
              <a:t>proportion</a:t>
            </a:r>
            <a:r>
              <a:rPr sz="2950" spc="-35" dirty="0">
                <a:latin typeface="Times New Roman"/>
                <a:cs typeface="Times New Roman"/>
              </a:rPr>
              <a:t> </a:t>
            </a:r>
            <a:r>
              <a:rPr sz="2950" spc="-125" dirty="0">
                <a:latin typeface="Times New Roman"/>
                <a:cs typeface="Times New Roman"/>
              </a:rPr>
              <a:t>of</a:t>
            </a:r>
            <a:r>
              <a:rPr sz="2950" spc="-60" dirty="0">
                <a:latin typeface="Times New Roman"/>
                <a:cs typeface="Times New Roman"/>
              </a:rPr>
              <a:t> </a:t>
            </a:r>
            <a:r>
              <a:rPr sz="2950" spc="-140" dirty="0">
                <a:latin typeface="Times New Roman"/>
                <a:cs typeface="Times New Roman"/>
              </a:rPr>
              <a:t>a</a:t>
            </a:r>
            <a:r>
              <a:rPr sz="2950" spc="-55" dirty="0">
                <a:latin typeface="Times New Roman"/>
                <a:cs typeface="Times New Roman"/>
              </a:rPr>
              <a:t> </a:t>
            </a:r>
            <a:r>
              <a:rPr sz="2950" spc="-130" dirty="0">
                <a:latin typeface="Times New Roman"/>
                <a:cs typeface="Times New Roman"/>
              </a:rPr>
              <a:t>graphic's</a:t>
            </a:r>
            <a:r>
              <a:rPr sz="2950" spc="-40" dirty="0">
                <a:latin typeface="Times New Roman"/>
                <a:cs typeface="Times New Roman"/>
              </a:rPr>
              <a:t> </a:t>
            </a:r>
            <a:r>
              <a:rPr sz="2950" spc="-120" dirty="0">
                <a:latin typeface="Times New Roman"/>
                <a:cs typeface="Times New Roman"/>
              </a:rPr>
              <a:t>ink</a:t>
            </a:r>
            <a:r>
              <a:rPr sz="2950" spc="-35" dirty="0">
                <a:latin typeface="Times New Roman"/>
                <a:cs typeface="Times New Roman"/>
              </a:rPr>
              <a:t> </a:t>
            </a:r>
            <a:r>
              <a:rPr sz="2950" spc="-140" dirty="0">
                <a:latin typeface="Times New Roman"/>
                <a:cs typeface="Times New Roman"/>
              </a:rPr>
              <a:t>devoted</a:t>
            </a:r>
            <a:r>
              <a:rPr sz="2950" spc="-35" dirty="0">
                <a:latin typeface="Times New Roman"/>
                <a:cs typeface="Times New Roman"/>
              </a:rPr>
              <a:t> </a:t>
            </a:r>
            <a:r>
              <a:rPr sz="2950" spc="-105" dirty="0">
                <a:latin typeface="Times New Roman"/>
                <a:cs typeface="Times New Roman"/>
              </a:rPr>
              <a:t>to</a:t>
            </a:r>
            <a:r>
              <a:rPr sz="2950" spc="-35" dirty="0">
                <a:latin typeface="Times New Roman"/>
                <a:cs typeface="Times New Roman"/>
              </a:rPr>
              <a:t> </a:t>
            </a:r>
            <a:r>
              <a:rPr sz="2950" spc="-55" dirty="0">
                <a:latin typeface="Times New Roman"/>
                <a:cs typeface="Times New Roman"/>
              </a:rPr>
              <a:t>the </a:t>
            </a:r>
            <a:r>
              <a:rPr sz="2950" spc="-140" dirty="0">
                <a:latin typeface="Times New Roman"/>
                <a:cs typeface="Times New Roman"/>
              </a:rPr>
              <a:t>non-redundant</a:t>
            </a:r>
            <a:r>
              <a:rPr sz="2950" spc="-10" dirty="0">
                <a:latin typeface="Times New Roman"/>
                <a:cs typeface="Times New Roman"/>
              </a:rPr>
              <a:t> </a:t>
            </a:r>
            <a:r>
              <a:rPr sz="2950" spc="-125" dirty="0">
                <a:latin typeface="Times New Roman"/>
                <a:cs typeface="Times New Roman"/>
              </a:rPr>
              <a:t>display</a:t>
            </a:r>
            <a:r>
              <a:rPr sz="2950" spc="10" dirty="0">
                <a:latin typeface="Times New Roman"/>
                <a:cs typeface="Times New Roman"/>
              </a:rPr>
              <a:t> </a:t>
            </a:r>
            <a:r>
              <a:rPr sz="2950" spc="-125" dirty="0">
                <a:latin typeface="Times New Roman"/>
                <a:cs typeface="Times New Roman"/>
              </a:rPr>
              <a:t>of</a:t>
            </a:r>
            <a:r>
              <a:rPr sz="2950" spc="-20" dirty="0">
                <a:latin typeface="Times New Roman"/>
                <a:cs typeface="Times New Roman"/>
              </a:rPr>
              <a:t> </a:t>
            </a:r>
            <a:r>
              <a:rPr sz="2950" spc="-135" dirty="0">
                <a:latin typeface="Times New Roman"/>
                <a:cs typeface="Times New Roman"/>
              </a:rPr>
              <a:t>data-</a:t>
            </a:r>
            <a:r>
              <a:rPr sz="2950" spc="-45" dirty="0">
                <a:latin typeface="Times New Roman"/>
                <a:cs typeface="Times New Roman"/>
              </a:rPr>
              <a:t>information</a:t>
            </a:r>
            <a:endParaRPr sz="2950">
              <a:latin typeface="Times New Roman"/>
              <a:cs typeface="Times New Roman"/>
            </a:endParaRPr>
          </a:p>
          <a:p>
            <a:pPr>
              <a:lnSpc>
                <a:spcPct val="100000"/>
              </a:lnSpc>
            </a:pPr>
            <a:endParaRPr sz="2950">
              <a:latin typeface="Times New Roman"/>
              <a:cs typeface="Times New Roman"/>
            </a:endParaRPr>
          </a:p>
          <a:p>
            <a:pPr>
              <a:spcBef>
                <a:spcPts val="459"/>
              </a:spcBef>
            </a:pPr>
            <a:endParaRPr sz="2950">
              <a:latin typeface="Times New Roman"/>
              <a:cs typeface="Times New Roman"/>
            </a:endParaRPr>
          </a:p>
          <a:p>
            <a:pPr marL="12700">
              <a:spcBef>
                <a:spcPts val="5"/>
              </a:spcBef>
            </a:pPr>
            <a:r>
              <a:rPr sz="2950" spc="-150" dirty="0">
                <a:latin typeface="Times New Roman"/>
                <a:cs typeface="Times New Roman"/>
              </a:rPr>
              <a:t>=</a:t>
            </a:r>
            <a:r>
              <a:rPr sz="2950" spc="-60" dirty="0">
                <a:latin typeface="Times New Roman"/>
                <a:cs typeface="Times New Roman"/>
              </a:rPr>
              <a:t> </a:t>
            </a:r>
            <a:r>
              <a:rPr sz="2950" spc="-140" dirty="0">
                <a:latin typeface="Times New Roman"/>
                <a:cs typeface="Times New Roman"/>
              </a:rPr>
              <a:t>1</a:t>
            </a:r>
            <a:r>
              <a:rPr sz="2950" spc="-55" dirty="0">
                <a:latin typeface="Times New Roman"/>
                <a:cs typeface="Times New Roman"/>
              </a:rPr>
              <a:t> </a:t>
            </a:r>
            <a:r>
              <a:rPr sz="2950" dirty="0">
                <a:latin typeface="Times New Roman"/>
                <a:cs typeface="Times New Roman"/>
              </a:rPr>
              <a:t>-</a:t>
            </a:r>
            <a:r>
              <a:rPr sz="2950" spc="-70" dirty="0">
                <a:latin typeface="Times New Roman"/>
                <a:cs typeface="Times New Roman"/>
              </a:rPr>
              <a:t> </a:t>
            </a:r>
            <a:r>
              <a:rPr sz="2950" spc="-130" dirty="0">
                <a:latin typeface="Times New Roman"/>
                <a:cs typeface="Times New Roman"/>
              </a:rPr>
              <a:t>proportion</a:t>
            </a:r>
            <a:r>
              <a:rPr sz="2950" spc="-55" dirty="0">
                <a:latin typeface="Times New Roman"/>
                <a:cs typeface="Times New Roman"/>
              </a:rPr>
              <a:t> </a:t>
            </a:r>
            <a:r>
              <a:rPr sz="2950" spc="-120" dirty="0">
                <a:latin typeface="Times New Roman"/>
                <a:cs typeface="Times New Roman"/>
              </a:rPr>
              <a:t>of</a:t>
            </a:r>
            <a:r>
              <a:rPr sz="2950" spc="-70" dirty="0">
                <a:latin typeface="Times New Roman"/>
                <a:cs typeface="Times New Roman"/>
              </a:rPr>
              <a:t> </a:t>
            </a:r>
            <a:r>
              <a:rPr sz="2950" spc="-140" dirty="0">
                <a:latin typeface="Times New Roman"/>
                <a:cs typeface="Times New Roman"/>
              </a:rPr>
              <a:t>a</a:t>
            </a:r>
            <a:r>
              <a:rPr sz="2950" spc="-75" dirty="0">
                <a:latin typeface="Times New Roman"/>
                <a:cs typeface="Times New Roman"/>
              </a:rPr>
              <a:t> </a:t>
            </a:r>
            <a:r>
              <a:rPr sz="2950" spc="-135" dirty="0">
                <a:latin typeface="Times New Roman"/>
                <a:cs typeface="Times New Roman"/>
              </a:rPr>
              <a:t>graphic</a:t>
            </a:r>
            <a:r>
              <a:rPr sz="2950" spc="-75" dirty="0">
                <a:latin typeface="Times New Roman"/>
                <a:cs typeface="Times New Roman"/>
              </a:rPr>
              <a:t> </a:t>
            </a:r>
            <a:r>
              <a:rPr sz="2950" spc="-120" dirty="0">
                <a:latin typeface="Times New Roman"/>
                <a:cs typeface="Times New Roman"/>
              </a:rPr>
              <a:t>that</a:t>
            </a:r>
            <a:r>
              <a:rPr sz="2950" spc="-55" dirty="0">
                <a:latin typeface="Times New Roman"/>
                <a:cs typeface="Times New Roman"/>
              </a:rPr>
              <a:t> </a:t>
            </a:r>
            <a:r>
              <a:rPr sz="2950" spc="-150" dirty="0">
                <a:latin typeface="Times New Roman"/>
                <a:cs typeface="Times New Roman"/>
              </a:rPr>
              <a:t>can</a:t>
            </a:r>
            <a:r>
              <a:rPr sz="2950" spc="-55" dirty="0">
                <a:latin typeface="Times New Roman"/>
                <a:cs typeface="Times New Roman"/>
              </a:rPr>
              <a:t> </a:t>
            </a:r>
            <a:r>
              <a:rPr sz="2950" spc="-140" dirty="0">
                <a:latin typeface="Times New Roman"/>
                <a:cs typeface="Times New Roman"/>
              </a:rPr>
              <a:t>be</a:t>
            </a:r>
            <a:r>
              <a:rPr sz="2950" spc="-75" dirty="0">
                <a:latin typeface="Times New Roman"/>
                <a:cs typeface="Times New Roman"/>
              </a:rPr>
              <a:t> </a:t>
            </a:r>
            <a:r>
              <a:rPr sz="2950" spc="-85" dirty="0">
                <a:latin typeface="Times New Roman"/>
                <a:cs typeface="Times New Roman"/>
              </a:rPr>
              <a:t>erased</a:t>
            </a:r>
            <a:endParaRPr sz="2950">
              <a:latin typeface="Times New Roman"/>
              <a:cs typeface="Times New Roman"/>
            </a:endParaRPr>
          </a:p>
        </p:txBody>
      </p:sp>
      <p:sp>
        <p:nvSpPr>
          <p:cNvPr id="11" name="Title 1">
            <a:extLst>
              <a:ext uri="{FF2B5EF4-FFF2-40B4-BE49-F238E27FC236}">
                <a16:creationId xmlns:a16="http://schemas.microsoft.com/office/drawing/2014/main" id="{6ACAD2D8-2E2F-3D82-3172-1FFA72FB02D5}"/>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110" dirty="0"/>
              <a:t>Tufte,</a:t>
            </a:r>
            <a:r>
              <a:rPr lang="en-US" spc="-200" dirty="0"/>
              <a:t> </a:t>
            </a:r>
            <a:r>
              <a:rPr lang="en-US" spc="-90" dirty="0"/>
              <a:t>1983</a:t>
            </a:r>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3527425" y="2239820"/>
            <a:ext cx="3455717" cy="2875047"/>
            <a:chOff x="1444625" y="1718180"/>
            <a:chExt cx="5985510" cy="4457700"/>
          </a:xfrm>
        </p:grpSpPr>
        <p:pic>
          <p:nvPicPr>
            <p:cNvPr id="4" name="object 4"/>
            <p:cNvPicPr/>
            <p:nvPr/>
          </p:nvPicPr>
          <p:blipFill>
            <a:blip r:embed="rId2" cstate="print"/>
            <a:stretch>
              <a:fillRect/>
            </a:stretch>
          </p:blipFill>
          <p:spPr>
            <a:xfrm>
              <a:off x="1447799" y="1721356"/>
              <a:ext cx="5979076" cy="4450843"/>
            </a:xfrm>
            <a:prstGeom prst="rect">
              <a:avLst/>
            </a:prstGeom>
          </p:spPr>
        </p:pic>
        <p:pic>
          <p:nvPicPr>
            <p:cNvPr id="5" name="object 5"/>
            <p:cNvPicPr/>
            <p:nvPr/>
          </p:nvPicPr>
          <p:blipFill>
            <a:blip r:embed="rId3" cstate="print"/>
            <a:stretch>
              <a:fillRect/>
            </a:stretch>
          </p:blipFill>
          <p:spPr>
            <a:xfrm>
              <a:off x="1444625" y="1718180"/>
              <a:ext cx="5985427" cy="4457194"/>
            </a:xfrm>
            <a:prstGeom prst="rect">
              <a:avLst/>
            </a:prstGeom>
          </p:spPr>
        </p:pic>
        <p:sp>
          <p:nvSpPr>
            <p:cNvPr id="6" name="object 6"/>
            <p:cNvSpPr/>
            <p:nvPr/>
          </p:nvSpPr>
          <p:spPr>
            <a:xfrm>
              <a:off x="1453685" y="1719769"/>
              <a:ext cx="5967730" cy="4454525"/>
            </a:xfrm>
            <a:custGeom>
              <a:avLst/>
              <a:gdLst/>
              <a:ahLst/>
              <a:cxnLst/>
              <a:rect l="l" t="t" r="r" b="b"/>
              <a:pathLst>
                <a:path w="5967730" h="4454525">
                  <a:moveTo>
                    <a:pt x="0" y="0"/>
                  </a:moveTo>
                  <a:lnTo>
                    <a:pt x="5967305" y="0"/>
                  </a:lnTo>
                  <a:lnTo>
                    <a:pt x="5967305" y="4454018"/>
                  </a:lnTo>
                  <a:lnTo>
                    <a:pt x="0" y="4454018"/>
                  </a:lnTo>
                  <a:lnTo>
                    <a:pt x="0" y="0"/>
                  </a:lnTo>
                  <a:close/>
                </a:path>
              </a:pathLst>
            </a:custGeom>
            <a:ln w="3175">
              <a:solidFill>
                <a:srgbClr val="292934"/>
              </a:solidFill>
            </a:ln>
          </p:spPr>
          <p:txBody>
            <a:bodyPr wrap="square" lIns="0" tIns="0" rIns="0" bIns="0" rtlCol="0"/>
            <a:lstStyle/>
            <a:p>
              <a:endParaRPr/>
            </a:p>
          </p:txBody>
        </p:sp>
      </p:grpSp>
      <p:sp>
        <p:nvSpPr>
          <p:cNvPr id="7" name="Title 1">
            <a:extLst>
              <a:ext uri="{FF2B5EF4-FFF2-40B4-BE49-F238E27FC236}">
                <a16:creationId xmlns:a16="http://schemas.microsoft.com/office/drawing/2014/main" id="{B73D3277-BD51-FD90-9A99-5D88C80B2996}"/>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110" dirty="0"/>
              <a:t>Tufte:</a:t>
            </a:r>
            <a:r>
              <a:rPr lang="en-US" spc="-185" dirty="0"/>
              <a:t> </a:t>
            </a:r>
            <a:r>
              <a:rPr lang="en-US" spc="-95" dirty="0"/>
              <a:t>maximize</a:t>
            </a:r>
            <a:r>
              <a:rPr lang="en-US" spc="-185" dirty="0"/>
              <a:t> </a:t>
            </a:r>
            <a:r>
              <a:rPr lang="en-US" spc="-70" dirty="0"/>
              <a:t>the</a:t>
            </a:r>
            <a:r>
              <a:rPr lang="en-US" spc="-185" dirty="0"/>
              <a:t> </a:t>
            </a:r>
            <a:r>
              <a:rPr lang="en-US" spc="-114" dirty="0"/>
              <a:t>data-</a:t>
            </a:r>
            <a:r>
              <a:rPr lang="en-US" spc="-75" dirty="0"/>
              <a:t>ink</a:t>
            </a:r>
            <a:r>
              <a:rPr lang="en-US" spc="-180" dirty="0"/>
              <a:t> </a:t>
            </a:r>
            <a:r>
              <a:rPr lang="en-US" spc="-70" dirty="0"/>
              <a:t>ratio</a:t>
            </a:r>
            <a:endParaRPr lang="en-US" b="1" dirty="0"/>
          </a:p>
        </p:txBody>
      </p:sp>
      <p:pic>
        <p:nvPicPr>
          <p:cNvPr id="1026" name="Picture 2">
            <a:extLst>
              <a:ext uri="{FF2B5EF4-FFF2-40B4-BE49-F238E27FC236}">
                <a16:creationId xmlns:a16="http://schemas.microsoft.com/office/drawing/2014/main" id="{038F98FE-9FD2-9F5F-6D3B-09804C2D04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070" y="2237607"/>
            <a:ext cx="3865014" cy="2877128"/>
          </a:xfrm>
          <a:prstGeom prst="rect">
            <a:avLst/>
          </a:prstGeom>
          <a:noFill/>
          <a:extLst>
            <a:ext uri="{909E8E84-426E-40DD-AFC4-6F175D3DCCD1}">
              <a14:hiddenFill xmlns:a14="http://schemas.microsoft.com/office/drawing/2010/main">
                <a:solidFill>
                  <a:srgbClr val="FFFFFF"/>
                </a:solidFill>
              </a14:hiddenFill>
            </a:ext>
          </a:extLst>
        </p:spPr>
      </p:pic>
      <p:sp>
        <p:nvSpPr>
          <p:cNvPr id="10" name="Right Arrow 9">
            <a:extLst>
              <a:ext uri="{FF2B5EF4-FFF2-40B4-BE49-F238E27FC236}">
                <a16:creationId xmlns:a16="http://schemas.microsoft.com/office/drawing/2014/main" id="{63B144E0-FCD6-B879-7F4E-3F7D5B9D4BD5}"/>
              </a:ext>
            </a:extLst>
          </p:cNvPr>
          <p:cNvSpPr/>
          <p:nvPr/>
        </p:nvSpPr>
        <p:spPr>
          <a:xfrm>
            <a:off x="7137400" y="3676171"/>
            <a:ext cx="720670" cy="3624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76040" y="1473356"/>
            <a:ext cx="6449060" cy="2516073"/>
          </a:xfrm>
          <a:prstGeom prst="rect">
            <a:avLst/>
          </a:prstGeom>
        </p:spPr>
        <p:txBody>
          <a:bodyPr vert="horz" wrap="square" lIns="0" tIns="167640" rIns="0" bIns="0" rtlCol="0">
            <a:spAutoFit/>
          </a:bodyPr>
          <a:lstStyle>
            <a:defPPr>
              <a:defRPr lang="en-US"/>
            </a:defPPr>
            <a:lvl1pPr marL="194310" indent="-181610">
              <a:spcBef>
                <a:spcPts val="1320"/>
              </a:spcBef>
              <a:buClr>
                <a:schemeClr val="tx1">
                  <a:lumMod val="75000"/>
                  <a:lumOff val="25000"/>
                </a:schemeClr>
              </a:buClr>
              <a:buSzPct val="83333"/>
              <a:buChar char="•"/>
              <a:tabLst>
                <a:tab pos="194310" algn="l"/>
              </a:tabLst>
              <a:defRPr sz="2400">
                <a:solidFill>
                  <a:schemeClr val="tx1">
                    <a:lumMod val="75000"/>
                    <a:lumOff val="25000"/>
                  </a:schemeClr>
                </a:solidFill>
                <a:cs typeface="Arial"/>
              </a:defRPr>
            </a:lvl1pPr>
          </a:lstStyle>
          <a:p>
            <a:r>
              <a:rPr dirty="0"/>
              <a:t>What do you think of the data-ink ratio?</a:t>
            </a:r>
            <a:r>
              <a:rPr lang="en-US" dirty="0"/>
              <a:t> </a:t>
            </a:r>
          </a:p>
          <a:p>
            <a:r>
              <a:rPr lang="en-US" dirty="0"/>
              <a:t>Think of 3 specific </a:t>
            </a:r>
            <a:r>
              <a:rPr dirty="0"/>
              <a:t>ways to maximize i</a:t>
            </a:r>
            <a:r>
              <a:rPr lang="en-US" dirty="0"/>
              <a:t>t</a:t>
            </a:r>
          </a:p>
          <a:p>
            <a:r>
              <a:rPr lang="en-US" dirty="0"/>
              <a:t>Do you think there are limits or tradeoffs to this design approach?</a:t>
            </a:r>
          </a:p>
          <a:p>
            <a:endParaRPr dirty="0"/>
          </a:p>
        </p:txBody>
      </p:sp>
      <p:sp>
        <p:nvSpPr>
          <p:cNvPr id="5" name="Title 1">
            <a:extLst>
              <a:ext uri="{FF2B5EF4-FFF2-40B4-BE49-F238E27FC236}">
                <a16:creationId xmlns:a16="http://schemas.microsoft.com/office/drawing/2014/main" id="{C121EE90-B2A8-9319-EAB8-743EFF2D375A}"/>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85" dirty="0"/>
              <a:t>Discussion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628981" y="733522"/>
            <a:ext cx="6399530" cy="1068070"/>
          </a:xfrm>
          <a:prstGeom prst="rect">
            <a:avLst/>
          </a:prstGeom>
        </p:spPr>
        <p:txBody>
          <a:bodyPr vert="horz" wrap="square" lIns="0" tIns="167640" rIns="0" bIns="0" rtlCol="0">
            <a:spAutoFit/>
          </a:bodyPr>
          <a:lstStyle>
            <a:defPPr>
              <a:defRPr lang="en-US"/>
            </a:defPPr>
            <a:lvl1pPr marL="194310" indent="-181610">
              <a:spcBef>
                <a:spcPts val="1320"/>
              </a:spcBef>
              <a:buClr>
                <a:schemeClr val="tx1">
                  <a:lumMod val="75000"/>
                  <a:lumOff val="25000"/>
                </a:schemeClr>
              </a:buClr>
              <a:buSzPct val="83333"/>
              <a:buChar char="•"/>
              <a:tabLst>
                <a:tab pos="194310" algn="l"/>
              </a:tabLst>
              <a:defRPr sz="2400">
                <a:solidFill>
                  <a:schemeClr val="tx1">
                    <a:lumMod val="75000"/>
                    <a:lumOff val="25000"/>
                  </a:schemeClr>
                </a:solidFill>
                <a:cs typeface="Arial"/>
              </a:defRPr>
            </a:lvl1pPr>
          </a:lstStyle>
          <a:p>
            <a:r>
              <a:rPr dirty="0"/>
              <a:t>Navigational aids shouldn’t compete with data</a:t>
            </a:r>
          </a:p>
          <a:p>
            <a:r>
              <a:rPr dirty="0"/>
              <a:t>Avoid: heavy axes, error bars and glyphs</a:t>
            </a:r>
          </a:p>
        </p:txBody>
      </p:sp>
      <p:grpSp>
        <p:nvGrpSpPr>
          <p:cNvPr id="4" name="object 4"/>
          <p:cNvGrpSpPr/>
          <p:nvPr/>
        </p:nvGrpSpPr>
        <p:grpSpPr>
          <a:xfrm>
            <a:off x="3628981" y="1872127"/>
            <a:ext cx="8157700" cy="4518683"/>
            <a:chOff x="720680" y="1606196"/>
            <a:chExt cx="8157700" cy="4518683"/>
          </a:xfrm>
        </p:grpSpPr>
        <p:pic>
          <p:nvPicPr>
            <p:cNvPr id="5" name="object 5"/>
            <p:cNvPicPr/>
            <p:nvPr/>
          </p:nvPicPr>
          <p:blipFill>
            <a:blip r:embed="rId2" cstate="print"/>
            <a:stretch>
              <a:fillRect/>
            </a:stretch>
          </p:blipFill>
          <p:spPr>
            <a:xfrm>
              <a:off x="720680" y="1606196"/>
              <a:ext cx="8157700" cy="1568534"/>
            </a:xfrm>
            <a:prstGeom prst="rect">
              <a:avLst/>
            </a:prstGeom>
          </p:spPr>
        </p:pic>
        <p:pic>
          <p:nvPicPr>
            <p:cNvPr id="6" name="object 6"/>
            <p:cNvPicPr/>
            <p:nvPr/>
          </p:nvPicPr>
          <p:blipFill>
            <a:blip r:embed="rId3" cstate="print"/>
            <a:stretch>
              <a:fillRect/>
            </a:stretch>
          </p:blipFill>
          <p:spPr>
            <a:xfrm>
              <a:off x="1231898" y="3389807"/>
              <a:ext cx="6925269" cy="2735072"/>
            </a:xfrm>
            <a:prstGeom prst="rect">
              <a:avLst/>
            </a:prstGeom>
          </p:spPr>
        </p:pic>
      </p:grpSp>
      <p:sp>
        <p:nvSpPr>
          <p:cNvPr id="7" name="object 7"/>
          <p:cNvSpPr txBox="1"/>
          <p:nvPr/>
        </p:nvSpPr>
        <p:spPr>
          <a:xfrm>
            <a:off x="1619509" y="6430772"/>
            <a:ext cx="8968105" cy="385445"/>
          </a:xfrm>
          <a:prstGeom prst="rect">
            <a:avLst/>
          </a:prstGeom>
        </p:spPr>
        <p:txBody>
          <a:bodyPr vert="horz" wrap="square" lIns="0" tIns="23495" rIns="0" bIns="0" rtlCol="0">
            <a:spAutoFit/>
          </a:bodyPr>
          <a:lstStyle/>
          <a:p>
            <a:pPr marL="12700" marR="5080" indent="1115060">
              <a:lnSpc>
                <a:spcPts val="1390"/>
              </a:lnSpc>
              <a:spcBef>
                <a:spcPts val="185"/>
              </a:spcBef>
            </a:pPr>
            <a:r>
              <a:rPr sz="1200" dirty="0">
                <a:solidFill>
                  <a:srgbClr val="292934"/>
                </a:solidFill>
                <a:latin typeface="Arial"/>
                <a:cs typeface="Arial"/>
              </a:rPr>
              <a:t>Heer</a:t>
            </a:r>
            <a:r>
              <a:rPr sz="1200" spc="-25" dirty="0">
                <a:solidFill>
                  <a:srgbClr val="292934"/>
                </a:solidFill>
                <a:latin typeface="Arial"/>
                <a:cs typeface="Arial"/>
              </a:rPr>
              <a:t> </a:t>
            </a:r>
            <a:r>
              <a:rPr sz="1200" dirty="0">
                <a:solidFill>
                  <a:srgbClr val="292934"/>
                </a:solidFill>
                <a:latin typeface="Arial"/>
                <a:cs typeface="Arial"/>
              </a:rPr>
              <a:t>J,</a:t>
            </a:r>
            <a:r>
              <a:rPr sz="1200" spc="-25" dirty="0">
                <a:solidFill>
                  <a:srgbClr val="292934"/>
                </a:solidFill>
                <a:latin typeface="Arial"/>
                <a:cs typeface="Arial"/>
              </a:rPr>
              <a:t> </a:t>
            </a:r>
            <a:r>
              <a:rPr sz="1200" dirty="0">
                <a:solidFill>
                  <a:srgbClr val="292934"/>
                </a:solidFill>
                <a:latin typeface="Arial"/>
                <a:cs typeface="Arial"/>
              </a:rPr>
              <a:t>Bostock</a:t>
            </a:r>
            <a:r>
              <a:rPr sz="1200" spc="-30" dirty="0">
                <a:solidFill>
                  <a:srgbClr val="292934"/>
                </a:solidFill>
                <a:latin typeface="Arial"/>
                <a:cs typeface="Arial"/>
              </a:rPr>
              <a:t> </a:t>
            </a:r>
            <a:r>
              <a:rPr sz="1200" dirty="0">
                <a:solidFill>
                  <a:srgbClr val="292934"/>
                </a:solidFill>
                <a:latin typeface="Arial"/>
                <a:cs typeface="Arial"/>
              </a:rPr>
              <a:t>M</a:t>
            </a:r>
            <a:r>
              <a:rPr sz="1200" spc="-30" dirty="0">
                <a:solidFill>
                  <a:srgbClr val="292934"/>
                </a:solidFill>
                <a:latin typeface="Arial"/>
                <a:cs typeface="Arial"/>
              </a:rPr>
              <a:t> </a:t>
            </a:r>
            <a:r>
              <a:rPr sz="1200" dirty="0">
                <a:solidFill>
                  <a:srgbClr val="292934"/>
                </a:solidFill>
                <a:latin typeface="Arial"/>
                <a:cs typeface="Arial"/>
              </a:rPr>
              <a:t>(2010)</a:t>
            </a:r>
            <a:r>
              <a:rPr sz="1200" spc="-25" dirty="0">
                <a:solidFill>
                  <a:srgbClr val="292934"/>
                </a:solidFill>
                <a:latin typeface="Arial"/>
                <a:cs typeface="Arial"/>
              </a:rPr>
              <a:t> </a:t>
            </a:r>
            <a:r>
              <a:rPr sz="1200" dirty="0">
                <a:solidFill>
                  <a:srgbClr val="292934"/>
                </a:solidFill>
                <a:latin typeface="Arial"/>
                <a:cs typeface="Arial"/>
              </a:rPr>
              <a:t>Crowdsourcing</a:t>
            </a:r>
            <a:r>
              <a:rPr sz="1200" spc="-35" dirty="0">
                <a:solidFill>
                  <a:srgbClr val="292934"/>
                </a:solidFill>
                <a:latin typeface="Arial"/>
                <a:cs typeface="Arial"/>
              </a:rPr>
              <a:t> </a:t>
            </a:r>
            <a:r>
              <a:rPr sz="1200" dirty="0">
                <a:solidFill>
                  <a:srgbClr val="292934"/>
                </a:solidFill>
                <a:latin typeface="Arial"/>
                <a:cs typeface="Arial"/>
              </a:rPr>
              <a:t>graphical</a:t>
            </a:r>
            <a:r>
              <a:rPr sz="1200" spc="-30" dirty="0">
                <a:solidFill>
                  <a:srgbClr val="292934"/>
                </a:solidFill>
                <a:latin typeface="Arial"/>
                <a:cs typeface="Arial"/>
              </a:rPr>
              <a:t> </a:t>
            </a:r>
            <a:r>
              <a:rPr sz="1200" dirty="0">
                <a:solidFill>
                  <a:srgbClr val="292934"/>
                </a:solidFill>
                <a:latin typeface="Arial"/>
                <a:cs typeface="Arial"/>
              </a:rPr>
              <a:t>perception:</a:t>
            </a:r>
            <a:r>
              <a:rPr sz="1200" spc="-25" dirty="0">
                <a:solidFill>
                  <a:srgbClr val="292934"/>
                </a:solidFill>
                <a:latin typeface="Arial"/>
                <a:cs typeface="Arial"/>
              </a:rPr>
              <a:t> </a:t>
            </a:r>
            <a:r>
              <a:rPr sz="1200" dirty="0">
                <a:solidFill>
                  <a:srgbClr val="292934"/>
                </a:solidFill>
                <a:latin typeface="Arial"/>
                <a:cs typeface="Arial"/>
              </a:rPr>
              <a:t>using</a:t>
            </a:r>
            <a:r>
              <a:rPr sz="1200" spc="-30" dirty="0">
                <a:solidFill>
                  <a:srgbClr val="292934"/>
                </a:solidFill>
                <a:latin typeface="Arial"/>
                <a:cs typeface="Arial"/>
              </a:rPr>
              <a:t> </a:t>
            </a:r>
            <a:r>
              <a:rPr sz="1200" dirty="0">
                <a:solidFill>
                  <a:srgbClr val="292934"/>
                </a:solidFill>
                <a:latin typeface="Arial"/>
                <a:cs typeface="Arial"/>
              </a:rPr>
              <a:t>mechanical</a:t>
            </a:r>
            <a:r>
              <a:rPr sz="1200" spc="-30" dirty="0">
                <a:solidFill>
                  <a:srgbClr val="292934"/>
                </a:solidFill>
                <a:latin typeface="Arial"/>
                <a:cs typeface="Arial"/>
              </a:rPr>
              <a:t> </a:t>
            </a:r>
            <a:r>
              <a:rPr sz="1200" dirty="0">
                <a:solidFill>
                  <a:srgbClr val="292934"/>
                </a:solidFill>
                <a:latin typeface="Arial"/>
                <a:cs typeface="Arial"/>
              </a:rPr>
              <a:t>turk</a:t>
            </a:r>
            <a:r>
              <a:rPr sz="1200" spc="-30" dirty="0">
                <a:solidFill>
                  <a:srgbClr val="292934"/>
                </a:solidFill>
                <a:latin typeface="Arial"/>
                <a:cs typeface="Arial"/>
              </a:rPr>
              <a:t> </a:t>
            </a:r>
            <a:r>
              <a:rPr sz="1200" dirty="0">
                <a:solidFill>
                  <a:srgbClr val="292934"/>
                </a:solidFill>
                <a:latin typeface="Arial"/>
                <a:cs typeface="Arial"/>
              </a:rPr>
              <a:t>to</a:t>
            </a:r>
            <a:r>
              <a:rPr sz="1200" spc="-30" dirty="0">
                <a:solidFill>
                  <a:srgbClr val="292934"/>
                </a:solidFill>
                <a:latin typeface="Arial"/>
                <a:cs typeface="Arial"/>
              </a:rPr>
              <a:t> </a:t>
            </a:r>
            <a:r>
              <a:rPr sz="1200" dirty="0">
                <a:solidFill>
                  <a:srgbClr val="292934"/>
                </a:solidFill>
                <a:latin typeface="Arial"/>
                <a:cs typeface="Arial"/>
              </a:rPr>
              <a:t>assess</a:t>
            </a:r>
            <a:r>
              <a:rPr sz="1200" spc="-30" dirty="0">
                <a:solidFill>
                  <a:srgbClr val="292934"/>
                </a:solidFill>
                <a:latin typeface="Arial"/>
                <a:cs typeface="Arial"/>
              </a:rPr>
              <a:t> </a:t>
            </a:r>
            <a:r>
              <a:rPr sz="1200" dirty="0">
                <a:solidFill>
                  <a:srgbClr val="292934"/>
                </a:solidFill>
                <a:latin typeface="Arial"/>
                <a:cs typeface="Arial"/>
              </a:rPr>
              <a:t>visualization</a:t>
            </a:r>
            <a:r>
              <a:rPr sz="1200" spc="-35" dirty="0">
                <a:solidFill>
                  <a:srgbClr val="292934"/>
                </a:solidFill>
                <a:latin typeface="Arial"/>
                <a:cs typeface="Arial"/>
              </a:rPr>
              <a:t> </a:t>
            </a:r>
            <a:r>
              <a:rPr sz="1200" spc="-10" dirty="0">
                <a:solidFill>
                  <a:srgbClr val="292934"/>
                </a:solidFill>
                <a:latin typeface="Arial"/>
                <a:cs typeface="Arial"/>
              </a:rPr>
              <a:t>design. </a:t>
            </a:r>
            <a:r>
              <a:rPr sz="1200" dirty="0">
                <a:solidFill>
                  <a:srgbClr val="292934"/>
                </a:solidFill>
                <a:latin typeface="Arial"/>
                <a:cs typeface="Arial"/>
              </a:rPr>
              <a:t>Proceedings</a:t>
            </a:r>
            <a:r>
              <a:rPr sz="1200" spc="-30" dirty="0">
                <a:solidFill>
                  <a:srgbClr val="292934"/>
                </a:solidFill>
                <a:latin typeface="Arial"/>
                <a:cs typeface="Arial"/>
              </a:rPr>
              <a:t> </a:t>
            </a:r>
            <a:r>
              <a:rPr sz="1200" dirty="0">
                <a:solidFill>
                  <a:srgbClr val="292934"/>
                </a:solidFill>
                <a:latin typeface="Arial"/>
                <a:cs typeface="Arial"/>
              </a:rPr>
              <a:t>of</a:t>
            </a:r>
            <a:r>
              <a:rPr sz="1200" spc="-20" dirty="0">
                <a:solidFill>
                  <a:srgbClr val="292934"/>
                </a:solidFill>
                <a:latin typeface="Arial"/>
                <a:cs typeface="Arial"/>
              </a:rPr>
              <a:t> </a:t>
            </a:r>
            <a:r>
              <a:rPr sz="1200" dirty="0">
                <a:solidFill>
                  <a:srgbClr val="292934"/>
                </a:solidFill>
                <a:latin typeface="Arial"/>
                <a:cs typeface="Arial"/>
              </a:rPr>
              <a:t>the</a:t>
            </a:r>
            <a:r>
              <a:rPr sz="1200" spc="-30" dirty="0">
                <a:solidFill>
                  <a:srgbClr val="292934"/>
                </a:solidFill>
                <a:latin typeface="Arial"/>
                <a:cs typeface="Arial"/>
              </a:rPr>
              <a:t> </a:t>
            </a:r>
            <a:r>
              <a:rPr sz="1200" dirty="0">
                <a:solidFill>
                  <a:srgbClr val="292934"/>
                </a:solidFill>
                <a:latin typeface="Arial"/>
                <a:cs typeface="Arial"/>
              </a:rPr>
              <a:t>28th</a:t>
            </a:r>
            <a:r>
              <a:rPr sz="1200" spc="-25" dirty="0">
                <a:solidFill>
                  <a:srgbClr val="292934"/>
                </a:solidFill>
                <a:latin typeface="Arial"/>
                <a:cs typeface="Arial"/>
              </a:rPr>
              <a:t> </a:t>
            </a:r>
            <a:r>
              <a:rPr sz="1200" dirty="0">
                <a:solidFill>
                  <a:srgbClr val="292934"/>
                </a:solidFill>
                <a:latin typeface="Arial"/>
                <a:cs typeface="Arial"/>
              </a:rPr>
              <a:t>international</a:t>
            </a:r>
            <a:r>
              <a:rPr sz="1200" spc="-25" dirty="0">
                <a:solidFill>
                  <a:srgbClr val="292934"/>
                </a:solidFill>
                <a:latin typeface="Arial"/>
                <a:cs typeface="Arial"/>
              </a:rPr>
              <a:t> </a:t>
            </a:r>
            <a:r>
              <a:rPr sz="1200" dirty="0">
                <a:solidFill>
                  <a:srgbClr val="292934"/>
                </a:solidFill>
                <a:latin typeface="Arial"/>
                <a:cs typeface="Arial"/>
              </a:rPr>
              <a:t>conference</a:t>
            </a:r>
            <a:r>
              <a:rPr sz="1200" spc="-30" dirty="0">
                <a:solidFill>
                  <a:srgbClr val="292934"/>
                </a:solidFill>
                <a:latin typeface="Arial"/>
                <a:cs typeface="Arial"/>
              </a:rPr>
              <a:t> </a:t>
            </a:r>
            <a:r>
              <a:rPr sz="1200" dirty="0">
                <a:solidFill>
                  <a:srgbClr val="292934"/>
                </a:solidFill>
                <a:latin typeface="Arial"/>
                <a:cs typeface="Arial"/>
              </a:rPr>
              <a:t>on</a:t>
            </a:r>
            <a:r>
              <a:rPr sz="1200" spc="-25" dirty="0">
                <a:solidFill>
                  <a:srgbClr val="292934"/>
                </a:solidFill>
                <a:latin typeface="Arial"/>
                <a:cs typeface="Arial"/>
              </a:rPr>
              <a:t> </a:t>
            </a:r>
            <a:r>
              <a:rPr sz="1200" dirty="0">
                <a:solidFill>
                  <a:srgbClr val="292934"/>
                </a:solidFill>
                <a:latin typeface="Arial"/>
                <a:cs typeface="Arial"/>
              </a:rPr>
              <a:t>Human</a:t>
            </a:r>
            <a:r>
              <a:rPr sz="1200" spc="-30" dirty="0">
                <a:solidFill>
                  <a:srgbClr val="292934"/>
                </a:solidFill>
                <a:latin typeface="Arial"/>
                <a:cs typeface="Arial"/>
              </a:rPr>
              <a:t> </a:t>
            </a:r>
            <a:r>
              <a:rPr sz="1200" dirty="0">
                <a:solidFill>
                  <a:srgbClr val="292934"/>
                </a:solidFill>
                <a:latin typeface="Arial"/>
                <a:cs typeface="Arial"/>
              </a:rPr>
              <a:t>factors</a:t>
            </a:r>
            <a:r>
              <a:rPr sz="1200" spc="-25" dirty="0">
                <a:solidFill>
                  <a:srgbClr val="292934"/>
                </a:solidFill>
                <a:latin typeface="Arial"/>
                <a:cs typeface="Arial"/>
              </a:rPr>
              <a:t> </a:t>
            </a:r>
            <a:r>
              <a:rPr sz="1200" dirty="0">
                <a:solidFill>
                  <a:srgbClr val="292934"/>
                </a:solidFill>
                <a:latin typeface="Arial"/>
                <a:cs typeface="Arial"/>
              </a:rPr>
              <a:t>in</a:t>
            </a:r>
            <a:r>
              <a:rPr sz="1200" spc="-30" dirty="0">
                <a:solidFill>
                  <a:srgbClr val="292934"/>
                </a:solidFill>
                <a:latin typeface="Arial"/>
                <a:cs typeface="Arial"/>
              </a:rPr>
              <a:t> </a:t>
            </a:r>
            <a:r>
              <a:rPr sz="1200" dirty="0">
                <a:solidFill>
                  <a:srgbClr val="292934"/>
                </a:solidFill>
                <a:latin typeface="Arial"/>
                <a:cs typeface="Arial"/>
              </a:rPr>
              <a:t>computing</a:t>
            </a:r>
            <a:r>
              <a:rPr sz="1200" spc="-25" dirty="0">
                <a:solidFill>
                  <a:srgbClr val="292934"/>
                </a:solidFill>
                <a:latin typeface="Arial"/>
                <a:cs typeface="Arial"/>
              </a:rPr>
              <a:t> </a:t>
            </a:r>
            <a:r>
              <a:rPr sz="1200" spc="-10" dirty="0">
                <a:solidFill>
                  <a:srgbClr val="292934"/>
                </a:solidFill>
                <a:latin typeface="Arial"/>
                <a:cs typeface="Arial"/>
              </a:rPr>
              <a:t>systems.</a:t>
            </a:r>
            <a:r>
              <a:rPr sz="1200" spc="-75" dirty="0">
                <a:solidFill>
                  <a:srgbClr val="292934"/>
                </a:solidFill>
                <a:latin typeface="Arial"/>
                <a:cs typeface="Arial"/>
              </a:rPr>
              <a:t> </a:t>
            </a:r>
            <a:r>
              <a:rPr sz="1200" dirty="0">
                <a:solidFill>
                  <a:srgbClr val="292934"/>
                </a:solidFill>
                <a:latin typeface="Arial"/>
                <a:cs typeface="Arial"/>
              </a:rPr>
              <a:t>Atlanta,</a:t>
            </a:r>
            <a:r>
              <a:rPr sz="1200" spc="-20" dirty="0">
                <a:solidFill>
                  <a:srgbClr val="292934"/>
                </a:solidFill>
                <a:latin typeface="Arial"/>
                <a:cs typeface="Arial"/>
              </a:rPr>
              <a:t> </a:t>
            </a:r>
            <a:r>
              <a:rPr sz="1200" dirty="0">
                <a:solidFill>
                  <a:srgbClr val="292934"/>
                </a:solidFill>
                <a:latin typeface="Arial"/>
                <a:cs typeface="Arial"/>
              </a:rPr>
              <a:t>Georgia,</a:t>
            </a:r>
            <a:r>
              <a:rPr sz="1200" spc="-20" dirty="0">
                <a:solidFill>
                  <a:srgbClr val="292934"/>
                </a:solidFill>
                <a:latin typeface="Arial"/>
                <a:cs typeface="Arial"/>
              </a:rPr>
              <a:t> </a:t>
            </a:r>
            <a:r>
              <a:rPr sz="1200" dirty="0">
                <a:solidFill>
                  <a:srgbClr val="292934"/>
                </a:solidFill>
                <a:latin typeface="Arial"/>
                <a:cs typeface="Arial"/>
              </a:rPr>
              <a:t>USA:</a:t>
            </a:r>
            <a:r>
              <a:rPr sz="1200" spc="-80" dirty="0">
                <a:solidFill>
                  <a:srgbClr val="292934"/>
                </a:solidFill>
                <a:latin typeface="Arial"/>
                <a:cs typeface="Arial"/>
              </a:rPr>
              <a:t> </a:t>
            </a:r>
            <a:r>
              <a:rPr sz="1200" dirty="0">
                <a:solidFill>
                  <a:srgbClr val="292934"/>
                </a:solidFill>
                <a:latin typeface="Arial"/>
                <a:cs typeface="Arial"/>
              </a:rPr>
              <a:t>ACM.</a:t>
            </a:r>
            <a:r>
              <a:rPr sz="1200" spc="-15" dirty="0">
                <a:solidFill>
                  <a:srgbClr val="292934"/>
                </a:solidFill>
                <a:latin typeface="Arial"/>
                <a:cs typeface="Arial"/>
              </a:rPr>
              <a:t> </a:t>
            </a:r>
            <a:r>
              <a:rPr sz="1200" dirty="0">
                <a:solidFill>
                  <a:srgbClr val="292934"/>
                </a:solidFill>
                <a:latin typeface="Arial"/>
                <a:cs typeface="Arial"/>
              </a:rPr>
              <a:t>pp.</a:t>
            </a:r>
            <a:r>
              <a:rPr sz="1200" spc="-20" dirty="0">
                <a:solidFill>
                  <a:srgbClr val="292934"/>
                </a:solidFill>
                <a:latin typeface="Arial"/>
                <a:cs typeface="Arial"/>
              </a:rPr>
              <a:t> </a:t>
            </a:r>
            <a:r>
              <a:rPr sz="1200" spc="-10" dirty="0">
                <a:solidFill>
                  <a:srgbClr val="292934"/>
                </a:solidFill>
                <a:latin typeface="Arial"/>
                <a:cs typeface="Arial"/>
              </a:rPr>
              <a:t>203-</a:t>
            </a:r>
            <a:r>
              <a:rPr sz="1200" spc="-20" dirty="0">
                <a:solidFill>
                  <a:srgbClr val="292934"/>
                </a:solidFill>
                <a:latin typeface="Arial"/>
                <a:cs typeface="Arial"/>
              </a:rPr>
              <a:t>212.</a:t>
            </a:r>
            <a:endParaRPr sz="1200">
              <a:latin typeface="Arial"/>
              <a:cs typeface="Arial"/>
            </a:endParaRPr>
          </a:p>
        </p:txBody>
      </p:sp>
      <p:sp>
        <p:nvSpPr>
          <p:cNvPr id="8" name="Title 1">
            <a:extLst>
              <a:ext uri="{FF2B5EF4-FFF2-40B4-BE49-F238E27FC236}">
                <a16:creationId xmlns:a16="http://schemas.microsoft.com/office/drawing/2014/main" id="{C2008A66-DCC0-60A6-3D4D-B419F1B68B69}"/>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95" dirty="0"/>
              <a:t>Principle</a:t>
            </a:r>
            <a:r>
              <a:rPr lang="en-US" spc="-185" dirty="0"/>
              <a:t> </a:t>
            </a:r>
            <a:r>
              <a:rPr lang="en-US" spc="-55" dirty="0"/>
              <a:t>3:</a:t>
            </a:r>
            <a:r>
              <a:rPr lang="en-US" spc="-185" dirty="0"/>
              <a:t> </a:t>
            </a:r>
            <a:r>
              <a:rPr lang="en-US" spc="-100" dirty="0"/>
              <a:t>importance</a:t>
            </a:r>
            <a:r>
              <a:rPr lang="en-US" spc="-185" dirty="0"/>
              <a:t> </a:t>
            </a:r>
            <a:r>
              <a:rPr lang="en-US" spc="-85" dirty="0"/>
              <a:t>ordering</a:t>
            </a:r>
            <a:endParaRPr 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558541" y="854532"/>
            <a:ext cx="3908425" cy="538609"/>
          </a:xfrm>
          <a:prstGeom prst="rect">
            <a:avLst/>
          </a:prstGeom>
        </p:spPr>
        <p:txBody>
          <a:bodyPr vert="horz" wrap="square" lIns="0" tIns="167640" rIns="0" bIns="0" rtlCol="0">
            <a:spAutoFit/>
          </a:bodyPr>
          <a:lstStyle>
            <a:defPPr>
              <a:defRPr lang="en-US"/>
            </a:defPPr>
            <a:lvl1pPr marL="194310" indent="-181610">
              <a:spcBef>
                <a:spcPts val="1320"/>
              </a:spcBef>
              <a:buClr>
                <a:schemeClr val="tx1">
                  <a:lumMod val="75000"/>
                  <a:lumOff val="25000"/>
                </a:schemeClr>
              </a:buClr>
              <a:buSzPct val="83333"/>
              <a:buChar char="•"/>
              <a:tabLst>
                <a:tab pos="194310" algn="l"/>
              </a:tabLst>
              <a:defRPr sz="2400">
                <a:solidFill>
                  <a:schemeClr val="tx1">
                    <a:lumMod val="75000"/>
                    <a:lumOff val="25000"/>
                  </a:schemeClr>
                </a:solidFill>
                <a:cs typeface="Arial"/>
              </a:defRPr>
            </a:lvl1pPr>
          </a:lstStyle>
          <a:p>
            <a:r>
              <a:rPr dirty="0"/>
              <a:t>Simplify, simplify, simplify…</a:t>
            </a:r>
          </a:p>
        </p:txBody>
      </p:sp>
      <p:pic>
        <p:nvPicPr>
          <p:cNvPr id="4" name="object 4"/>
          <p:cNvPicPr/>
          <p:nvPr/>
        </p:nvPicPr>
        <p:blipFill>
          <a:blip r:embed="rId2" cstate="print"/>
          <a:stretch>
            <a:fillRect/>
          </a:stretch>
        </p:blipFill>
        <p:spPr>
          <a:xfrm>
            <a:off x="3589908" y="1595704"/>
            <a:ext cx="3937607" cy="3282860"/>
          </a:xfrm>
          <a:prstGeom prst="rect">
            <a:avLst/>
          </a:prstGeom>
        </p:spPr>
      </p:pic>
      <p:pic>
        <p:nvPicPr>
          <p:cNvPr id="5" name="object 5"/>
          <p:cNvPicPr/>
          <p:nvPr/>
        </p:nvPicPr>
        <p:blipFill>
          <a:blip r:embed="rId3" cstate="print"/>
          <a:stretch>
            <a:fillRect/>
          </a:stretch>
        </p:blipFill>
        <p:spPr>
          <a:xfrm>
            <a:off x="7884437" y="1595704"/>
            <a:ext cx="3937357" cy="3299274"/>
          </a:xfrm>
          <a:prstGeom prst="rect">
            <a:avLst/>
          </a:prstGeom>
        </p:spPr>
      </p:pic>
      <p:sp>
        <p:nvSpPr>
          <p:cNvPr id="6" name="object 6"/>
          <p:cNvSpPr txBox="1"/>
          <p:nvPr/>
        </p:nvSpPr>
        <p:spPr>
          <a:xfrm>
            <a:off x="3482341" y="5289371"/>
            <a:ext cx="3650615" cy="754380"/>
          </a:xfrm>
          <a:prstGeom prst="rect">
            <a:avLst/>
          </a:prstGeom>
        </p:spPr>
        <p:txBody>
          <a:bodyPr vert="horz" wrap="square" lIns="0" tIns="12700" rIns="0" bIns="0" rtlCol="0">
            <a:spAutoFit/>
          </a:bodyPr>
          <a:lstStyle/>
          <a:p>
            <a:pPr marL="12700">
              <a:lnSpc>
                <a:spcPts val="1430"/>
              </a:lnSpc>
              <a:spcBef>
                <a:spcPts val="100"/>
              </a:spcBef>
            </a:pPr>
            <a:r>
              <a:rPr sz="1200" spc="-10" dirty="0">
                <a:solidFill>
                  <a:srgbClr val="292934"/>
                </a:solidFill>
                <a:latin typeface="Arial"/>
                <a:cs typeface="Arial"/>
              </a:rPr>
              <a:t>Sharov</a:t>
            </a:r>
            <a:r>
              <a:rPr sz="1200" spc="-75" dirty="0">
                <a:solidFill>
                  <a:srgbClr val="292934"/>
                </a:solidFill>
                <a:latin typeface="Arial"/>
                <a:cs typeface="Arial"/>
              </a:rPr>
              <a:t> </a:t>
            </a:r>
            <a:r>
              <a:rPr sz="1200" dirty="0">
                <a:solidFill>
                  <a:srgbClr val="292934"/>
                </a:solidFill>
                <a:latin typeface="Arial"/>
                <a:cs typeface="Arial"/>
              </a:rPr>
              <a:t>AA,</a:t>
            </a:r>
            <a:r>
              <a:rPr sz="1200" spc="-15" dirty="0">
                <a:solidFill>
                  <a:srgbClr val="292934"/>
                </a:solidFill>
                <a:latin typeface="Arial"/>
                <a:cs typeface="Arial"/>
              </a:rPr>
              <a:t> </a:t>
            </a:r>
            <a:r>
              <a:rPr sz="1200" dirty="0">
                <a:solidFill>
                  <a:srgbClr val="292934"/>
                </a:solidFill>
                <a:latin typeface="Arial"/>
                <a:cs typeface="Arial"/>
              </a:rPr>
              <a:t>et</a:t>
            </a:r>
            <a:r>
              <a:rPr sz="1200" spc="-10" dirty="0">
                <a:solidFill>
                  <a:srgbClr val="292934"/>
                </a:solidFill>
                <a:latin typeface="Arial"/>
                <a:cs typeface="Arial"/>
              </a:rPr>
              <a:t> </a:t>
            </a:r>
            <a:r>
              <a:rPr sz="1200" dirty="0">
                <a:solidFill>
                  <a:srgbClr val="292934"/>
                </a:solidFill>
                <a:latin typeface="Arial"/>
                <a:cs typeface="Arial"/>
              </a:rPr>
              <a:t>al</a:t>
            </a:r>
            <a:r>
              <a:rPr sz="1200" spc="-15" dirty="0">
                <a:solidFill>
                  <a:srgbClr val="292934"/>
                </a:solidFill>
                <a:latin typeface="Arial"/>
                <a:cs typeface="Arial"/>
              </a:rPr>
              <a:t> </a:t>
            </a:r>
            <a:r>
              <a:rPr sz="1200" dirty="0">
                <a:solidFill>
                  <a:srgbClr val="292934"/>
                </a:solidFill>
                <a:latin typeface="Arial"/>
                <a:cs typeface="Arial"/>
              </a:rPr>
              <a:t>(2006)</a:t>
            </a:r>
            <a:r>
              <a:rPr sz="1200" spc="-15" dirty="0">
                <a:solidFill>
                  <a:srgbClr val="292934"/>
                </a:solidFill>
                <a:latin typeface="Arial"/>
                <a:cs typeface="Arial"/>
              </a:rPr>
              <a:t> </a:t>
            </a:r>
            <a:r>
              <a:rPr sz="1200" dirty="0">
                <a:solidFill>
                  <a:srgbClr val="292934"/>
                </a:solidFill>
                <a:latin typeface="Arial"/>
                <a:cs typeface="Arial"/>
              </a:rPr>
              <a:t>Genome</a:t>
            </a:r>
            <a:r>
              <a:rPr sz="1200" spc="-20" dirty="0">
                <a:solidFill>
                  <a:srgbClr val="292934"/>
                </a:solidFill>
                <a:latin typeface="Arial"/>
                <a:cs typeface="Arial"/>
              </a:rPr>
              <a:t> </a:t>
            </a:r>
            <a:r>
              <a:rPr sz="1200" dirty="0">
                <a:solidFill>
                  <a:srgbClr val="292934"/>
                </a:solidFill>
                <a:latin typeface="Arial"/>
                <a:cs typeface="Arial"/>
              </a:rPr>
              <a:t>Res</a:t>
            </a:r>
            <a:r>
              <a:rPr sz="1200" spc="-15" dirty="0">
                <a:solidFill>
                  <a:srgbClr val="292934"/>
                </a:solidFill>
                <a:latin typeface="Arial"/>
                <a:cs typeface="Arial"/>
              </a:rPr>
              <a:t> </a:t>
            </a:r>
            <a:r>
              <a:rPr sz="1200" dirty="0">
                <a:solidFill>
                  <a:srgbClr val="292934"/>
                </a:solidFill>
                <a:latin typeface="Arial"/>
                <a:cs typeface="Arial"/>
              </a:rPr>
              <a:t>16:</a:t>
            </a:r>
            <a:r>
              <a:rPr sz="1200" spc="-10" dirty="0">
                <a:solidFill>
                  <a:srgbClr val="292934"/>
                </a:solidFill>
                <a:latin typeface="Arial"/>
                <a:cs typeface="Arial"/>
              </a:rPr>
              <a:t> 505-</a:t>
            </a:r>
            <a:r>
              <a:rPr sz="1200" spc="-20" dirty="0">
                <a:solidFill>
                  <a:srgbClr val="292934"/>
                </a:solidFill>
                <a:latin typeface="Arial"/>
                <a:cs typeface="Arial"/>
              </a:rPr>
              <a:t>509.</a:t>
            </a:r>
            <a:endParaRPr sz="1200">
              <a:latin typeface="Arial"/>
              <a:cs typeface="Arial"/>
            </a:endParaRPr>
          </a:p>
          <a:p>
            <a:pPr marL="12700">
              <a:lnSpc>
                <a:spcPts val="1405"/>
              </a:lnSpc>
            </a:pPr>
            <a:r>
              <a:rPr sz="1200" dirty="0">
                <a:solidFill>
                  <a:srgbClr val="292934"/>
                </a:solidFill>
                <a:latin typeface="Arial"/>
                <a:cs typeface="Arial"/>
              </a:rPr>
              <a:t>Peterson</a:t>
            </a:r>
            <a:r>
              <a:rPr sz="1200" spc="-25" dirty="0">
                <a:solidFill>
                  <a:srgbClr val="292934"/>
                </a:solidFill>
                <a:latin typeface="Arial"/>
                <a:cs typeface="Arial"/>
              </a:rPr>
              <a:t> </a:t>
            </a:r>
            <a:r>
              <a:rPr sz="1200" dirty="0">
                <a:solidFill>
                  <a:srgbClr val="292934"/>
                </a:solidFill>
                <a:latin typeface="Arial"/>
                <a:cs typeface="Arial"/>
              </a:rPr>
              <a:t>J,</a:t>
            </a:r>
            <a:r>
              <a:rPr sz="1200" spc="-10" dirty="0">
                <a:solidFill>
                  <a:srgbClr val="292934"/>
                </a:solidFill>
                <a:latin typeface="Arial"/>
                <a:cs typeface="Arial"/>
              </a:rPr>
              <a:t> </a:t>
            </a:r>
            <a:r>
              <a:rPr sz="1200" dirty="0">
                <a:solidFill>
                  <a:srgbClr val="292934"/>
                </a:solidFill>
                <a:latin typeface="Arial"/>
                <a:cs typeface="Arial"/>
              </a:rPr>
              <a:t>et</a:t>
            </a:r>
            <a:r>
              <a:rPr sz="1200" spc="-10" dirty="0">
                <a:solidFill>
                  <a:srgbClr val="292934"/>
                </a:solidFill>
                <a:latin typeface="Arial"/>
                <a:cs typeface="Arial"/>
              </a:rPr>
              <a:t> </a:t>
            </a:r>
            <a:r>
              <a:rPr sz="1200" dirty="0">
                <a:solidFill>
                  <a:srgbClr val="292934"/>
                </a:solidFill>
                <a:latin typeface="Arial"/>
                <a:cs typeface="Arial"/>
              </a:rPr>
              <a:t>al.</a:t>
            </a:r>
            <a:r>
              <a:rPr sz="1200" spc="-10" dirty="0">
                <a:solidFill>
                  <a:srgbClr val="292934"/>
                </a:solidFill>
                <a:latin typeface="Arial"/>
                <a:cs typeface="Arial"/>
              </a:rPr>
              <a:t> </a:t>
            </a:r>
            <a:r>
              <a:rPr sz="1200" dirty="0">
                <a:solidFill>
                  <a:srgbClr val="292934"/>
                </a:solidFill>
                <a:latin typeface="Arial"/>
                <a:cs typeface="Arial"/>
              </a:rPr>
              <a:t>(2009)</a:t>
            </a:r>
            <a:r>
              <a:rPr sz="1200" spc="-15" dirty="0">
                <a:solidFill>
                  <a:srgbClr val="292934"/>
                </a:solidFill>
                <a:latin typeface="Arial"/>
                <a:cs typeface="Arial"/>
              </a:rPr>
              <a:t> </a:t>
            </a:r>
            <a:r>
              <a:rPr sz="1200" dirty="0">
                <a:solidFill>
                  <a:srgbClr val="292934"/>
                </a:solidFill>
                <a:latin typeface="Arial"/>
                <a:cs typeface="Arial"/>
              </a:rPr>
              <a:t>Genome</a:t>
            </a:r>
            <a:r>
              <a:rPr sz="1200" spc="-25" dirty="0">
                <a:solidFill>
                  <a:srgbClr val="292934"/>
                </a:solidFill>
                <a:latin typeface="Arial"/>
                <a:cs typeface="Arial"/>
              </a:rPr>
              <a:t> </a:t>
            </a:r>
            <a:r>
              <a:rPr sz="1200" dirty="0">
                <a:solidFill>
                  <a:srgbClr val="292934"/>
                </a:solidFill>
                <a:latin typeface="Arial"/>
                <a:cs typeface="Arial"/>
              </a:rPr>
              <a:t>Res</a:t>
            </a:r>
            <a:r>
              <a:rPr sz="1200" spc="-15" dirty="0">
                <a:solidFill>
                  <a:srgbClr val="292934"/>
                </a:solidFill>
                <a:latin typeface="Arial"/>
                <a:cs typeface="Arial"/>
              </a:rPr>
              <a:t> </a:t>
            </a:r>
            <a:r>
              <a:rPr sz="1200" dirty="0">
                <a:solidFill>
                  <a:srgbClr val="292934"/>
                </a:solidFill>
                <a:latin typeface="Arial"/>
                <a:cs typeface="Arial"/>
              </a:rPr>
              <a:t>19:</a:t>
            </a:r>
            <a:r>
              <a:rPr sz="1200" spc="-10" dirty="0">
                <a:solidFill>
                  <a:srgbClr val="292934"/>
                </a:solidFill>
                <a:latin typeface="Arial"/>
                <a:cs typeface="Arial"/>
              </a:rPr>
              <a:t> 2317-2323.</a:t>
            </a:r>
            <a:endParaRPr sz="1200">
              <a:latin typeface="Arial"/>
              <a:cs typeface="Arial"/>
            </a:endParaRPr>
          </a:p>
          <a:p>
            <a:pPr marL="12700">
              <a:lnSpc>
                <a:spcPts val="1415"/>
              </a:lnSpc>
            </a:pPr>
            <a:r>
              <a:rPr sz="1200" dirty="0">
                <a:solidFill>
                  <a:srgbClr val="292934"/>
                </a:solidFill>
                <a:latin typeface="Arial"/>
                <a:cs typeface="Arial"/>
              </a:rPr>
              <a:t>Thomson</a:t>
            </a:r>
            <a:r>
              <a:rPr sz="1200" spc="-25" dirty="0">
                <a:solidFill>
                  <a:srgbClr val="292934"/>
                </a:solidFill>
                <a:latin typeface="Arial"/>
                <a:cs typeface="Arial"/>
              </a:rPr>
              <a:t> </a:t>
            </a:r>
            <a:r>
              <a:rPr sz="1200" dirty="0">
                <a:solidFill>
                  <a:srgbClr val="292934"/>
                </a:solidFill>
                <a:latin typeface="Arial"/>
                <a:cs typeface="Arial"/>
              </a:rPr>
              <a:t>NR,</a:t>
            </a:r>
            <a:r>
              <a:rPr sz="1200" spc="-15" dirty="0">
                <a:solidFill>
                  <a:srgbClr val="292934"/>
                </a:solidFill>
                <a:latin typeface="Arial"/>
                <a:cs typeface="Arial"/>
              </a:rPr>
              <a:t> </a:t>
            </a:r>
            <a:r>
              <a:rPr sz="1200" dirty="0">
                <a:solidFill>
                  <a:srgbClr val="292934"/>
                </a:solidFill>
                <a:latin typeface="Arial"/>
                <a:cs typeface="Arial"/>
              </a:rPr>
              <a:t>et</a:t>
            </a:r>
            <a:r>
              <a:rPr sz="1200" spc="-15" dirty="0">
                <a:solidFill>
                  <a:srgbClr val="292934"/>
                </a:solidFill>
                <a:latin typeface="Arial"/>
                <a:cs typeface="Arial"/>
              </a:rPr>
              <a:t> </a:t>
            </a:r>
            <a:r>
              <a:rPr sz="1200" dirty="0">
                <a:solidFill>
                  <a:srgbClr val="292934"/>
                </a:solidFill>
                <a:latin typeface="Arial"/>
                <a:cs typeface="Arial"/>
              </a:rPr>
              <a:t>al.</a:t>
            </a:r>
            <a:r>
              <a:rPr sz="1200" spc="-15" dirty="0">
                <a:solidFill>
                  <a:srgbClr val="292934"/>
                </a:solidFill>
                <a:latin typeface="Arial"/>
                <a:cs typeface="Arial"/>
              </a:rPr>
              <a:t> </a:t>
            </a:r>
            <a:r>
              <a:rPr sz="1200" dirty="0">
                <a:solidFill>
                  <a:srgbClr val="292934"/>
                </a:solidFill>
                <a:latin typeface="Arial"/>
                <a:cs typeface="Arial"/>
              </a:rPr>
              <a:t>(2005)</a:t>
            </a:r>
            <a:r>
              <a:rPr sz="1200" spc="-20" dirty="0">
                <a:solidFill>
                  <a:srgbClr val="292934"/>
                </a:solidFill>
                <a:latin typeface="Arial"/>
                <a:cs typeface="Arial"/>
              </a:rPr>
              <a:t> </a:t>
            </a:r>
            <a:r>
              <a:rPr sz="1200" dirty="0">
                <a:solidFill>
                  <a:srgbClr val="292934"/>
                </a:solidFill>
                <a:latin typeface="Arial"/>
                <a:cs typeface="Arial"/>
              </a:rPr>
              <a:t>Genome</a:t>
            </a:r>
            <a:r>
              <a:rPr sz="1200" spc="-20" dirty="0">
                <a:solidFill>
                  <a:srgbClr val="292934"/>
                </a:solidFill>
                <a:latin typeface="Arial"/>
                <a:cs typeface="Arial"/>
              </a:rPr>
              <a:t> </a:t>
            </a:r>
            <a:r>
              <a:rPr sz="1200" dirty="0">
                <a:solidFill>
                  <a:srgbClr val="292934"/>
                </a:solidFill>
                <a:latin typeface="Arial"/>
                <a:cs typeface="Arial"/>
              </a:rPr>
              <a:t>Res</a:t>
            </a:r>
            <a:r>
              <a:rPr sz="1200" spc="-20" dirty="0">
                <a:solidFill>
                  <a:srgbClr val="292934"/>
                </a:solidFill>
                <a:latin typeface="Arial"/>
                <a:cs typeface="Arial"/>
              </a:rPr>
              <a:t> </a:t>
            </a:r>
            <a:r>
              <a:rPr sz="1200" dirty="0">
                <a:solidFill>
                  <a:srgbClr val="292934"/>
                </a:solidFill>
                <a:latin typeface="Arial"/>
                <a:cs typeface="Arial"/>
              </a:rPr>
              <a:t>15:</a:t>
            </a:r>
            <a:r>
              <a:rPr sz="1200" spc="-15" dirty="0">
                <a:solidFill>
                  <a:srgbClr val="292934"/>
                </a:solidFill>
                <a:latin typeface="Arial"/>
                <a:cs typeface="Arial"/>
              </a:rPr>
              <a:t> </a:t>
            </a:r>
            <a:r>
              <a:rPr sz="1200" spc="-10" dirty="0">
                <a:solidFill>
                  <a:srgbClr val="292934"/>
                </a:solidFill>
                <a:latin typeface="Arial"/>
                <a:cs typeface="Arial"/>
              </a:rPr>
              <a:t>629-</a:t>
            </a:r>
            <a:r>
              <a:rPr sz="1200" spc="-20" dirty="0">
                <a:solidFill>
                  <a:srgbClr val="292934"/>
                </a:solidFill>
                <a:latin typeface="Arial"/>
                <a:cs typeface="Arial"/>
              </a:rPr>
              <a:t>640.</a:t>
            </a:r>
            <a:endParaRPr sz="1200">
              <a:latin typeface="Arial"/>
              <a:cs typeface="Arial"/>
            </a:endParaRPr>
          </a:p>
          <a:p>
            <a:pPr marL="12700">
              <a:spcBef>
                <a:spcPts val="45"/>
              </a:spcBef>
            </a:pPr>
            <a:r>
              <a:rPr sz="1200" dirty="0">
                <a:solidFill>
                  <a:srgbClr val="292934"/>
                </a:solidFill>
                <a:latin typeface="Arial"/>
                <a:cs typeface="Arial"/>
              </a:rPr>
              <a:t>DB,</a:t>
            </a:r>
            <a:r>
              <a:rPr sz="1200" spc="-10" dirty="0">
                <a:solidFill>
                  <a:srgbClr val="292934"/>
                </a:solidFill>
                <a:latin typeface="Arial"/>
                <a:cs typeface="Arial"/>
              </a:rPr>
              <a:t> </a:t>
            </a:r>
            <a:r>
              <a:rPr sz="1200" dirty="0">
                <a:solidFill>
                  <a:srgbClr val="292934"/>
                </a:solidFill>
                <a:latin typeface="Arial"/>
                <a:cs typeface="Arial"/>
              </a:rPr>
              <a:t>Ko</a:t>
            </a:r>
            <a:r>
              <a:rPr sz="1200" spc="-15" dirty="0">
                <a:solidFill>
                  <a:srgbClr val="292934"/>
                </a:solidFill>
                <a:latin typeface="Arial"/>
                <a:cs typeface="Arial"/>
              </a:rPr>
              <a:t> </a:t>
            </a:r>
            <a:r>
              <a:rPr sz="1200" dirty="0">
                <a:solidFill>
                  <a:srgbClr val="292934"/>
                </a:solidFill>
                <a:latin typeface="Arial"/>
                <a:cs typeface="Arial"/>
              </a:rPr>
              <a:t>MS</a:t>
            </a:r>
            <a:r>
              <a:rPr sz="1200" spc="-10" dirty="0">
                <a:solidFill>
                  <a:srgbClr val="292934"/>
                </a:solidFill>
                <a:latin typeface="Arial"/>
                <a:cs typeface="Arial"/>
              </a:rPr>
              <a:t> </a:t>
            </a:r>
            <a:r>
              <a:rPr sz="1200" dirty="0">
                <a:solidFill>
                  <a:srgbClr val="292934"/>
                </a:solidFill>
                <a:latin typeface="Arial"/>
                <a:cs typeface="Arial"/>
              </a:rPr>
              <a:t>(2005)</a:t>
            </a:r>
            <a:r>
              <a:rPr sz="1200" spc="-15" dirty="0">
                <a:solidFill>
                  <a:srgbClr val="292934"/>
                </a:solidFill>
                <a:latin typeface="Arial"/>
                <a:cs typeface="Arial"/>
              </a:rPr>
              <a:t> </a:t>
            </a:r>
            <a:r>
              <a:rPr sz="1200" dirty="0">
                <a:solidFill>
                  <a:srgbClr val="292934"/>
                </a:solidFill>
                <a:latin typeface="Arial"/>
                <a:cs typeface="Arial"/>
              </a:rPr>
              <a:t>Genome</a:t>
            </a:r>
            <a:r>
              <a:rPr sz="1200" spc="-15" dirty="0">
                <a:solidFill>
                  <a:srgbClr val="292934"/>
                </a:solidFill>
                <a:latin typeface="Arial"/>
                <a:cs typeface="Arial"/>
              </a:rPr>
              <a:t> </a:t>
            </a:r>
            <a:r>
              <a:rPr sz="1200" dirty="0">
                <a:solidFill>
                  <a:srgbClr val="292934"/>
                </a:solidFill>
                <a:latin typeface="Arial"/>
                <a:cs typeface="Arial"/>
              </a:rPr>
              <a:t>Res</a:t>
            </a:r>
            <a:r>
              <a:rPr sz="1200" spc="-10" dirty="0">
                <a:solidFill>
                  <a:srgbClr val="292934"/>
                </a:solidFill>
                <a:latin typeface="Arial"/>
                <a:cs typeface="Arial"/>
              </a:rPr>
              <a:t> </a:t>
            </a:r>
            <a:r>
              <a:rPr sz="1200" dirty="0">
                <a:solidFill>
                  <a:srgbClr val="292934"/>
                </a:solidFill>
                <a:latin typeface="Arial"/>
                <a:cs typeface="Arial"/>
              </a:rPr>
              <a:t>15:</a:t>
            </a:r>
            <a:r>
              <a:rPr sz="1200" spc="-10" dirty="0">
                <a:solidFill>
                  <a:srgbClr val="292934"/>
                </a:solidFill>
                <a:latin typeface="Arial"/>
                <a:cs typeface="Arial"/>
              </a:rPr>
              <a:t> 748-</a:t>
            </a:r>
            <a:r>
              <a:rPr sz="1200" spc="-20" dirty="0">
                <a:solidFill>
                  <a:srgbClr val="292934"/>
                </a:solidFill>
                <a:latin typeface="Arial"/>
                <a:cs typeface="Arial"/>
              </a:rPr>
              <a:t>754.</a:t>
            </a:r>
            <a:endParaRPr sz="1200">
              <a:latin typeface="Arial"/>
              <a:cs typeface="Arial"/>
            </a:endParaRPr>
          </a:p>
        </p:txBody>
      </p:sp>
      <p:sp>
        <p:nvSpPr>
          <p:cNvPr id="7" name="object 7"/>
          <p:cNvSpPr txBox="1"/>
          <p:nvPr/>
        </p:nvSpPr>
        <p:spPr>
          <a:xfrm>
            <a:off x="8191851" y="5664276"/>
            <a:ext cx="3860165" cy="385445"/>
          </a:xfrm>
          <a:prstGeom prst="rect">
            <a:avLst/>
          </a:prstGeom>
        </p:spPr>
        <p:txBody>
          <a:bodyPr vert="horz" wrap="square" lIns="0" tIns="12700" rIns="0" bIns="0" rtlCol="0">
            <a:spAutoFit/>
          </a:bodyPr>
          <a:lstStyle/>
          <a:p>
            <a:pPr marR="5080" algn="r">
              <a:lnSpc>
                <a:spcPts val="1415"/>
              </a:lnSpc>
              <a:spcBef>
                <a:spcPts val="100"/>
              </a:spcBef>
            </a:pPr>
            <a:r>
              <a:rPr sz="1200" dirty="0">
                <a:solidFill>
                  <a:srgbClr val="292934"/>
                </a:solidFill>
                <a:latin typeface="Arial"/>
                <a:cs typeface="Arial"/>
              </a:rPr>
              <a:t>M.</a:t>
            </a:r>
            <a:r>
              <a:rPr sz="1200" spc="-20" dirty="0">
                <a:solidFill>
                  <a:srgbClr val="292934"/>
                </a:solidFill>
                <a:latin typeface="Arial"/>
                <a:cs typeface="Arial"/>
              </a:rPr>
              <a:t> </a:t>
            </a:r>
            <a:r>
              <a:rPr sz="1200" dirty="0">
                <a:solidFill>
                  <a:srgbClr val="292934"/>
                </a:solidFill>
                <a:latin typeface="Arial"/>
                <a:cs typeface="Arial"/>
              </a:rPr>
              <a:t>Krzwinski,</a:t>
            </a:r>
            <a:r>
              <a:rPr sz="1200" spc="-20" dirty="0">
                <a:solidFill>
                  <a:srgbClr val="292934"/>
                </a:solidFill>
                <a:latin typeface="Arial"/>
                <a:cs typeface="Arial"/>
              </a:rPr>
              <a:t> </a:t>
            </a:r>
            <a:r>
              <a:rPr sz="1200" dirty="0">
                <a:solidFill>
                  <a:srgbClr val="292934"/>
                </a:solidFill>
                <a:latin typeface="Arial"/>
                <a:cs typeface="Arial"/>
              </a:rPr>
              <a:t>behind</a:t>
            </a:r>
            <a:r>
              <a:rPr sz="1200" spc="-25" dirty="0">
                <a:solidFill>
                  <a:srgbClr val="292934"/>
                </a:solidFill>
                <a:latin typeface="Arial"/>
                <a:cs typeface="Arial"/>
              </a:rPr>
              <a:t> </a:t>
            </a:r>
            <a:r>
              <a:rPr sz="1200" dirty="0">
                <a:solidFill>
                  <a:srgbClr val="292934"/>
                </a:solidFill>
                <a:latin typeface="Arial"/>
                <a:cs typeface="Arial"/>
              </a:rPr>
              <a:t>every</a:t>
            </a:r>
            <a:r>
              <a:rPr sz="1200" spc="-25" dirty="0">
                <a:solidFill>
                  <a:srgbClr val="292934"/>
                </a:solidFill>
                <a:latin typeface="Arial"/>
                <a:cs typeface="Arial"/>
              </a:rPr>
              <a:t> </a:t>
            </a:r>
            <a:r>
              <a:rPr sz="1200" dirty="0">
                <a:solidFill>
                  <a:srgbClr val="292934"/>
                </a:solidFill>
                <a:latin typeface="Arial"/>
                <a:cs typeface="Arial"/>
              </a:rPr>
              <a:t>great</a:t>
            </a:r>
            <a:r>
              <a:rPr sz="1200" spc="-20" dirty="0">
                <a:solidFill>
                  <a:srgbClr val="292934"/>
                </a:solidFill>
                <a:latin typeface="Arial"/>
                <a:cs typeface="Arial"/>
              </a:rPr>
              <a:t> </a:t>
            </a:r>
            <a:r>
              <a:rPr sz="1200" dirty="0">
                <a:solidFill>
                  <a:srgbClr val="292934"/>
                </a:solidFill>
                <a:latin typeface="Arial"/>
                <a:cs typeface="Arial"/>
              </a:rPr>
              <a:t>visualization</a:t>
            </a:r>
            <a:r>
              <a:rPr sz="1200" spc="-25" dirty="0">
                <a:solidFill>
                  <a:srgbClr val="292934"/>
                </a:solidFill>
                <a:latin typeface="Arial"/>
                <a:cs typeface="Arial"/>
              </a:rPr>
              <a:t> </a:t>
            </a:r>
            <a:r>
              <a:rPr sz="1200" dirty="0">
                <a:solidFill>
                  <a:srgbClr val="292934"/>
                </a:solidFill>
                <a:latin typeface="Arial"/>
                <a:cs typeface="Arial"/>
              </a:rPr>
              <a:t>is</a:t>
            </a:r>
            <a:r>
              <a:rPr sz="1200" spc="-25" dirty="0">
                <a:solidFill>
                  <a:srgbClr val="292934"/>
                </a:solidFill>
                <a:latin typeface="Arial"/>
                <a:cs typeface="Arial"/>
              </a:rPr>
              <a:t> </a:t>
            </a:r>
            <a:r>
              <a:rPr sz="1200" dirty="0">
                <a:solidFill>
                  <a:srgbClr val="292934"/>
                </a:solidFill>
                <a:latin typeface="Arial"/>
                <a:cs typeface="Arial"/>
              </a:rPr>
              <a:t>a</a:t>
            </a:r>
            <a:r>
              <a:rPr sz="1200" spc="-25" dirty="0">
                <a:solidFill>
                  <a:srgbClr val="292934"/>
                </a:solidFill>
                <a:latin typeface="Arial"/>
                <a:cs typeface="Arial"/>
              </a:rPr>
              <a:t> </a:t>
            </a:r>
            <a:r>
              <a:rPr sz="1200" spc="-10" dirty="0">
                <a:solidFill>
                  <a:srgbClr val="292934"/>
                </a:solidFill>
                <a:latin typeface="Arial"/>
                <a:cs typeface="Arial"/>
              </a:rPr>
              <a:t>design</a:t>
            </a:r>
            <a:endParaRPr sz="1200">
              <a:latin typeface="Arial"/>
              <a:cs typeface="Arial"/>
            </a:endParaRPr>
          </a:p>
          <a:p>
            <a:pPr marR="5080" algn="r">
              <a:lnSpc>
                <a:spcPts val="1415"/>
              </a:lnSpc>
            </a:pPr>
            <a:r>
              <a:rPr sz="1200" dirty="0">
                <a:solidFill>
                  <a:srgbClr val="292934"/>
                </a:solidFill>
                <a:latin typeface="Arial"/>
                <a:cs typeface="Arial"/>
              </a:rPr>
              <a:t>principle,</a:t>
            </a:r>
            <a:r>
              <a:rPr sz="1200" spc="-45" dirty="0">
                <a:solidFill>
                  <a:srgbClr val="292934"/>
                </a:solidFill>
                <a:latin typeface="Arial"/>
                <a:cs typeface="Arial"/>
              </a:rPr>
              <a:t> </a:t>
            </a:r>
            <a:r>
              <a:rPr sz="1200" spc="-20" dirty="0">
                <a:solidFill>
                  <a:srgbClr val="292934"/>
                </a:solidFill>
                <a:latin typeface="Arial"/>
                <a:cs typeface="Arial"/>
              </a:rPr>
              <a:t>2012</a:t>
            </a:r>
            <a:endParaRPr sz="1200">
              <a:latin typeface="Arial"/>
              <a:cs typeface="Arial"/>
            </a:endParaRPr>
          </a:p>
        </p:txBody>
      </p:sp>
      <p:sp>
        <p:nvSpPr>
          <p:cNvPr id="8" name="Title 1">
            <a:extLst>
              <a:ext uri="{FF2B5EF4-FFF2-40B4-BE49-F238E27FC236}">
                <a16:creationId xmlns:a16="http://schemas.microsoft.com/office/drawing/2014/main" id="{F6BD4ED3-7854-9D25-AF0B-365B3BE1A75D}"/>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95" dirty="0"/>
              <a:t>Principle</a:t>
            </a:r>
            <a:r>
              <a:rPr lang="en-US" spc="-185" dirty="0"/>
              <a:t> </a:t>
            </a:r>
            <a:r>
              <a:rPr lang="en-US" spc="-55" dirty="0"/>
              <a:t>3:</a:t>
            </a:r>
            <a:r>
              <a:rPr lang="en-US" spc="-185" dirty="0"/>
              <a:t> </a:t>
            </a:r>
            <a:r>
              <a:rPr lang="en-US" spc="-100" dirty="0"/>
              <a:t>importance</a:t>
            </a:r>
            <a:r>
              <a:rPr lang="en-US" spc="-185" dirty="0"/>
              <a:t> </a:t>
            </a:r>
            <a:r>
              <a:rPr lang="en-US" spc="-85" dirty="0"/>
              <a:t>ordering</a:t>
            </a:r>
            <a:endParaRPr 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4473575" y="822960"/>
            <a:ext cx="6549390" cy="5212080"/>
            <a:chOff x="1209675" y="1198859"/>
            <a:chExt cx="6549390" cy="5212080"/>
          </a:xfrm>
        </p:grpSpPr>
        <p:pic>
          <p:nvPicPr>
            <p:cNvPr id="4" name="object 4"/>
            <p:cNvPicPr/>
            <p:nvPr/>
          </p:nvPicPr>
          <p:blipFill>
            <a:blip r:embed="rId2" cstate="print"/>
            <a:stretch>
              <a:fillRect/>
            </a:stretch>
          </p:blipFill>
          <p:spPr>
            <a:xfrm>
              <a:off x="1292995" y="1327598"/>
              <a:ext cx="6382664" cy="4953987"/>
            </a:xfrm>
            <a:prstGeom prst="rect">
              <a:avLst/>
            </a:prstGeom>
          </p:spPr>
        </p:pic>
        <p:sp>
          <p:nvSpPr>
            <p:cNvPr id="5" name="object 5"/>
            <p:cNvSpPr/>
            <p:nvPr/>
          </p:nvSpPr>
          <p:spPr>
            <a:xfrm>
              <a:off x="1288233" y="1322835"/>
              <a:ext cx="6392545" cy="4963795"/>
            </a:xfrm>
            <a:custGeom>
              <a:avLst/>
              <a:gdLst/>
              <a:ahLst/>
              <a:cxnLst/>
              <a:rect l="l" t="t" r="r" b="b"/>
              <a:pathLst>
                <a:path w="6392545" h="4963795">
                  <a:moveTo>
                    <a:pt x="0" y="0"/>
                  </a:moveTo>
                  <a:lnTo>
                    <a:pt x="6392190" y="0"/>
                  </a:lnTo>
                  <a:lnTo>
                    <a:pt x="6392190" y="4963513"/>
                  </a:lnTo>
                  <a:lnTo>
                    <a:pt x="0" y="4963513"/>
                  </a:lnTo>
                  <a:lnTo>
                    <a:pt x="0" y="0"/>
                  </a:lnTo>
                  <a:close/>
                </a:path>
              </a:pathLst>
            </a:custGeom>
            <a:ln w="9525">
              <a:solidFill>
                <a:srgbClr val="292934"/>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19199" y="1208385"/>
              <a:ext cx="6530257" cy="5192414"/>
            </a:xfrm>
            <a:prstGeom prst="rect">
              <a:avLst/>
            </a:prstGeom>
          </p:spPr>
        </p:pic>
        <p:sp>
          <p:nvSpPr>
            <p:cNvPr id="7" name="object 7"/>
            <p:cNvSpPr/>
            <p:nvPr/>
          </p:nvSpPr>
          <p:spPr>
            <a:xfrm>
              <a:off x="1214437" y="1203622"/>
              <a:ext cx="6539865" cy="5202555"/>
            </a:xfrm>
            <a:custGeom>
              <a:avLst/>
              <a:gdLst/>
              <a:ahLst/>
              <a:cxnLst/>
              <a:rect l="l" t="t" r="r" b="b"/>
              <a:pathLst>
                <a:path w="6539865" h="5202555">
                  <a:moveTo>
                    <a:pt x="0" y="0"/>
                  </a:moveTo>
                  <a:lnTo>
                    <a:pt x="6539782" y="0"/>
                  </a:lnTo>
                  <a:lnTo>
                    <a:pt x="6539782" y="5201940"/>
                  </a:lnTo>
                  <a:lnTo>
                    <a:pt x="0" y="5201940"/>
                  </a:lnTo>
                  <a:lnTo>
                    <a:pt x="0" y="0"/>
                  </a:lnTo>
                  <a:close/>
                </a:path>
              </a:pathLst>
            </a:custGeom>
            <a:ln w="9525">
              <a:solidFill>
                <a:srgbClr val="292934"/>
              </a:solidFill>
            </a:ln>
          </p:spPr>
          <p:txBody>
            <a:bodyPr wrap="square" lIns="0" tIns="0" rIns="0" bIns="0" rtlCol="0"/>
            <a:lstStyle/>
            <a:p>
              <a:endParaRPr/>
            </a:p>
          </p:txBody>
        </p:sp>
      </p:grpSp>
      <p:sp>
        <p:nvSpPr>
          <p:cNvPr id="8" name="object 8"/>
          <p:cNvSpPr txBox="1"/>
          <p:nvPr/>
        </p:nvSpPr>
        <p:spPr>
          <a:xfrm>
            <a:off x="3351546" y="6234705"/>
            <a:ext cx="8409940" cy="197490"/>
          </a:xfrm>
          <a:prstGeom prst="rect">
            <a:avLst/>
          </a:prstGeom>
        </p:spPr>
        <p:txBody>
          <a:bodyPr vert="horz" wrap="square" lIns="0" tIns="12700" rIns="0" bIns="0" rtlCol="0">
            <a:spAutoFit/>
          </a:bodyPr>
          <a:lstStyle/>
          <a:p>
            <a:pPr marL="12700">
              <a:spcBef>
                <a:spcPts val="100"/>
              </a:spcBef>
            </a:pPr>
            <a:r>
              <a:rPr sz="1200" dirty="0">
                <a:solidFill>
                  <a:srgbClr val="292934"/>
                </a:solidFill>
                <a:latin typeface="Arial"/>
                <a:cs typeface="Arial"/>
              </a:rPr>
              <a:t>Bateman</a:t>
            </a:r>
            <a:r>
              <a:rPr sz="1200" spc="-35" dirty="0">
                <a:solidFill>
                  <a:srgbClr val="292934"/>
                </a:solidFill>
                <a:latin typeface="Arial"/>
                <a:cs typeface="Arial"/>
              </a:rPr>
              <a:t> </a:t>
            </a:r>
            <a:r>
              <a:rPr sz="1200" dirty="0">
                <a:solidFill>
                  <a:srgbClr val="292934"/>
                </a:solidFill>
                <a:latin typeface="Arial"/>
                <a:cs typeface="Arial"/>
              </a:rPr>
              <a:t>et</a:t>
            </a:r>
            <a:r>
              <a:rPr sz="1200" spc="-25" dirty="0">
                <a:solidFill>
                  <a:srgbClr val="292934"/>
                </a:solidFill>
                <a:latin typeface="Arial"/>
                <a:cs typeface="Arial"/>
              </a:rPr>
              <a:t> </a:t>
            </a:r>
            <a:r>
              <a:rPr sz="1200" dirty="0">
                <a:solidFill>
                  <a:srgbClr val="292934"/>
                </a:solidFill>
                <a:latin typeface="Arial"/>
                <a:cs typeface="Arial"/>
              </a:rPr>
              <a:t>al.</a:t>
            </a:r>
            <a:r>
              <a:rPr sz="1200" spc="-25" dirty="0">
                <a:solidFill>
                  <a:srgbClr val="292934"/>
                </a:solidFill>
                <a:latin typeface="Arial"/>
                <a:cs typeface="Arial"/>
              </a:rPr>
              <a:t> </a:t>
            </a:r>
            <a:r>
              <a:rPr sz="1200" dirty="0">
                <a:solidFill>
                  <a:srgbClr val="292934"/>
                </a:solidFill>
                <a:latin typeface="Arial"/>
                <a:cs typeface="Arial"/>
              </a:rPr>
              <a:t>“Useful</a:t>
            </a:r>
            <a:r>
              <a:rPr sz="1200" spc="-30" dirty="0">
                <a:solidFill>
                  <a:srgbClr val="292934"/>
                </a:solidFill>
                <a:latin typeface="Arial"/>
                <a:cs typeface="Arial"/>
              </a:rPr>
              <a:t> </a:t>
            </a:r>
            <a:r>
              <a:rPr sz="1200" dirty="0">
                <a:solidFill>
                  <a:srgbClr val="292934"/>
                </a:solidFill>
                <a:latin typeface="Arial"/>
                <a:cs typeface="Arial"/>
              </a:rPr>
              <a:t>Junk?</a:t>
            </a:r>
            <a:r>
              <a:rPr sz="1200" spc="-55" dirty="0">
                <a:solidFill>
                  <a:srgbClr val="292934"/>
                </a:solidFill>
                <a:latin typeface="Arial"/>
                <a:cs typeface="Arial"/>
              </a:rPr>
              <a:t> </a:t>
            </a:r>
            <a:r>
              <a:rPr sz="1200" dirty="0">
                <a:solidFill>
                  <a:srgbClr val="292934"/>
                </a:solidFill>
                <a:latin typeface="Arial"/>
                <a:cs typeface="Arial"/>
              </a:rPr>
              <a:t>The</a:t>
            </a:r>
            <a:r>
              <a:rPr sz="1200" spc="-35" dirty="0">
                <a:solidFill>
                  <a:srgbClr val="292934"/>
                </a:solidFill>
                <a:latin typeface="Arial"/>
                <a:cs typeface="Arial"/>
              </a:rPr>
              <a:t> </a:t>
            </a:r>
            <a:r>
              <a:rPr sz="1200" dirty="0">
                <a:solidFill>
                  <a:srgbClr val="292934"/>
                </a:solidFill>
                <a:latin typeface="Arial"/>
                <a:cs typeface="Arial"/>
              </a:rPr>
              <a:t>Effects</a:t>
            </a:r>
            <a:r>
              <a:rPr sz="1200" spc="-30" dirty="0">
                <a:solidFill>
                  <a:srgbClr val="292934"/>
                </a:solidFill>
                <a:latin typeface="Arial"/>
                <a:cs typeface="Arial"/>
              </a:rPr>
              <a:t> </a:t>
            </a:r>
            <a:r>
              <a:rPr sz="1200" dirty="0">
                <a:solidFill>
                  <a:srgbClr val="292934"/>
                </a:solidFill>
                <a:latin typeface="Arial"/>
                <a:cs typeface="Arial"/>
              </a:rPr>
              <a:t>of</a:t>
            </a:r>
            <a:r>
              <a:rPr sz="1200" spc="-25" dirty="0">
                <a:solidFill>
                  <a:srgbClr val="292934"/>
                </a:solidFill>
                <a:latin typeface="Arial"/>
                <a:cs typeface="Arial"/>
              </a:rPr>
              <a:t> </a:t>
            </a:r>
            <a:r>
              <a:rPr sz="1200" dirty="0">
                <a:solidFill>
                  <a:srgbClr val="292934"/>
                </a:solidFill>
                <a:latin typeface="Arial"/>
                <a:cs typeface="Arial"/>
              </a:rPr>
              <a:t>Visual</a:t>
            </a:r>
            <a:r>
              <a:rPr sz="1200" spc="-30" dirty="0">
                <a:solidFill>
                  <a:srgbClr val="292934"/>
                </a:solidFill>
                <a:latin typeface="Arial"/>
                <a:cs typeface="Arial"/>
              </a:rPr>
              <a:t> </a:t>
            </a:r>
            <a:r>
              <a:rPr sz="1200" dirty="0">
                <a:solidFill>
                  <a:srgbClr val="292934"/>
                </a:solidFill>
                <a:latin typeface="Arial"/>
                <a:cs typeface="Arial"/>
              </a:rPr>
              <a:t>Embellishment</a:t>
            </a:r>
            <a:r>
              <a:rPr sz="1200" spc="-25" dirty="0">
                <a:solidFill>
                  <a:srgbClr val="292934"/>
                </a:solidFill>
                <a:latin typeface="Arial"/>
                <a:cs typeface="Arial"/>
              </a:rPr>
              <a:t> </a:t>
            </a:r>
            <a:r>
              <a:rPr sz="1200" dirty="0">
                <a:solidFill>
                  <a:srgbClr val="292934"/>
                </a:solidFill>
                <a:latin typeface="Arial"/>
                <a:cs typeface="Arial"/>
              </a:rPr>
              <a:t>on</a:t>
            </a:r>
            <a:r>
              <a:rPr sz="1200" spc="-35" dirty="0">
                <a:solidFill>
                  <a:srgbClr val="292934"/>
                </a:solidFill>
                <a:latin typeface="Arial"/>
                <a:cs typeface="Arial"/>
              </a:rPr>
              <a:t> </a:t>
            </a:r>
            <a:r>
              <a:rPr sz="1200" dirty="0">
                <a:solidFill>
                  <a:srgbClr val="292934"/>
                </a:solidFill>
                <a:latin typeface="Arial"/>
                <a:cs typeface="Arial"/>
              </a:rPr>
              <a:t>Comprehension</a:t>
            </a:r>
            <a:r>
              <a:rPr sz="1200" spc="-30" dirty="0">
                <a:solidFill>
                  <a:srgbClr val="292934"/>
                </a:solidFill>
                <a:latin typeface="Arial"/>
                <a:cs typeface="Arial"/>
              </a:rPr>
              <a:t> </a:t>
            </a:r>
            <a:r>
              <a:rPr sz="1200" dirty="0">
                <a:solidFill>
                  <a:srgbClr val="292934"/>
                </a:solidFill>
                <a:latin typeface="Arial"/>
                <a:cs typeface="Arial"/>
              </a:rPr>
              <a:t>and</a:t>
            </a:r>
            <a:r>
              <a:rPr sz="1200" spc="-35" dirty="0">
                <a:solidFill>
                  <a:srgbClr val="292934"/>
                </a:solidFill>
                <a:latin typeface="Arial"/>
                <a:cs typeface="Arial"/>
              </a:rPr>
              <a:t> </a:t>
            </a:r>
            <a:r>
              <a:rPr sz="1200" dirty="0">
                <a:solidFill>
                  <a:srgbClr val="292934"/>
                </a:solidFill>
                <a:latin typeface="Arial"/>
                <a:cs typeface="Arial"/>
              </a:rPr>
              <a:t>Memorability</a:t>
            </a:r>
            <a:r>
              <a:rPr sz="1200" spc="-30" dirty="0">
                <a:solidFill>
                  <a:srgbClr val="292934"/>
                </a:solidFill>
                <a:latin typeface="Arial"/>
                <a:cs typeface="Arial"/>
              </a:rPr>
              <a:t> </a:t>
            </a:r>
            <a:r>
              <a:rPr sz="1200" dirty="0">
                <a:solidFill>
                  <a:srgbClr val="292934"/>
                </a:solidFill>
                <a:latin typeface="Arial"/>
                <a:cs typeface="Arial"/>
              </a:rPr>
              <a:t>of</a:t>
            </a:r>
            <a:r>
              <a:rPr sz="1200" spc="-25" dirty="0">
                <a:solidFill>
                  <a:srgbClr val="292934"/>
                </a:solidFill>
                <a:latin typeface="Arial"/>
                <a:cs typeface="Arial"/>
              </a:rPr>
              <a:t> </a:t>
            </a:r>
            <a:r>
              <a:rPr sz="1200" dirty="0">
                <a:solidFill>
                  <a:srgbClr val="292934"/>
                </a:solidFill>
                <a:latin typeface="Arial"/>
                <a:cs typeface="Arial"/>
              </a:rPr>
              <a:t>Charts”,</a:t>
            </a:r>
            <a:r>
              <a:rPr sz="1200" spc="-25" dirty="0">
                <a:solidFill>
                  <a:srgbClr val="292934"/>
                </a:solidFill>
                <a:latin typeface="Arial"/>
                <a:cs typeface="Arial"/>
              </a:rPr>
              <a:t> </a:t>
            </a:r>
            <a:r>
              <a:rPr sz="1200" dirty="0">
                <a:solidFill>
                  <a:srgbClr val="292934"/>
                </a:solidFill>
                <a:latin typeface="Arial"/>
                <a:cs typeface="Arial"/>
              </a:rPr>
              <a:t>CHI</a:t>
            </a:r>
            <a:r>
              <a:rPr sz="1200" spc="-25" dirty="0">
                <a:solidFill>
                  <a:srgbClr val="292934"/>
                </a:solidFill>
                <a:latin typeface="Arial"/>
                <a:cs typeface="Arial"/>
              </a:rPr>
              <a:t> </a:t>
            </a:r>
            <a:r>
              <a:rPr sz="1200" spc="-20" dirty="0">
                <a:solidFill>
                  <a:srgbClr val="292934"/>
                </a:solidFill>
                <a:latin typeface="Arial"/>
                <a:cs typeface="Arial"/>
              </a:rPr>
              <a:t>2010</a:t>
            </a:r>
            <a:endParaRPr sz="1200">
              <a:latin typeface="Arial"/>
              <a:cs typeface="Arial"/>
            </a:endParaRPr>
          </a:p>
        </p:txBody>
      </p:sp>
      <p:sp>
        <p:nvSpPr>
          <p:cNvPr id="9" name="Title 1">
            <a:extLst>
              <a:ext uri="{FF2B5EF4-FFF2-40B4-BE49-F238E27FC236}">
                <a16:creationId xmlns:a16="http://schemas.microsoft.com/office/drawing/2014/main" id="{A3284FF0-F5AD-36EA-B159-252200774639}"/>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A</a:t>
            </a:r>
            <a:r>
              <a:rPr lang="en-US" spc="-400" dirty="0"/>
              <a:t> </a:t>
            </a:r>
            <a:r>
              <a:rPr lang="en-US" spc="-90" dirty="0"/>
              <a:t>caveat:</a:t>
            </a:r>
            <a:r>
              <a:rPr lang="en-US" spc="-190" dirty="0"/>
              <a:t> </a:t>
            </a:r>
            <a:r>
              <a:rPr lang="en-US" spc="-90" dirty="0"/>
              <a:t>“chart</a:t>
            </a:r>
            <a:r>
              <a:rPr lang="en-US" spc="-190" dirty="0"/>
              <a:t> </a:t>
            </a:r>
            <a:r>
              <a:rPr lang="en-US" spc="-95" dirty="0"/>
              <a:t>junk”</a:t>
            </a:r>
            <a:r>
              <a:rPr lang="en-US" spc="-190" dirty="0"/>
              <a:t> </a:t>
            </a:r>
            <a:r>
              <a:rPr lang="en-US" spc="-70" dirty="0"/>
              <a:t>and</a:t>
            </a:r>
            <a:r>
              <a:rPr lang="en-US" spc="-190" dirty="0"/>
              <a:t> </a:t>
            </a:r>
            <a:r>
              <a:rPr lang="en-US" spc="-65" dirty="0"/>
              <a:t>recall</a:t>
            </a:r>
            <a:endParaRPr lang="en-US" dirty="0"/>
          </a:p>
        </p:txBody>
      </p:sp>
      <p:pic>
        <p:nvPicPr>
          <p:cNvPr id="13" name="Picture 12" descr="A cartoon of a monster&#10;&#10;Description automatically generated">
            <a:extLst>
              <a:ext uri="{FF2B5EF4-FFF2-40B4-BE49-F238E27FC236}">
                <a16:creationId xmlns:a16="http://schemas.microsoft.com/office/drawing/2014/main" id="{644FB589-A0D7-28AD-AB66-96676AF2CEE1}"/>
              </a:ext>
            </a:extLst>
          </p:cNvPr>
          <p:cNvPicPr>
            <a:picLocks noChangeAspect="1"/>
          </p:cNvPicPr>
          <p:nvPr/>
        </p:nvPicPr>
        <p:blipFill>
          <a:blip r:embed="rId4"/>
          <a:stretch>
            <a:fillRect/>
          </a:stretch>
        </p:blipFill>
        <p:spPr>
          <a:xfrm>
            <a:off x="4852627" y="1123837"/>
            <a:ext cx="5791200" cy="4521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3351546" y="6234705"/>
            <a:ext cx="8409940" cy="197490"/>
          </a:xfrm>
          <a:prstGeom prst="rect">
            <a:avLst/>
          </a:prstGeom>
        </p:spPr>
        <p:txBody>
          <a:bodyPr vert="horz" wrap="square" lIns="0" tIns="12700" rIns="0" bIns="0" rtlCol="0">
            <a:spAutoFit/>
          </a:bodyPr>
          <a:lstStyle/>
          <a:p>
            <a:pPr marL="12700">
              <a:spcBef>
                <a:spcPts val="100"/>
              </a:spcBef>
            </a:pPr>
            <a:r>
              <a:rPr sz="1200" dirty="0">
                <a:solidFill>
                  <a:srgbClr val="292934"/>
                </a:solidFill>
                <a:latin typeface="Arial"/>
                <a:cs typeface="Arial"/>
              </a:rPr>
              <a:t>Bateman</a:t>
            </a:r>
            <a:r>
              <a:rPr sz="1200" spc="-35" dirty="0">
                <a:solidFill>
                  <a:srgbClr val="292934"/>
                </a:solidFill>
                <a:latin typeface="Arial"/>
                <a:cs typeface="Arial"/>
              </a:rPr>
              <a:t> </a:t>
            </a:r>
            <a:r>
              <a:rPr sz="1200" dirty="0">
                <a:solidFill>
                  <a:srgbClr val="292934"/>
                </a:solidFill>
                <a:latin typeface="Arial"/>
                <a:cs typeface="Arial"/>
              </a:rPr>
              <a:t>et</a:t>
            </a:r>
            <a:r>
              <a:rPr sz="1200" spc="-25" dirty="0">
                <a:solidFill>
                  <a:srgbClr val="292934"/>
                </a:solidFill>
                <a:latin typeface="Arial"/>
                <a:cs typeface="Arial"/>
              </a:rPr>
              <a:t> </a:t>
            </a:r>
            <a:r>
              <a:rPr sz="1200" dirty="0">
                <a:solidFill>
                  <a:srgbClr val="292934"/>
                </a:solidFill>
                <a:latin typeface="Arial"/>
                <a:cs typeface="Arial"/>
              </a:rPr>
              <a:t>al.</a:t>
            </a:r>
            <a:r>
              <a:rPr sz="1200" spc="-25" dirty="0">
                <a:solidFill>
                  <a:srgbClr val="292934"/>
                </a:solidFill>
                <a:latin typeface="Arial"/>
                <a:cs typeface="Arial"/>
              </a:rPr>
              <a:t> </a:t>
            </a:r>
            <a:r>
              <a:rPr sz="1200" dirty="0">
                <a:solidFill>
                  <a:srgbClr val="292934"/>
                </a:solidFill>
                <a:latin typeface="Arial"/>
                <a:cs typeface="Arial"/>
              </a:rPr>
              <a:t>“Useful</a:t>
            </a:r>
            <a:r>
              <a:rPr sz="1200" spc="-30" dirty="0">
                <a:solidFill>
                  <a:srgbClr val="292934"/>
                </a:solidFill>
                <a:latin typeface="Arial"/>
                <a:cs typeface="Arial"/>
              </a:rPr>
              <a:t> </a:t>
            </a:r>
            <a:r>
              <a:rPr sz="1200" dirty="0">
                <a:solidFill>
                  <a:srgbClr val="292934"/>
                </a:solidFill>
                <a:latin typeface="Arial"/>
                <a:cs typeface="Arial"/>
              </a:rPr>
              <a:t>Junk?</a:t>
            </a:r>
            <a:r>
              <a:rPr sz="1200" spc="-55" dirty="0">
                <a:solidFill>
                  <a:srgbClr val="292934"/>
                </a:solidFill>
                <a:latin typeface="Arial"/>
                <a:cs typeface="Arial"/>
              </a:rPr>
              <a:t> </a:t>
            </a:r>
            <a:r>
              <a:rPr sz="1200" dirty="0">
                <a:solidFill>
                  <a:srgbClr val="292934"/>
                </a:solidFill>
                <a:latin typeface="Arial"/>
                <a:cs typeface="Arial"/>
              </a:rPr>
              <a:t>The</a:t>
            </a:r>
            <a:r>
              <a:rPr sz="1200" spc="-35" dirty="0">
                <a:solidFill>
                  <a:srgbClr val="292934"/>
                </a:solidFill>
                <a:latin typeface="Arial"/>
                <a:cs typeface="Arial"/>
              </a:rPr>
              <a:t> </a:t>
            </a:r>
            <a:r>
              <a:rPr sz="1200" dirty="0">
                <a:solidFill>
                  <a:srgbClr val="292934"/>
                </a:solidFill>
                <a:latin typeface="Arial"/>
                <a:cs typeface="Arial"/>
              </a:rPr>
              <a:t>Effects</a:t>
            </a:r>
            <a:r>
              <a:rPr sz="1200" spc="-30" dirty="0">
                <a:solidFill>
                  <a:srgbClr val="292934"/>
                </a:solidFill>
                <a:latin typeface="Arial"/>
                <a:cs typeface="Arial"/>
              </a:rPr>
              <a:t> </a:t>
            </a:r>
            <a:r>
              <a:rPr sz="1200" dirty="0">
                <a:solidFill>
                  <a:srgbClr val="292934"/>
                </a:solidFill>
                <a:latin typeface="Arial"/>
                <a:cs typeface="Arial"/>
              </a:rPr>
              <a:t>of</a:t>
            </a:r>
            <a:r>
              <a:rPr sz="1200" spc="-25" dirty="0">
                <a:solidFill>
                  <a:srgbClr val="292934"/>
                </a:solidFill>
                <a:latin typeface="Arial"/>
                <a:cs typeface="Arial"/>
              </a:rPr>
              <a:t> </a:t>
            </a:r>
            <a:r>
              <a:rPr sz="1200" dirty="0">
                <a:solidFill>
                  <a:srgbClr val="292934"/>
                </a:solidFill>
                <a:latin typeface="Arial"/>
                <a:cs typeface="Arial"/>
              </a:rPr>
              <a:t>Visual</a:t>
            </a:r>
            <a:r>
              <a:rPr sz="1200" spc="-30" dirty="0">
                <a:solidFill>
                  <a:srgbClr val="292934"/>
                </a:solidFill>
                <a:latin typeface="Arial"/>
                <a:cs typeface="Arial"/>
              </a:rPr>
              <a:t> </a:t>
            </a:r>
            <a:r>
              <a:rPr sz="1200" dirty="0">
                <a:solidFill>
                  <a:srgbClr val="292934"/>
                </a:solidFill>
                <a:latin typeface="Arial"/>
                <a:cs typeface="Arial"/>
              </a:rPr>
              <a:t>Embellishment</a:t>
            </a:r>
            <a:r>
              <a:rPr sz="1200" spc="-25" dirty="0">
                <a:solidFill>
                  <a:srgbClr val="292934"/>
                </a:solidFill>
                <a:latin typeface="Arial"/>
                <a:cs typeface="Arial"/>
              </a:rPr>
              <a:t> </a:t>
            </a:r>
            <a:r>
              <a:rPr sz="1200" dirty="0">
                <a:solidFill>
                  <a:srgbClr val="292934"/>
                </a:solidFill>
                <a:latin typeface="Arial"/>
                <a:cs typeface="Arial"/>
              </a:rPr>
              <a:t>on</a:t>
            </a:r>
            <a:r>
              <a:rPr sz="1200" spc="-35" dirty="0">
                <a:solidFill>
                  <a:srgbClr val="292934"/>
                </a:solidFill>
                <a:latin typeface="Arial"/>
                <a:cs typeface="Arial"/>
              </a:rPr>
              <a:t> </a:t>
            </a:r>
            <a:r>
              <a:rPr sz="1200" dirty="0">
                <a:solidFill>
                  <a:srgbClr val="292934"/>
                </a:solidFill>
                <a:latin typeface="Arial"/>
                <a:cs typeface="Arial"/>
              </a:rPr>
              <a:t>Comprehension</a:t>
            </a:r>
            <a:r>
              <a:rPr sz="1200" spc="-30" dirty="0">
                <a:solidFill>
                  <a:srgbClr val="292934"/>
                </a:solidFill>
                <a:latin typeface="Arial"/>
                <a:cs typeface="Arial"/>
              </a:rPr>
              <a:t> </a:t>
            </a:r>
            <a:r>
              <a:rPr sz="1200" dirty="0">
                <a:solidFill>
                  <a:srgbClr val="292934"/>
                </a:solidFill>
                <a:latin typeface="Arial"/>
                <a:cs typeface="Arial"/>
              </a:rPr>
              <a:t>and</a:t>
            </a:r>
            <a:r>
              <a:rPr sz="1200" spc="-35" dirty="0">
                <a:solidFill>
                  <a:srgbClr val="292934"/>
                </a:solidFill>
                <a:latin typeface="Arial"/>
                <a:cs typeface="Arial"/>
              </a:rPr>
              <a:t> </a:t>
            </a:r>
            <a:r>
              <a:rPr sz="1200" dirty="0">
                <a:solidFill>
                  <a:srgbClr val="292934"/>
                </a:solidFill>
                <a:latin typeface="Arial"/>
                <a:cs typeface="Arial"/>
              </a:rPr>
              <a:t>Memorability</a:t>
            </a:r>
            <a:r>
              <a:rPr sz="1200" spc="-30" dirty="0">
                <a:solidFill>
                  <a:srgbClr val="292934"/>
                </a:solidFill>
                <a:latin typeface="Arial"/>
                <a:cs typeface="Arial"/>
              </a:rPr>
              <a:t> </a:t>
            </a:r>
            <a:r>
              <a:rPr sz="1200" dirty="0">
                <a:solidFill>
                  <a:srgbClr val="292934"/>
                </a:solidFill>
                <a:latin typeface="Arial"/>
                <a:cs typeface="Arial"/>
              </a:rPr>
              <a:t>of</a:t>
            </a:r>
            <a:r>
              <a:rPr sz="1200" spc="-25" dirty="0">
                <a:solidFill>
                  <a:srgbClr val="292934"/>
                </a:solidFill>
                <a:latin typeface="Arial"/>
                <a:cs typeface="Arial"/>
              </a:rPr>
              <a:t> </a:t>
            </a:r>
            <a:r>
              <a:rPr sz="1200" dirty="0">
                <a:solidFill>
                  <a:srgbClr val="292934"/>
                </a:solidFill>
                <a:latin typeface="Arial"/>
                <a:cs typeface="Arial"/>
              </a:rPr>
              <a:t>Charts”,</a:t>
            </a:r>
            <a:r>
              <a:rPr sz="1200" spc="-25" dirty="0">
                <a:solidFill>
                  <a:srgbClr val="292934"/>
                </a:solidFill>
                <a:latin typeface="Arial"/>
                <a:cs typeface="Arial"/>
              </a:rPr>
              <a:t> </a:t>
            </a:r>
            <a:r>
              <a:rPr sz="1200" dirty="0">
                <a:solidFill>
                  <a:srgbClr val="292934"/>
                </a:solidFill>
                <a:latin typeface="Arial"/>
                <a:cs typeface="Arial"/>
              </a:rPr>
              <a:t>CHI</a:t>
            </a:r>
            <a:r>
              <a:rPr sz="1200" spc="-25" dirty="0">
                <a:solidFill>
                  <a:srgbClr val="292934"/>
                </a:solidFill>
                <a:latin typeface="Arial"/>
                <a:cs typeface="Arial"/>
              </a:rPr>
              <a:t> </a:t>
            </a:r>
            <a:r>
              <a:rPr sz="1200" spc="-20" dirty="0">
                <a:solidFill>
                  <a:srgbClr val="292934"/>
                </a:solidFill>
                <a:latin typeface="Arial"/>
                <a:cs typeface="Arial"/>
              </a:rPr>
              <a:t>2010</a:t>
            </a:r>
            <a:endParaRPr sz="1200">
              <a:latin typeface="Arial"/>
              <a:cs typeface="Arial"/>
            </a:endParaRPr>
          </a:p>
        </p:txBody>
      </p:sp>
      <p:sp>
        <p:nvSpPr>
          <p:cNvPr id="9" name="Title 1">
            <a:extLst>
              <a:ext uri="{FF2B5EF4-FFF2-40B4-BE49-F238E27FC236}">
                <a16:creationId xmlns:a16="http://schemas.microsoft.com/office/drawing/2014/main" id="{A3284FF0-F5AD-36EA-B159-252200774639}"/>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A</a:t>
            </a:r>
            <a:r>
              <a:rPr lang="en-US" spc="-400" dirty="0"/>
              <a:t> </a:t>
            </a:r>
            <a:r>
              <a:rPr lang="en-US" spc="-90" dirty="0"/>
              <a:t>caveat:</a:t>
            </a:r>
            <a:r>
              <a:rPr lang="en-US" spc="-190" dirty="0"/>
              <a:t> </a:t>
            </a:r>
            <a:r>
              <a:rPr lang="en-US" spc="-90" dirty="0"/>
              <a:t>“chart</a:t>
            </a:r>
            <a:r>
              <a:rPr lang="en-US" spc="-190" dirty="0"/>
              <a:t> </a:t>
            </a:r>
            <a:r>
              <a:rPr lang="en-US" spc="-95" dirty="0"/>
              <a:t>junk”</a:t>
            </a:r>
            <a:r>
              <a:rPr lang="en-US" spc="-190" dirty="0"/>
              <a:t> </a:t>
            </a:r>
            <a:r>
              <a:rPr lang="en-US" spc="-70" dirty="0"/>
              <a:t>and</a:t>
            </a:r>
            <a:r>
              <a:rPr lang="en-US" spc="-190" dirty="0"/>
              <a:t> </a:t>
            </a:r>
            <a:r>
              <a:rPr lang="en-US" spc="-65" dirty="0"/>
              <a:t>recall</a:t>
            </a:r>
            <a:endParaRPr lang="en-US" dirty="0"/>
          </a:p>
        </p:txBody>
      </p:sp>
      <p:pic>
        <p:nvPicPr>
          <p:cNvPr id="10" name="Picture 9" descr="A graph of blue and white bars&#10;&#10;Description automatically generated with medium confidence">
            <a:extLst>
              <a:ext uri="{FF2B5EF4-FFF2-40B4-BE49-F238E27FC236}">
                <a16:creationId xmlns:a16="http://schemas.microsoft.com/office/drawing/2014/main" id="{529C7730-F2DE-1432-1202-81BE4B2C8671}"/>
              </a:ext>
            </a:extLst>
          </p:cNvPr>
          <p:cNvPicPr>
            <a:picLocks noChangeAspect="1"/>
          </p:cNvPicPr>
          <p:nvPr/>
        </p:nvPicPr>
        <p:blipFill>
          <a:blip r:embed="rId2"/>
          <a:srcRect t="5085"/>
          <a:stretch/>
        </p:blipFill>
        <p:spPr>
          <a:xfrm>
            <a:off x="3867150" y="2002028"/>
            <a:ext cx="7099300" cy="2844800"/>
          </a:xfrm>
          <a:prstGeom prst="rect">
            <a:avLst/>
          </a:prstGeom>
        </p:spPr>
      </p:pic>
    </p:spTree>
    <p:extLst>
      <p:ext uri="{BB962C8B-B14F-4D97-AF65-F5344CB8AC3E}">
        <p14:creationId xmlns:p14="http://schemas.microsoft.com/office/powerpoint/2010/main" val="2663077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pPr marL="457200" indent="-457200">
              <a:lnSpc>
                <a:spcPct val="100000"/>
              </a:lnSpc>
              <a:spcBef>
                <a:spcPts val="0"/>
              </a:spcBef>
              <a:buSzPts val="2040"/>
              <a:buFont typeface="Arial"/>
              <a:buChar char="•"/>
            </a:pPr>
            <a:r>
              <a:rPr lang="en-US" sz="2400" dirty="0">
                <a:ea typeface="Arial"/>
                <a:cs typeface="Arial"/>
                <a:sym typeface="Arial"/>
              </a:rPr>
              <a:t>Refresher: mental models</a:t>
            </a:r>
          </a:p>
          <a:p>
            <a:pPr marL="457200" indent="-457200">
              <a:lnSpc>
                <a:spcPct val="100000"/>
              </a:lnSpc>
              <a:spcBef>
                <a:spcPts val="0"/>
              </a:spcBef>
              <a:buSzPts val="2040"/>
              <a:buFont typeface="Arial"/>
              <a:buChar char="•"/>
            </a:pPr>
            <a:r>
              <a:rPr lang="en-US" sz="2400" dirty="0">
                <a:ea typeface="Arial"/>
                <a:cs typeface="Arial"/>
                <a:sym typeface="Arial"/>
              </a:rPr>
              <a:t>Putting marks together</a:t>
            </a:r>
          </a:p>
          <a:p>
            <a:pPr marL="457200" indent="-457200">
              <a:lnSpc>
                <a:spcPct val="100000"/>
              </a:lnSpc>
              <a:spcBef>
                <a:spcPts val="0"/>
              </a:spcBef>
              <a:buSzPts val="2040"/>
              <a:buFont typeface="Arial"/>
              <a:buChar char="•"/>
            </a:pPr>
            <a:r>
              <a:rPr lang="en-US" sz="2400" dirty="0">
                <a:ea typeface="Arial"/>
                <a:cs typeface="Arial"/>
                <a:sym typeface="Arial"/>
              </a:rPr>
              <a:t>Group activity: what we draw vs. what we see</a:t>
            </a:r>
          </a:p>
          <a:p>
            <a:pPr marL="457200" indent="-457200">
              <a:lnSpc>
                <a:spcPct val="100000"/>
              </a:lnSpc>
              <a:spcBef>
                <a:spcPts val="0"/>
              </a:spcBef>
              <a:buSzPts val="2040"/>
              <a:buFont typeface="Arial"/>
              <a:buChar char="•"/>
            </a:pPr>
            <a:r>
              <a:rPr lang="en-US" sz="2400" dirty="0">
                <a:ea typeface="Arial"/>
                <a:cs typeface="Arial"/>
                <a:sym typeface="Arial"/>
              </a:rPr>
              <a:t>Refresher: building blocks </a:t>
            </a:r>
          </a:p>
          <a:p>
            <a:pPr marL="457200" indent="-457200">
              <a:lnSpc>
                <a:spcPct val="100000"/>
              </a:lnSpc>
              <a:spcBef>
                <a:spcPts val="0"/>
              </a:spcBef>
              <a:buSzPts val="2040"/>
              <a:buFont typeface="Arial"/>
              <a:buChar char="•"/>
            </a:pPr>
            <a:r>
              <a:rPr lang="en-US" sz="2400" dirty="0">
                <a:ea typeface="Arial"/>
                <a:cs typeface="Arial"/>
                <a:sym typeface="Arial"/>
              </a:rPr>
              <a:t>Choosing visual channels </a:t>
            </a:r>
          </a:p>
          <a:p>
            <a:pPr marL="457200" indent="-457200">
              <a:lnSpc>
                <a:spcPct val="100000"/>
              </a:lnSpc>
              <a:spcBef>
                <a:spcPts val="0"/>
              </a:spcBef>
              <a:buSzPts val="2040"/>
              <a:buFont typeface="Arial"/>
              <a:buChar char="•"/>
            </a:pPr>
            <a:r>
              <a:rPr lang="en-US" sz="2400" dirty="0">
                <a:ea typeface="Arial"/>
                <a:cs typeface="Arial"/>
                <a:sym typeface="Arial"/>
              </a:rPr>
              <a:t>Group activity: does this follow the rules? </a:t>
            </a:r>
          </a:p>
        </p:txBody>
      </p:sp>
    </p:spTree>
    <p:extLst>
      <p:ext uri="{BB962C8B-B14F-4D97-AF65-F5344CB8AC3E}">
        <p14:creationId xmlns:p14="http://schemas.microsoft.com/office/powerpoint/2010/main" val="1085546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3351546" y="6234705"/>
            <a:ext cx="8409940" cy="197490"/>
          </a:xfrm>
          <a:prstGeom prst="rect">
            <a:avLst/>
          </a:prstGeom>
        </p:spPr>
        <p:txBody>
          <a:bodyPr vert="horz" wrap="square" lIns="0" tIns="12700" rIns="0" bIns="0" rtlCol="0">
            <a:spAutoFit/>
          </a:bodyPr>
          <a:lstStyle/>
          <a:p>
            <a:pPr marL="12700">
              <a:spcBef>
                <a:spcPts val="100"/>
              </a:spcBef>
            </a:pPr>
            <a:r>
              <a:rPr sz="1200" dirty="0">
                <a:solidFill>
                  <a:srgbClr val="292934"/>
                </a:solidFill>
                <a:latin typeface="Arial"/>
                <a:cs typeface="Arial"/>
              </a:rPr>
              <a:t>Bateman</a:t>
            </a:r>
            <a:r>
              <a:rPr sz="1200" spc="-35" dirty="0">
                <a:solidFill>
                  <a:srgbClr val="292934"/>
                </a:solidFill>
                <a:latin typeface="Arial"/>
                <a:cs typeface="Arial"/>
              </a:rPr>
              <a:t> </a:t>
            </a:r>
            <a:r>
              <a:rPr sz="1200" dirty="0">
                <a:solidFill>
                  <a:srgbClr val="292934"/>
                </a:solidFill>
                <a:latin typeface="Arial"/>
                <a:cs typeface="Arial"/>
              </a:rPr>
              <a:t>et</a:t>
            </a:r>
            <a:r>
              <a:rPr sz="1200" spc="-25" dirty="0">
                <a:solidFill>
                  <a:srgbClr val="292934"/>
                </a:solidFill>
                <a:latin typeface="Arial"/>
                <a:cs typeface="Arial"/>
              </a:rPr>
              <a:t> </a:t>
            </a:r>
            <a:r>
              <a:rPr sz="1200" dirty="0">
                <a:solidFill>
                  <a:srgbClr val="292934"/>
                </a:solidFill>
                <a:latin typeface="Arial"/>
                <a:cs typeface="Arial"/>
              </a:rPr>
              <a:t>al.</a:t>
            </a:r>
            <a:r>
              <a:rPr sz="1200" spc="-25" dirty="0">
                <a:solidFill>
                  <a:srgbClr val="292934"/>
                </a:solidFill>
                <a:latin typeface="Arial"/>
                <a:cs typeface="Arial"/>
              </a:rPr>
              <a:t> </a:t>
            </a:r>
            <a:r>
              <a:rPr sz="1200" dirty="0">
                <a:solidFill>
                  <a:srgbClr val="292934"/>
                </a:solidFill>
                <a:latin typeface="Arial"/>
                <a:cs typeface="Arial"/>
              </a:rPr>
              <a:t>“Useful</a:t>
            </a:r>
            <a:r>
              <a:rPr sz="1200" spc="-30" dirty="0">
                <a:solidFill>
                  <a:srgbClr val="292934"/>
                </a:solidFill>
                <a:latin typeface="Arial"/>
                <a:cs typeface="Arial"/>
              </a:rPr>
              <a:t> </a:t>
            </a:r>
            <a:r>
              <a:rPr sz="1200" dirty="0">
                <a:solidFill>
                  <a:srgbClr val="292934"/>
                </a:solidFill>
                <a:latin typeface="Arial"/>
                <a:cs typeface="Arial"/>
              </a:rPr>
              <a:t>Junk?</a:t>
            </a:r>
            <a:r>
              <a:rPr sz="1200" spc="-55" dirty="0">
                <a:solidFill>
                  <a:srgbClr val="292934"/>
                </a:solidFill>
                <a:latin typeface="Arial"/>
                <a:cs typeface="Arial"/>
              </a:rPr>
              <a:t> </a:t>
            </a:r>
            <a:r>
              <a:rPr sz="1200" dirty="0">
                <a:solidFill>
                  <a:srgbClr val="292934"/>
                </a:solidFill>
                <a:latin typeface="Arial"/>
                <a:cs typeface="Arial"/>
              </a:rPr>
              <a:t>The</a:t>
            </a:r>
            <a:r>
              <a:rPr sz="1200" spc="-35" dirty="0">
                <a:solidFill>
                  <a:srgbClr val="292934"/>
                </a:solidFill>
                <a:latin typeface="Arial"/>
                <a:cs typeface="Arial"/>
              </a:rPr>
              <a:t> </a:t>
            </a:r>
            <a:r>
              <a:rPr sz="1200" dirty="0">
                <a:solidFill>
                  <a:srgbClr val="292934"/>
                </a:solidFill>
                <a:latin typeface="Arial"/>
                <a:cs typeface="Arial"/>
              </a:rPr>
              <a:t>Effects</a:t>
            </a:r>
            <a:r>
              <a:rPr sz="1200" spc="-30" dirty="0">
                <a:solidFill>
                  <a:srgbClr val="292934"/>
                </a:solidFill>
                <a:latin typeface="Arial"/>
                <a:cs typeface="Arial"/>
              </a:rPr>
              <a:t> </a:t>
            </a:r>
            <a:r>
              <a:rPr sz="1200" dirty="0">
                <a:solidFill>
                  <a:srgbClr val="292934"/>
                </a:solidFill>
                <a:latin typeface="Arial"/>
                <a:cs typeface="Arial"/>
              </a:rPr>
              <a:t>of</a:t>
            </a:r>
            <a:r>
              <a:rPr sz="1200" spc="-25" dirty="0">
                <a:solidFill>
                  <a:srgbClr val="292934"/>
                </a:solidFill>
                <a:latin typeface="Arial"/>
                <a:cs typeface="Arial"/>
              </a:rPr>
              <a:t> </a:t>
            </a:r>
            <a:r>
              <a:rPr sz="1200" dirty="0">
                <a:solidFill>
                  <a:srgbClr val="292934"/>
                </a:solidFill>
                <a:latin typeface="Arial"/>
                <a:cs typeface="Arial"/>
              </a:rPr>
              <a:t>Visual</a:t>
            </a:r>
            <a:r>
              <a:rPr sz="1200" spc="-30" dirty="0">
                <a:solidFill>
                  <a:srgbClr val="292934"/>
                </a:solidFill>
                <a:latin typeface="Arial"/>
                <a:cs typeface="Arial"/>
              </a:rPr>
              <a:t> </a:t>
            </a:r>
            <a:r>
              <a:rPr sz="1200" dirty="0">
                <a:solidFill>
                  <a:srgbClr val="292934"/>
                </a:solidFill>
                <a:latin typeface="Arial"/>
                <a:cs typeface="Arial"/>
              </a:rPr>
              <a:t>Embellishment</a:t>
            </a:r>
            <a:r>
              <a:rPr sz="1200" spc="-25" dirty="0">
                <a:solidFill>
                  <a:srgbClr val="292934"/>
                </a:solidFill>
                <a:latin typeface="Arial"/>
                <a:cs typeface="Arial"/>
              </a:rPr>
              <a:t> </a:t>
            </a:r>
            <a:r>
              <a:rPr sz="1200" dirty="0">
                <a:solidFill>
                  <a:srgbClr val="292934"/>
                </a:solidFill>
                <a:latin typeface="Arial"/>
                <a:cs typeface="Arial"/>
              </a:rPr>
              <a:t>on</a:t>
            </a:r>
            <a:r>
              <a:rPr sz="1200" spc="-35" dirty="0">
                <a:solidFill>
                  <a:srgbClr val="292934"/>
                </a:solidFill>
                <a:latin typeface="Arial"/>
                <a:cs typeface="Arial"/>
              </a:rPr>
              <a:t> </a:t>
            </a:r>
            <a:r>
              <a:rPr sz="1200" dirty="0">
                <a:solidFill>
                  <a:srgbClr val="292934"/>
                </a:solidFill>
                <a:latin typeface="Arial"/>
                <a:cs typeface="Arial"/>
              </a:rPr>
              <a:t>Comprehension</a:t>
            </a:r>
            <a:r>
              <a:rPr sz="1200" spc="-30" dirty="0">
                <a:solidFill>
                  <a:srgbClr val="292934"/>
                </a:solidFill>
                <a:latin typeface="Arial"/>
                <a:cs typeface="Arial"/>
              </a:rPr>
              <a:t> </a:t>
            </a:r>
            <a:r>
              <a:rPr sz="1200" dirty="0">
                <a:solidFill>
                  <a:srgbClr val="292934"/>
                </a:solidFill>
                <a:latin typeface="Arial"/>
                <a:cs typeface="Arial"/>
              </a:rPr>
              <a:t>and</a:t>
            </a:r>
            <a:r>
              <a:rPr sz="1200" spc="-35" dirty="0">
                <a:solidFill>
                  <a:srgbClr val="292934"/>
                </a:solidFill>
                <a:latin typeface="Arial"/>
                <a:cs typeface="Arial"/>
              </a:rPr>
              <a:t> </a:t>
            </a:r>
            <a:r>
              <a:rPr sz="1200" dirty="0">
                <a:solidFill>
                  <a:srgbClr val="292934"/>
                </a:solidFill>
                <a:latin typeface="Arial"/>
                <a:cs typeface="Arial"/>
              </a:rPr>
              <a:t>Memorability</a:t>
            </a:r>
            <a:r>
              <a:rPr sz="1200" spc="-30" dirty="0">
                <a:solidFill>
                  <a:srgbClr val="292934"/>
                </a:solidFill>
                <a:latin typeface="Arial"/>
                <a:cs typeface="Arial"/>
              </a:rPr>
              <a:t> </a:t>
            </a:r>
            <a:r>
              <a:rPr sz="1200" dirty="0">
                <a:solidFill>
                  <a:srgbClr val="292934"/>
                </a:solidFill>
                <a:latin typeface="Arial"/>
                <a:cs typeface="Arial"/>
              </a:rPr>
              <a:t>of</a:t>
            </a:r>
            <a:r>
              <a:rPr sz="1200" spc="-25" dirty="0">
                <a:solidFill>
                  <a:srgbClr val="292934"/>
                </a:solidFill>
                <a:latin typeface="Arial"/>
                <a:cs typeface="Arial"/>
              </a:rPr>
              <a:t> </a:t>
            </a:r>
            <a:r>
              <a:rPr sz="1200" dirty="0">
                <a:solidFill>
                  <a:srgbClr val="292934"/>
                </a:solidFill>
                <a:latin typeface="Arial"/>
                <a:cs typeface="Arial"/>
              </a:rPr>
              <a:t>Charts”,</a:t>
            </a:r>
            <a:r>
              <a:rPr sz="1200" spc="-25" dirty="0">
                <a:solidFill>
                  <a:srgbClr val="292934"/>
                </a:solidFill>
                <a:latin typeface="Arial"/>
                <a:cs typeface="Arial"/>
              </a:rPr>
              <a:t> </a:t>
            </a:r>
            <a:r>
              <a:rPr sz="1200" dirty="0">
                <a:solidFill>
                  <a:srgbClr val="292934"/>
                </a:solidFill>
                <a:latin typeface="Arial"/>
                <a:cs typeface="Arial"/>
              </a:rPr>
              <a:t>CHI</a:t>
            </a:r>
            <a:r>
              <a:rPr sz="1200" spc="-25" dirty="0">
                <a:solidFill>
                  <a:srgbClr val="292934"/>
                </a:solidFill>
                <a:latin typeface="Arial"/>
                <a:cs typeface="Arial"/>
              </a:rPr>
              <a:t> </a:t>
            </a:r>
            <a:r>
              <a:rPr sz="1200" spc="-20" dirty="0">
                <a:solidFill>
                  <a:srgbClr val="292934"/>
                </a:solidFill>
                <a:latin typeface="Arial"/>
                <a:cs typeface="Arial"/>
              </a:rPr>
              <a:t>2010</a:t>
            </a:r>
            <a:endParaRPr sz="1200">
              <a:latin typeface="Arial"/>
              <a:cs typeface="Arial"/>
            </a:endParaRPr>
          </a:p>
        </p:txBody>
      </p:sp>
      <p:sp>
        <p:nvSpPr>
          <p:cNvPr id="9" name="Title 1">
            <a:extLst>
              <a:ext uri="{FF2B5EF4-FFF2-40B4-BE49-F238E27FC236}">
                <a16:creationId xmlns:a16="http://schemas.microsoft.com/office/drawing/2014/main" id="{A3284FF0-F5AD-36EA-B159-252200774639}"/>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A</a:t>
            </a:r>
            <a:r>
              <a:rPr lang="en-US" spc="-400" dirty="0"/>
              <a:t> </a:t>
            </a:r>
            <a:r>
              <a:rPr lang="en-US" spc="-90" dirty="0"/>
              <a:t>caveat:</a:t>
            </a:r>
            <a:r>
              <a:rPr lang="en-US" spc="-190" dirty="0"/>
              <a:t> </a:t>
            </a:r>
            <a:r>
              <a:rPr lang="en-US" spc="-90" dirty="0"/>
              <a:t>“chart</a:t>
            </a:r>
            <a:r>
              <a:rPr lang="en-US" spc="-190" dirty="0"/>
              <a:t> </a:t>
            </a:r>
            <a:r>
              <a:rPr lang="en-US" spc="-95" dirty="0"/>
              <a:t>junk”</a:t>
            </a:r>
            <a:r>
              <a:rPr lang="en-US" spc="-190" dirty="0"/>
              <a:t> </a:t>
            </a:r>
            <a:r>
              <a:rPr lang="en-US" spc="-70" dirty="0"/>
              <a:t>and</a:t>
            </a:r>
            <a:r>
              <a:rPr lang="en-US" spc="-190" dirty="0"/>
              <a:t> </a:t>
            </a:r>
            <a:r>
              <a:rPr lang="en-US" spc="-65" dirty="0"/>
              <a:t>preference</a:t>
            </a:r>
            <a:endParaRPr lang="en-US" dirty="0"/>
          </a:p>
        </p:txBody>
      </p:sp>
      <p:pic>
        <p:nvPicPr>
          <p:cNvPr id="3" name="Picture 2" descr="A graph of a bar chart&#10;&#10;Description automatically generated with medium confidence">
            <a:extLst>
              <a:ext uri="{FF2B5EF4-FFF2-40B4-BE49-F238E27FC236}">
                <a16:creationId xmlns:a16="http://schemas.microsoft.com/office/drawing/2014/main" id="{B836C0DC-05AB-08A9-CE34-0C5D6828E0DC}"/>
              </a:ext>
            </a:extLst>
          </p:cNvPr>
          <p:cNvPicPr>
            <a:picLocks noChangeAspect="1"/>
          </p:cNvPicPr>
          <p:nvPr/>
        </p:nvPicPr>
        <p:blipFill>
          <a:blip r:embed="rId2"/>
          <a:stretch>
            <a:fillRect/>
          </a:stretch>
        </p:blipFill>
        <p:spPr>
          <a:xfrm>
            <a:off x="3759200" y="1835150"/>
            <a:ext cx="6883400" cy="3416300"/>
          </a:xfrm>
          <a:prstGeom prst="rect">
            <a:avLst/>
          </a:prstGeom>
        </p:spPr>
      </p:pic>
    </p:spTree>
    <p:extLst>
      <p:ext uri="{BB962C8B-B14F-4D97-AF65-F5344CB8AC3E}">
        <p14:creationId xmlns:p14="http://schemas.microsoft.com/office/powerpoint/2010/main" val="198377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3" cstate="print"/>
          <a:stretch>
            <a:fillRect/>
          </a:stretch>
        </p:blipFill>
        <p:spPr>
          <a:xfrm>
            <a:off x="3573340" y="1815885"/>
            <a:ext cx="4136910" cy="3084734"/>
          </a:xfrm>
          <a:prstGeom prst="rect">
            <a:avLst/>
          </a:prstGeom>
        </p:spPr>
      </p:pic>
      <p:pic>
        <p:nvPicPr>
          <p:cNvPr id="4" name="object 4"/>
          <p:cNvPicPr/>
          <p:nvPr/>
        </p:nvPicPr>
        <p:blipFill>
          <a:blip r:embed="rId4" cstate="print"/>
          <a:stretch>
            <a:fillRect/>
          </a:stretch>
        </p:blipFill>
        <p:spPr>
          <a:xfrm>
            <a:off x="7825361" y="2046343"/>
            <a:ext cx="3909439" cy="2551057"/>
          </a:xfrm>
          <a:prstGeom prst="rect">
            <a:avLst/>
          </a:prstGeom>
        </p:spPr>
      </p:pic>
      <p:sp>
        <p:nvSpPr>
          <p:cNvPr id="5" name="Title 1">
            <a:extLst>
              <a:ext uri="{FF2B5EF4-FFF2-40B4-BE49-F238E27FC236}">
                <a16:creationId xmlns:a16="http://schemas.microsoft.com/office/drawing/2014/main" id="{951E5340-511B-ED6A-195F-59C0C141922A}"/>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95" dirty="0"/>
              <a:t>Chart</a:t>
            </a:r>
            <a:r>
              <a:rPr lang="en-US" spc="-180" dirty="0"/>
              <a:t> </a:t>
            </a:r>
            <a:r>
              <a:rPr lang="en-US" spc="-85" dirty="0"/>
              <a:t>junk</a:t>
            </a:r>
            <a:r>
              <a:rPr lang="en-US" spc="-175" dirty="0"/>
              <a:t> </a:t>
            </a:r>
            <a:r>
              <a:rPr lang="en-US" spc="-70" dirty="0"/>
              <a:t>and</a:t>
            </a:r>
            <a:r>
              <a:rPr lang="en-US" spc="-185" dirty="0"/>
              <a:t> </a:t>
            </a:r>
            <a:r>
              <a:rPr lang="en-US" spc="-75" dirty="0"/>
              <a:t>eye</a:t>
            </a:r>
            <a:r>
              <a:rPr lang="en-US" spc="-180" dirty="0"/>
              <a:t> </a:t>
            </a:r>
            <a:r>
              <a:rPr lang="en-US" spc="-80" dirty="0"/>
              <a:t>gaze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F33AF-9A37-F0B4-D3E8-EBE6FFCA80E2}"/>
              </a:ext>
            </a:extLst>
          </p:cNvPr>
          <p:cNvSpPr>
            <a:spLocks noGrp="1"/>
          </p:cNvSpPr>
          <p:nvPr>
            <p:ph type="title"/>
          </p:nvPr>
        </p:nvSpPr>
        <p:spPr/>
        <p:txBody>
          <a:bodyPr/>
          <a:lstStyle/>
          <a:p>
            <a:r>
              <a:rPr lang="en-US" dirty="0"/>
              <a:t>Activity: Does it follow the rules?</a:t>
            </a:r>
            <a:endParaRPr lang="en-US" b="1" dirty="0"/>
          </a:p>
        </p:txBody>
      </p:sp>
      <p:sp>
        <p:nvSpPr>
          <p:cNvPr id="3" name="Content Placeholder 2">
            <a:extLst>
              <a:ext uri="{FF2B5EF4-FFF2-40B4-BE49-F238E27FC236}">
                <a16:creationId xmlns:a16="http://schemas.microsoft.com/office/drawing/2014/main" id="{67A36C70-E762-076F-31EA-3A28AAFD2097}"/>
              </a:ext>
            </a:extLst>
          </p:cNvPr>
          <p:cNvSpPr>
            <a:spLocks noGrp="1"/>
          </p:cNvSpPr>
          <p:nvPr>
            <p:ph idx="1"/>
          </p:nvPr>
        </p:nvSpPr>
        <p:spPr>
          <a:xfrm>
            <a:off x="3869268" y="864107"/>
            <a:ext cx="7315200" cy="5589701"/>
          </a:xfrm>
        </p:spPr>
        <p:txBody>
          <a:bodyPr anchor="t">
            <a:normAutofit fontScale="92500" lnSpcReduction="10000"/>
          </a:bodyPr>
          <a:lstStyle/>
          <a:p>
            <a:r>
              <a:rPr lang="en-US" sz="2800" dirty="0"/>
              <a:t>Work with 2 other people. Be prepared to share your work with the class. </a:t>
            </a:r>
          </a:p>
          <a:p>
            <a:endParaRPr lang="en-US" sz="2800" dirty="0"/>
          </a:p>
          <a:p>
            <a:r>
              <a:rPr lang="en-US" sz="2800" dirty="0"/>
              <a:t>Find a data visualization you think is interesting</a:t>
            </a:r>
          </a:p>
          <a:p>
            <a:pPr lvl="1"/>
            <a:r>
              <a:rPr lang="en-US" sz="2400" dirty="0"/>
              <a:t>Some ideas: New sites, government sites, Tableau, </a:t>
            </a:r>
            <a:r>
              <a:rPr lang="en-US" sz="2400" dirty="0" err="1"/>
              <a:t>massvis.mit.edu</a:t>
            </a:r>
            <a:r>
              <a:rPr lang="en-US" sz="2400" dirty="0"/>
              <a:t> </a:t>
            </a:r>
          </a:p>
          <a:p>
            <a:endParaRPr lang="en-US" sz="2800" dirty="0"/>
          </a:p>
          <a:p>
            <a:r>
              <a:rPr lang="en-US" sz="2800" dirty="0"/>
              <a:t>Answer:</a:t>
            </a:r>
          </a:p>
          <a:p>
            <a:pPr marL="1017270" lvl="1" indent="-514350">
              <a:buFont typeface="+mj-lt"/>
              <a:buAutoNum type="arabicPeriod"/>
            </a:pPr>
            <a:r>
              <a:rPr lang="en-US" sz="2600" dirty="0"/>
              <a:t>Why did you choose this specific visualization?</a:t>
            </a:r>
          </a:p>
          <a:p>
            <a:pPr marL="1017270" lvl="1" indent="-514350">
              <a:buFont typeface="+mj-lt"/>
              <a:buAutoNum type="arabicPeriod"/>
            </a:pPr>
            <a:r>
              <a:rPr lang="en-US" sz="2600" dirty="0"/>
              <a:t>Does the visualization follow all the design principles we just looked at? </a:t>
            </a:r>
          </a:p>
          <a:p>
            <a:pPr marL="1474470" lvl="2" indent="-514350">
              <a:buFont typeface="+mj-lt"/>
              <a:buAutoNum type="arabicPeriod"/>
            </a:pPr>
            <a:r>
              <a:rPr lang="en-US" sz="2600" dirty="0"/>
              <a:t>If not, which are violated and how?</a:t>
            </a:r>
          </a:p>
          <a:p>
            <a:pPr marL="1017270" lvl="1" indent="-514350">
              <a:buFont typeface="+mj-lt"/>
              <a:buAutoNum type="arabicPeriod"/>
            </a:pPr>
            <a:r>
              <a:rPr lang="en-US" sz="2600" dirty="0"/>
              <a:t>Do you think your answer to (2) impacted your answer to (1)? </a:t>
            </a:r>
          </a:p>
          <a:p>
            <a:endParaRPr lang="en-US" sz="2800" dirty="0"/>
          </a:p>
        </p:txBody>
      </p:sp>
    </p:spTree>
    <p:extLst>
      <p:ext uri="{BB962C8B-B14F-4D97-AF65-F5344CB8AC3E}">
        <p14:creationId xmlns:p14="http://schemas.microsoft.com/office/powerpoint/2010/main" val="403805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E5A44-4336-F365-2E3B-C55C1123CF37}"/>
              </a:ext>
            </a:extLst>
          </p:cNvPr>
          <p:cNvSpPr>
            <a:spLocks noGrp="1"/>
          </p:cNvSpPr>
          <p:nvPr>
            <p:ph type="title"/>
          </p:nvPr>
        </p:nvSpPr>
        <p:spPr/>
        <p:txBody>
          <a:bodyPr/>
          <a:lstStyle/>
          <a:p>
            <a:r>
              <a:rPr lang="en-US" dirty="0"/>
              <a:t>Data </a:t>
            </a:r>
            <a:r>
              <a:rPr lang="en-US" dirty="0">
                <a:sym typeface="Wingdings" pitchFamily="2" charset="2"/>
              </a:rPr>
              <a:t></a:t>
            </a:r>
            <a:r>
              <a:rPr lang="en-US" dirty="0"/>
              <a:t> Visuals</a:t>
            </a:r>
          </a:p>
        </p:txBody>
      </p:sp>
      <p:sp>
        <p:nvSpPr>
          <p:cNvPr id="3" name="Content Placeholder 2">
            <a:extLst>
              <a:ext uri="{FF2B5EF4-FFF2-40B4-BE49-F238E27FC236}">
                <a16:creationId xmlns:a16="http://schemas.microsoft.com/office/drawing/2014/main" id="{75C8B22C-A666-2A7A-6887-C8064FE00251}"/>
              </a:ext>
            </a:extLst>
          </p:cNvPr>
          <p:cNvSpPr>
            <a:spLocks noGrp="1"/>
          </p:cNvSpPr>
          <p:nvPr>
            <p:ph idx="1"/>
          </p:nvPr>
        </p:nvSpPr>
        <p:spPr>
          <a:xfrm>
            <a:off x="3869267" y="864108"/>
            <a:ext cx="7779393" cy="5841492"/>
          </a:xfrm>
        </p:spPr>
        <p:txBody>
          <a:bodyPr anchor="t">
            <a:normAutofit/>
          </a:bodyPr>
          <a:lstStyle/>
          <a:p>
            <a:r>
              <a:rPr lang="en-US" sz="2400" dirty="0"/>
              <a:t>Remember… </a:t>
            </a:r>
            <a:r>
              <a:rPr lang="en-US" sz="2400" b="1" dirty="0"/>
              <a:t>Big idea behind visualization</a:t>
            </a:r>
          </a:p>
          <a:p>
            <a:pPr lvl="1"/>
            <a:r>
              <a:rPr lang="en-US" sz="2400" dirty="0"/>
              <a:t>Map data dimensions  to visual dimensions in a principled way </a:t>
            </a:r>
          </a:p>
          <a:p>
            <a:pPr lvl="1"/>
            <a:r>
              <a:rPr lang="en-US" sz="2400" dirty="0"/>
              <a:t>Not all visual dimensions can represent all data types</a:t>
            </a:r>
          </a:p>
          <a:p>
            <a:pPr lvl="1"/>
            <a:endParaRPr lang="en-US" sz="2400" dirty="0"/>
          </a:p>
        </p:txBody>
      </p:sp>
      <p:grpSp>
        <p:nvGrpSpPr>
          <p:cNvPr id="14" name="object 4">
            <a:extLst>
              <a:ext uri="{FF2B5EF4-FFF2-40B4-BE49-F238E27FC236}">
                <a16:creationId xmlns:a16="http://schemas.microsoft.com/office/drawing/2014/main" id="{818A8DA1-71C7-C363-A37F-77209DB50659}"/>
              </a:ext>
            </a:extLst>
          </p:cNvPr>
          <p:cNvGrpSpPr/>
          <p:nvPr/>
        </p:nvGrpSpPr>
        <p:grpSpPr>
          <a:xfrm>
            <a:off x="3951855" y="3200110"/>
            <a:ext cx="3048284" cy="3505487"/>
            <a:chOff x="2116705" y="1524000"/>
            <a:chExt cx="2074545" cy="3164840"/>
          </a:xfrm>
        </p:grpSpPr>
        <p:pic>
          <p:nvPicPr>
            <p:cNvPr id="16" name="object 5">
              <a:extLst>
                <a:ext uri="{FF2B5EF4-FFF2-40B4-BE49-F238E27FC236}">
                  <a16:creationId xmlns:a16="http://schemas.microsoft.com/office/drawing/2014/main" id="{DE898F16-1BC4-9F3A-73F5-483B54F4F252}"/>
                </a:ext>
              </a:extLst>
            </p:cNvPr>
            <p:cNvPicPr/>
            <p:nvPr/>
          </p:nvPicPr>
          <p:blipFill>
            <a:blip r:embed="rId2" cstate="print"/>
            <a:stretch>
              <a:fillRect/>
            </a:stretch>
          </p:blipFill>
          <p:spPr>
            <a:xfrm>
              <a:off x="2116705" y="1524000"/>
              <a:ext cx="2074294" cy="1575352"/>
            </a:xfrm>
            <a:prstGeom prst="rect">
              <a:avLst/>
            </a:prstGeom>
          </p:spPr>
        </p:pic>
        <p:pic>
          <p:nvPicPr>
            <p:cNvPr id="17" name="object 6">
              <a:extLst>
                <a:ext uri="{FF2B5EF4-FFF2-40B4-BE49-F238E27FC236}">
                  <a16:creationId xmlns:a16="http://schemas.microsoft.com/office/drawing/2014/main" id="{CE81333F-CE95-5615-A31C-013F8DB886AA}"/>
                </a:ext>
              </a:extLst>
            </p:cNvPr>
            <p:cNvPicPr/>
            <p:nvPr/>
          </p:nvPicPr>
          <p:blipFill>
            <a:blip r:embed="rId3" cstate="print"/>
            <a:stretch>
              <a:fillRect/>
            </a:stretch>
          </p:blipFill>
          <p:spPr>
            <a:xfrm>
              <a:off x="2116705" y="3130039"/>
              <a:ext cx="2074294" cy="1558303"/>
            </a:xfrm>
            <a:prstGeom prst="rect">
              <a:avLst/>
            </a:prstGeom>
          </p:spPr>
        </p:pic>
      </p:grpSp>
      <p:graphicFrame>
        <p:nvGraphicFramePr>
          <p:cNvPr id="19" name="object 9">
            <a:extLst>
              <a:ext uri="{FF2B5EF4-FFF2-40B4-BE49-F238E27FC236}">
                <a16:creationId xmlns:a16="http://schemas.microsoft.com/office/drawing/2014/main" id="{601F61F2-AE83-CDAE-472E-75E2498F0907}"/>
              </a:ext>
            </a:extLst>
          </p:cNvPr>
          <p:cNvGraphicFramePr>
            <a:graphicFrameLocks noGrp="1"/>
          </p:cNvGraphicFramePr>
          <p:nvPr/>
        </p:nvGraphicFramePr>
        <p:xfrm>
          <a:off x="7048405" y="3266370"/>
          <a:ext cx="3222030" cy="3372966"/>
        </p:xfrm>
        <a:graphic>
          <a:graphicData uri="http://schemas.openxmlformats.org/drawingml/2006/table">
            <a:tbl>
              <a:tblPr firstRow="1" bandRow="1">
                <a:tableStyleId>{2D5ABB26-0587-4C30-8999-92F81FD0307C}</a:tableStyleId>
              </a:tblPr>
              <a:tblGrid>
                <a:gridCol w="1074010">
                  <a:extLst>
                    <a:ext uri="{9D8B030D-6E8A-4147-A177-3AD203B41FA5}">
                      <a16:colId xmlns:a16="http://schemas.microsoft.com/office/drawing/2014/main" val="20000"/>
                    </a:ext>
                  </a:extLst>
                </a:gridCol>
                <a:gridCol w="1074010">
                  <a:extLst>
                    <a:ext uri="{9D8B030D-6E8A-4147-A177-3AD203B41FA5}">
                      <a16:colId xmlns:a16="http://schemas.microsoft.com/office/drawing/2014/main" val="20001"/>
                    </a:ext>
                  </a:extLst>
                </a:gridCol>
                <a:gridCol w="1074010">
                  <a:extLst>
                    <a:ext uri="{9D8B030D-6E8A-4147-A177-3AD203B41FA5}">
                      <a16:colId xmlns:a16="http://schemas.microsoft.com/office/drawing/2014/main" val="2381195527"/>
                    </a:ext>
                  </a:extLst>
                </a:gridCol>
              </a:tblGrid>
              <a:tr h="562161">
                <a:tc>
                  <a:txBody>
                    <a:bodyPr/>
                    <a:lstStyle/>
                    <a:p>
                      <a:pPr>
                        <a:lnSpc>
                          <a:spcPct val="100000"/>
                        </a:lnSpc>
                      </a:pPr>
                      <a:r>
                        <a:rPr lang="en-US" sz="1900" dirty="0">
                          <a:latin typeface="Times New Roman"/>
                          <a:cs typeface="Times New Roman"/>
                        </a:rPr>
                        <a:t> </a:t>
                      </a:r>
                      <a:endParaRPr sz="1900" dirty="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cap="flat" cmpd="sng" algn="ctr">
                      <a:solidFill>
                        <a:srgbClr val="292934"/>
                      </a:solidFill>
                      <a:prstDash val="solid"/>
                      <a:round/>
                      <a:headEnd type="none" w="med" len="med"/>
                      <a:tailEnd type="none" w="med" len="me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a:solidFill>
                        <a:srgbClr val="292934"/>
                      </a:solidFill>
                      <a:prstDash val="solid"/>
                    </a:lnT>
                    <a:lnB w="19050" cap="flat" cmpd="sng" algn="ctr">
                      <a:solidFill>
                        <a:srgbClr val="292934"/>
                      </a:solidFill>
                      <a:prstDash val="solid"/>
                      <a:round/>
                      <a:headEnd type="none" w="med" len="med"/>
                      <a:tailEnd type="none" w="med" len="med"/>
                    </a:lnB>
                  </a:tcPr>
                </a:tc>
                <a:extLst>
                  <a:ext uri="{0D108BD9-81ED-4DB2-BD59-A6C34878D82A}">
                    <a16:rowId xmlns:a16="http://schemas.microsoft.com/office/drawing/2014/main" val="10000"/>
                  </a:ext>
                </a:extLst>
              </a:tr>
              <a:tr h="562161">
                <a:tc>
                  <a:txBody>
                    <a:bodyPr/>
                    <a:lstStyle/>
                    <a:p>
                      <a:pPr>
                        <a:lnSpc>
                          <a:spcPct val="100000"/>
                        </a:lnSpc>
                      </a:pPr>
                      <a:endParaRPr sz="190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cap="flat" cmpd="sng" algn="ctr">
                      <a:solidFill>
                        <a:srgbClr val="292934"/>
                      </a:solidFill>
                      <a:prstDash val="solid"/>
                      <a:round/>
                      <a:headEnd type="none" w="med" len="med"/>
                      <a:tailEnd type="none" w="med" len="me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cap="flat" cmpd="sng" algn="ctr">
                      <a:solidFill>
                        <a:srgbClr val="292934"/>
                      </a:solidFill>
                      <a:prstDash val="solid"/>
                      <a:round/>
                      <a:headEnd type="none" w="med" len="med"/>
                      <a:tailEnd type="none" w="med" len="med"/>
                    </a:lnT>
                    <a:lnB w="19050" cap="flat" cmpd="sng" algn="ctr">
                      <a:solidFill>
                        <a:srgbClr val="292934"/>
                      </a:solidFill>
                      <a:prstDash val="solid"/>
                      <a:round/>
                      <a:headEnd type="none" w="med" len="med"/>
                      <a:tailEnd type="none" w="med" len="med"/>
                    </a:lnB>
                  </a:tcPr>
                </a:tc>
                <a:extLst>
                  <a:ext uri="{0D108BD9-81ED-4DB2-BD59-A6C34878D82A}">
                    <a16:rowId xmlns:a16="http://schemas.microsoft.com/office/drawing/2014/main" val="10001"/>
                  </a:ext>
                </a:extLst>
              </a:tr>
              <a:tr h="562161">
                <a:tc>
                  <a:txBody>
                    <a:bodyPr/>
                    <a:lstStyle/>
                    <a:p>
                      <a:pPr>
                        <a:lnSpc>
                          <a:spcPct val="100000"/>
                        </a:lnSpc>
                      </a:pPr>
                      <a:endParaRPr sz="190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cap="flat" cmpd="sng" algn="ctr">
                      <a:solidFill>
                        <a:srgbClr val="292934"/>
                      </a:solidFill>
                      <a:prstDash val="solid"/>
                      <a:round/>
                      <a:headEnd type="none" w="med" len="med"/>
                      <a:tailEnd type="none" w="med" len="me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cap="flat" cmpd="sng" algn="ctr">
                      <a:solidFill>
                        <a:srgbClr val="292934"/>
                      </a:solidFill>
                      <a:prstDash val="solid"/>
                      <a:round/>
                      <a:headEnd type="none" w="med" len="med"/>
                      <a:tailEnd type="none" w="med" len="med"/>
                    </a:lnT>
                    <a:lnB w="19050" cap="flat" cmpd="sng" algn="ctr">
                      <a:solidFill>
                        <a:srgbClr val="292934"/>
                      </a:solidFill>
                      <a:prstDash val="solid"/>
                      <a:round/>
                      <a:headEnd type="none" w="med" len="med"/>
                      <a:tailEnd type="none" w="med" len="med"/>
                    </a:lnB>
                  </a:tcPr>
                </a:tc>
                <a:extLst>
                  <a:ext uri="{0D108BD9-81ED-4DB2-BD59-A6C34878D82A}">
                    <a16:rowId xmlns:a16="http://schemas.microsoft.com/office/drawing/2014/main" val="10002"/>
                  </a:ext>
                </a:extLst>
              </a:tr>
              <a:tr h="562161">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cap="flat" cmpd="sng" algn="ctr">
                      <a:solidFill>
                        <a:srgbClr val="292934"/>
                      </a:solidFill>
                      <a:prstDash val="solid"/>
                      <a:round/>
                      <a:headEnd type="none" w="med" len="med"/>
                      <a:tailEnd type="none" w="med" len="me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cap="flat" cmpd="sng" algn="ctr">
                      <a:solidFill>
                        <a:srgbClr val="292934"/>
                      </a:solidFill>
                      <a:prstDash val="solid"/>
                      <a:round/>
                      <a:headEnd type="none" w="med" len="med"/>
                      <a:tailEnd type="none" w="med" len="med"/>
                    </a:lnT>
                    <a:lnB w="19050" cap="flat" cmpd="sng" algn="ctr">
                      <a:solidFill>
                        <a:srgbClr val="292934"/>
                      </a:solidFill>
                      <a:prstDash val="solid"/>
                      <a:round/>
                      <a:headEnd type="none" w="med" len="med"/>
                      <a:tailEnd type="none" w="med" len="med"/>
                    </a:lnB>
                  </a:tcPr>
                </a:tc>
                <a:extLst>
                  <a:ext uri="{0D108BD9-81ED-4DB2-BD59-A6C34878D82A}">
                    <a16:rowId xmlns:a16="http://schemas.microsoft.com/office/drawing/2014/main" val="10003"/>
                  </a:ext>
                </a:extLst>
              </a:tr>
              <a:tr h="562161">
                <a:tc>
                  <a:txBody>
                    <a:bodyPr/>
                    <a:lstStyle/>
                    <a:p>
                      <a:pPr>
                        <a:lnSpc>
                          <a:spcPct val="100000"/>
                        </a:lnSpc>
                      </a:pPr>
                      <a:endParaRPr sz="190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cap="flat" cmpd="sng" algn="ctr">
                      <a:solidFill>
                        <a:srgbClr val="292934"/>
                      </a:solidFill>
                      <a:prstDash val="solid"/>
                      <a:round/>
                      <a:headEnd type="none" w="med" len="med"/>
                      <a:tailEnd type="none" w="med" len="me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cap="flat" cmpd="sng" algn="ctr">
                      <a:solidFill>
                        <a:srgbClr val="292934"/>
                      </a:solidFill>
                      <a:prstDash val="solid"/>
                      <a:round/>
                      <a:headEnd type="none" w="med" len="med"/>
                      <a:tailEnd type="none" w="med" len="med"/>
                    </a:lnT>
                    <a:lnB w="19050" cap="flat" cmpd="sng" algn="ctr">
                      <a:solidFill>
                        <a:srgbClr val="292934"/>
                      </a:solidFill>
                      <a:prstDash val="solid"/>
                      <a:round/>
                      <a:headEnd type="none" w="med" len="med"/>
                      <a:tailEnd type="none" w="med" len="med"/>
                    </a:lnB>
                  </a:tcPr>
                </a:tc>
                <a:extLst>
                  <a:ext uri="{0D108BD9-81ED-4DB2-BD59-A6C34878D82A}">
                    <a16:rowId xmlns:a16="http://schemas.microsoft.com/office/drawing/2014/main" val="10004"/>
                  </a:ext>
                </a:extLst>
              </a:tr>
              <a:tr h="562161">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cap="flat" cmpd="sng" algn="ctr">
                      <a:solidFill>
                        <a:srgbClr val="292934"/>
                      </a:solidFill>
                      <a:prstDash val="solid"/>
                      <a:round/>
                      <a:headEnd type="none" w="med" len="med"/>
                      <a:tailEnd type="none" w="med" len="me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cap="flat" cmpd="sng" algn="ctr">
                      <a:solidFill>
                        <a:srgbClr val="292934"/>
                      </a:solidFill>
                      <a:prstDash val="solid"/>
                      <a:round/>
                      <a:headEnd type="none" w="med" len="med"/>
                      <a:tailEnd type="none" w="med" len="med"/>
                    </a:lnT>
                    <a:lnB w="19050">
                      <a:solidFill>
                        <a:srgbClr val="292934"/>
                      </a:solidFill>
                      <a:prstDash val="solid"/>
                    </a:lnB>
                  </a:tcPr>
                </a:tc>
                <a:extLst>
                  <a:ext uri="{0D108BD9-81ED-4DB2-BD59-A6C34878D82A}">
                    <a16:rowId xmlns:a16="http://schemas.microsoft.com/office/drawing/2014/main" val="10005"/>
                  </a:ext>
                </a:extLst>
              </a:tr>
            </a:tbl>
          </a:graphicData>
        </a:graphic>
      </p:graphicFrame>
      <p:pic>
        <p:nvPicPr>
          <p:cNvPr id="20" name="Picture 19" descr="Diagram&#10;&#10;Description automatically generated with low confidence">
            <a:extLst>
              <a:ext uri="{FF2B5EF4-FFF2-40B4-BE49-F238E27FC236}">
                <a16:creationId xmlns:a16="http://schemas.microsoft.com/office/drawing/2014/main" id="{02519ACC-A9D6-5E9B-A050-359974C87A14}"/>
              </a:ext>
            </a:extLst>
          </p:cNvPr>
          <p:cNvPicPr>
            <a:picLocks noChangeAspect="1"/>
          </p:cNvPicPr>
          <p:nvPr/>
        </p:nvPicPr>
        <p:blipFill>
          <a:blip r:embed="rId4"/>
          <a:stretch>
            <a:fillRect/>
          </a:stretch>
        </p:blipFill>
        <p:spPr>
          <a:xfrm>
            <a:off x="7035152" y="2365355"/>
            <a:ext cx="3222029" cy="870996"/>
          </a:xfrm>
          <a:prstGeom prst="rect">
            <a:avLst/>
          </a:prstGeom>
          <a:ln>
            <a:solidFill>
              <a:schemeClr val="tx1"/>
            </a:solidFill>
          </a:ln>
        </p:spPr>
      </p:pic>
      <p:sp>
        <p:nvSpPr>
          <p:cNvPr id="21" name="object 3">
            <a:extLst>
              <a:ext uri="{FF2B5EF4-FFF2-40B4-BE49-F238E27FC236}">
                <a16:creationId xmlns:a16="http://schemas.microsoft.com/office/drawing/2014/main" id="{86FCE103-0B97-8B3F-7A4B-C3CDFFEA0CAB}"/>
              </a:ext>
            </a:extLst>
          </p:cNvPr>
          <p:cNvSpPr txBox="1"/>
          <p:nvPr/>
        </p:nvSpPr>
        <p:spPr>
          <a:xfrm>
            <a:off x="10429461" y="6082753"/>
            <a:ext cx="1604286" cy="730969"/>
          </a:xfrm>
          <a:prstGeom prst="rect">
            <a:avLst/>
          </a:prstGeom>
        </p:spPr>
        <p:txBody>
          <a:bodyPr vert="horz" wrap="square" lIns="0" tIns="12700" rIns="0" bIns="0" rtlCol="0">
            <a:spAutoFit/>
          </a:bodyPr>
          <a:lstStyle/>
          <a:p>
            <a:pPr marR="5080" algn="r">
              <a:lnSpc>
                <a:spcPts val="1415"/>
              </a:lnSpc>
              <a:spcBef>
                <a:spcPts val="100"/>
              </a:spcBef>
            </a:pPr>
            <a:r>
              <a:rPr sz="1200" spc="-5" dirty="0">
                <a:solidFill>
                  <a:srgbClr val="292934"/>
                </a:solidFill>
                <a:latin typeface="Arial"/>
                <a:cs typeface="Arial"/>
              </a:rPr>
              <a:t>Jacques</a:t>
            </a:r>
            <a:r>
              <a:rPr sz="1200" spc="-10" dirty="0">
                <a:solidFill>
                  <a:srgbClr val="292934"/>
                </a:solidFill>
                <a:latin typeface="Arial"/>
                <a:cs typeface="Arial"/>
              </a:rPr>
              <a:t> </a:t>
            </a:r>
            <a:r>
              <a:rPr sz="1200" spc="-5" dirty="0">
                <a:solidFill>
                  <a:srgbClr val="292934"/>
                </a:solidFill>
                <a:latin typeface="Arial"/>
                <a:cs typeface="Arial"/>
              </a:rPr>
              <a:t>Bertin, </a:t>
            </a:r>
            <a:r>
              <a:rPr sz="1200" i="1" spc="-10" dirty="0">
                <a:solidFill>
                  <a:srgbClr val="292934"/>
                </a:solidFill>
                <a:latin typeface="Arial"/>
                <a:cs typeface="Arial"/>
              </a:rPr>
              <a:t>Semiologie</a:t>
            </a:r>
            <a:r>
              <a:rPr sz="1200" i="1" spc="-5" dirty="0">
                <a:solidFill>
                  <a:srgbClr val="292934"/>
                </a:solidFill>
                <a:latin typeface="Arial"/>
                <a:cs typeface="Arial"/>
              </a:rPr>
              <a:t> Graphique</a:t>
            </a:r>
            <a:endParaRPr sz="1200" dirty="0">
              <a:latin typeface="Arial"/>
              <a:cs typeface="Arial"/>
            </a:endParaRPr>
          </a:p>
          <a:p>
            <a:pPr marR="5715" algn="r">
              <a:lnSpc>
                <a:spcPts val="1415"/>
              </a:lnSpc>
            </a:pPr>
            <a:r>
              <a:rPr sz="1200" spc="-5" dirty="0">
                <a:solidFill>
                  <a:srgbClr val="292934"/>
                </a:solidFill>
                <a:latin typeface="Arial"/>
                <a:cs typeface="Arial"/>
              </a:rPr>
              <a:t>(Semiology</a:t>
            </a:r>
            <a:r>
              <a:rPr sz="1200" spc="-15" dirty="0">
                <a:solidFill>
                  <a:srgbClr val="292934"/>
                </a:solidFill>
                <a:latin typeface="Arial"/>
                <a:cs typeface="Arial"/>
              </a:rPr>
              <a:t> </a:t>
            </a:r>
            <a:r>
              <a:rPr sz="1200" spc="-5" dirty="0">
                <a:solidFill>
                  <a:srgbClr val="292934"/>
                </a:solidFill>
                <a:latin typeface="Arial"/>
                <a:cs typeface="Arial"/>
              </a:rPr>
              <a:t>of</a:t>
            </a:r>
            <a:r>
              <a:rPr sz="1200" spc="-10" dirty="0">
                <a:solidFill>
                  <a:srgbClr val="292934"/>
                </a:solidFill>
                <a:latin typeface="Arial"/>
                <a:cs typeface="Arial"/>
              </a:rPr>
              <a:t> </a:t>
            </a:r>
            <a:r>
              <a:rPr sz="1200" spc="-5" dirty="0">
                <a:solidFill>
                  <a:srgbClr val="292934"/>
                </a:solidFill>
                <a:latin typeface="Arial"/>
                <a:cs typeface="Arial"/>
              </a:rPr>
              <a:t>Graphics),</a:t>
            </a:r>
            <a:r>
              <a:rPr sz="1200" spc="-10" dirty="0">
                <a:solidFill>
                  <a:srgbClr val="292934"/>
                </a:solidFill>
                <a:latin typeface="Arial"/>
                <a:cs typeface="Arial"/>
              </a:rPr>
              <a:t> </a:t>
            </a:r>
            <a:r>
              <a:rPr sz="1200" spc="-5" dirty="0">
                <a:solidFill>
                  <a:srgbClr val="292934"/>
                </a:solidFill>
                <a:latin typeface="Arial"/>
                <a:cs typeface="Arial"/>
              </a:rPr>
              <a:t>1967.</a:t>
            </a:r>
            <a:endParaRPr sz="1200" dirty="0">
              <a:latin typeface="Arial"/>
              <a:cs typeface="Arial"/>
            </a:endParaRPr>
          </a:p>
        </p:txBody>
      </p:sp>
      <p:pic>
        <p:nvPicPr>
          <p:cNvPr id="10" name="Graphic 9" descr="Checkmark with solid fill">
            <a:extLst>
              <a:ext uri="{FF2B5EF4-FFF2-40B4-BE49-F238E27FC236}">
                <a16:creationId xmlns:a16="http://schemas.microsoft.com/office/drawing/2014/main" id="{FF15FD23-419F-FE93-B36A-3240028B813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65957" y="3249603"/>
            <a:ext cx="619830" cy="619830"/>
          </a:xfrm>
          <a:prstGeom prst="rect">
            <a:avLst/>
          </a:prstGeom>
        </p:spPr>
      </p:pic>
      <p:pic>
        <p:nvPicPr>
          <p:cNvPr id="22" name="Graphic 21" descr="Checkmark with solid fill">
            <a:extLst>
              <a:ext uri="{FF2B5EF4-FFF2-40B4-BE49-F238E27FC236}">
                <a16:creationId xmlns:a16="http://schemas.microsoft.com/office/drawing/2014/main" id="{DC14EECC-1561-982F-F309-AEFDB322F6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36251" y="3249401"/>
            <a:ext cx="619830" cy="619830"/>
          </a:xfrm>
          <a:prstGeom prst="rect">
            <a:avLst/>
          </a:prstGeom>
        </p:spPr>
      </p:pic>
      <p:pic>
        <p:nvPicPr>
          <p:cNvPr id="23" name="Graphic 22" descr="Checkmark with solid fill">
            <a:extLst>
              <a:ext uri="{FF2B5EF4-FFF2-40B4-BE49-F238E27FC236}">
                <a16:creationId xmlns:a16="http://schemas.microsoft.com/office/drawing/2014/main" id="{0984F51F-F7CE-9B35-EA06-0BB11382947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42299" y="3236351"/>
            <a:ext cx="619830" cy="619830"/>
          </a:xfrm>
          <a:prstGeom prst="rect">
            <a:avLst/>
          </a:prstGeom>
        </p:spPr>
      </p:pic>
      <p:pic>
        <p:nvPicPr>
          <p:cNvPr id="25" name="Graphic 24" descr="Checkmark with solid fill">
            <a:extLst>
              <a:ext uri="{FF2B5EF4-FFF2-40B4-BE49-F238E27FC236}">
                <a16:creationId xmlns:a16="http://schemas.microsoft.com/office/drawing/2014/main" id="{2D657055-C630-FB00-820B-365208F4222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36251" y="3797230"/>
            <a:ext cx="619830" cy="619830"/>
          </a:xfrm>
          <a:prstGeom prst="rect">
            <a:avLst/>
          </a:prstGeom>
        </p:spPr>
      </p:pic>
      <p:pic>
        <p:nvPicPr>
          <p:cNvPr id="26" name="Graphic 25" descr="Checkmark with solid fill">
            <a:extLst>
              <a:ext uri="{FF2B5EF4-FFF2-40B4-BE49-F238E27FC236}">
                <a16:creationId xmlns:a16="http://schemas.microsoft.com/office/drawing/2014/main" id="{A971F191-5B4E-1C10-DA0B-D9126964EDD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42299" y="3784180"/>
            <a:ext cx="619830" cy="619830"/>
          </a:xfrm>
          <a:prstGeom prst="rect">
            <a:avLst/>
          </a:prstGeom>
        </p:spPr>
      </p:pic>
      <p:pic>
        <p:nvPicPr>
          <p:cNvPr id="28" name="Graphic 27" descr="Checkmark with solid fill">
            <a:extLst>
              <a:ext uri="{FF2B5EF4-FFF2-40B4-BE49-F238E27FC236}">
                <a16:creationId xmlns:a16="http://schemas.microsoft.com/office/drawing/2014/main" id="{71961211-96FF-BC32-1A22-2535FD2156D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36251" y="4360236"/>
            <a:ext cx="619830" cy="619830"/>
          </a:xfrm>
          <a:prstGeom prst="rect">
            <a:avLst/>
          </a:prstGeom>
        </p:spPr>
      </p:pic>
      <p:pic>
        <p:nvPicPr>
          <p:cNvPr id="29" name="Graphic 28" descr="Checkmark with solid fill">
            <a:extLst>
              <a:ext uri="{FF2B5EF4-FFF2-40B4-BE49-F238E27FC236}">
                <a16:creationId xmlns:a16="http://schemas.microsoft.com/office/drawing/2014/main" id="{8E41BD06-9F9F-96AA-A79F-F872C4BDE24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42299" y="4347186"/>
            <a:ext cx="619830" cy="619830"/>
          </a:xfrm>
          <a:prstGeom prst="rect">
            <a:avLst/>
          </a:prstGeom>
        </p:spPr>
      </p:pic>
      <p:pic>
        <p:nvPicPr>
          <p:cNvPr id="30" name="Graphic 29" descr="Checkmark with solid fill">
            <a:extLst>
              <a:ext uri="{FF2B5EF4-FFF2-40B4-BE49-F238E27FC236}">
                <a16:creationId xmlns:a16="http://schemas.microsoft.com/office/drawing/2014/main" id="{F397E0FB-BFC1-F68D-11B0-4F314CA39A2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65957" y="4923629"/>
            <a:ext cx="619830" cy="619830"/>
          </a:xfrm>
          <a:prstGeom prst="rect">
            <a:avLst/>
          </a:prstGeom>
        </p:spPr>
      </p:pic>
      <p:pic>
        <p:nvPicPr>
          <p:cNvPr id="34" name="Graphic 33" descr="Checkmark with solid fill">
            <a:extLst>
              <a:ext uri="{FF2B5EF4-FFF2-40B4-BE49-F238E27FC236}">
                <a16:creationId xmlns:a16="http://schemas.microsoft.com/office/drawing/2014/main" id="{838C0547-31E2-54FC-886E-013EE7A54CD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41370" y="5486231"/>
            <a:ext cx="619830" cy="619830"/>
          </a:xfrm>
          <a:prstGeom prst="rect">
            <a:avLst/>
          </a:prstGeom>
        </p:spPr>
      </p:pic>
      <p:pic>
        <p:nvPicPr>
          <p:cNvPr id="35" name="Graphic 34" descr="Checkmark with solid fill">
            <a:extLst>
              <a:ext uri="{FF2B5EF4-FFF2-40B4-BE49-F238E27FC236}">
                <a16:creationId xmlns:a16="http://schemas.microsoft.com/office/drawing/2014/main" id="{77674BD4-0686-159F-8484-24535E3DE76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47418" y="5473181"/>
            <a:ext cx="619830" cy="619830"/>
          </a:xfrm>
          <a:prstGeom prst="rect">
            <a:avLst/>
          </a:prstGeom>
        </p:spPr>
      </p:pic>
      <p:pic>
        <p:nvPicPr>
          <p:cNvPr id="36" name="Graphic 35" descr="Checkmark with solid fill">
            <a:extLst>
              <a:ext uri="{FF2B5EF4-FFF2-40B4-BE49-F238E27FC236}">
                <a16:creationId xmlns:a16="http://schemas.microsoft.com/office/drawing/2014/main" id="{F2D2E7F7-81AF-FADC-7060-ABB19A1F034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63686" y="6035766"/>
            <a:ext cx="619830" cy="619830"/>
          </a:xfrm>
          <a:prstGeom prst="rect">
            <a:avLst/>
          </a:prstGeom>
        </p:spPr>
      </p:pic>
      <p:sp>
        <p:nvSpPr>
          <p:cNvPr id="4" name="Frame 3">
            <a:extLst>
              <a:ext uri="{FF2B5EF4-FFF2-40B4-BE49-F238E27FC236}">
                <a16:creationId xmlns:a16="http://schemas.microsoft.com/office/drawing/2014/main" id="{830C4606-6E43-F10C-8CD8-646B433F3550}"/>
              </a:ext>
            </a:extLst>
          </p:cNvPr>
          <p:cNvSpPr/>
          <p:nvPr/>
        </p:nvSpPr>
        <p:spPr>
          <a:xfrm>
            <a:off x="4513385" y="1547446"/>
            <a:ext cx="2121877" cy="422031"/>
          </a:xfrm>
          <a:prstGeom prst="fram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6232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E5A44-4336-F365-2E3B-C55C1123CF37}"/>
              </a:ext>
            </a:extLst>
          </p:cNvPr>
          <p:cNvSpPr>
            <a:spLocks noGrp="1"/>
          </p:cNvSpPr>
          <p:nvPr>
            <p:ph type="title"/>
          </p:nvPr>
        </p:nvSpPr>
        <p:spPr/>
        <p:txBody>
          <a:bodyPr/>
          <a:lstStyle/>
          <a:p>
            <a:r>
              <a:rPr lang="en-US" dirty="0"/>
              <a:t>Data </a:t>
            </a:r>
            <a:r>
              <a:rPr lang="en-US" dirty="0">
                <a:sym typeface="Wingdings" pitchFamily="2" charset="2"/>
              </a:rPr>
              <a:t></a:t>
            </a:r>
            <a:r>
              <a:rPr lang="en-US" dirty="0"/>
              <a:t> Visuals</a:t>
            </a:r>
          </a:p>
        </p:txBody>
      </p:sp>
      <p:sp>
        <p:nvSpPr>
          <p:cNvPr id="3" name="Content Placeholder 2">
            <a:extLst>
              <a:ext uri="{FF2B5EF4-FFF2-40B4-BE49-F238E27FC236}">
                <a16:creationId xmlns:a16="http://schemas.microsoft.com/office/drawing/2014/main" id="{75C8B22C-A666-2A7A-6887-C8064FE00251}"/>
              </a:ext>
            </a:extLst>
          </p:cNvPr>
          <p:cNvSpPr>
            <a:spLocks noGrp="1"/>
          </p:cNvSpPr>
          <p:nvPr>
            <p:ph idx="1"/>
          </p:nvPr>
        </p:nvSpPr>
        <p:spPr>
          <a:xfrm>
            <a:off x="3869267" y="864108"/>
            <a:ext cx="7779393" cy="5841492"/>
          </a:xfrm>
        </p:spPr>
        <p:txBody>
          <a:bodyPr anchor="t">
            <a:normAutofit/>
          </a:bodyPr>
          <a:lstStyle/>
          <a:p>
            <a:r>
              <a:rPr lang="en-US" sz="2400" dirty="0"/>
              <a:t>Remember… </a:t>
            </a:r>
            <a:r>
              <a:rPr lang="en-US" sz="2400" b="1" dirty="0"/>
              <a:t>Big idea behind visualization</a:t>
            </a:r>
          </a:p>
          <a:p>
            <a:pPr lvl="1"/>
            <a:r>
              <a:rPr lang="en-US" sz="2400" dirty="0"/>
              <a:t>Map data dimensions  to visual dimensions in a principled way </a:t>
            </a:r>
          </a:p>
          <a:p>
            <a:pPr lvl="1"/>
            <a:r>
              <a:rPr lang="en-US" sz="2400" dirty="0"/>
              <a:t>Not all visual dimensions can represent all data types</a:t>
            </a:r>
          </a:p>
          <a:p>
            <a:pPr lvl="1"/>
            <a:endParaRPr lang="en-US" sz="2400" dirty="0"/>
          </a:p>
        </p:txBody>
      </p:sp>
      <p:grpSp>
        <p:nvGrpSpPr>
          <p:cNvPr id="14" name="object 4">
            <a:extLst>
              <a:ext uri="{FF2B5EF4-FFF2-40B4-BE49-F238E27FC236}">
                <a16:creationId xmlns:a16="http://schemas.microsoft.com/office/drawing/2014/main" id="{818A8DA1-71C7-C363-A37F-77209DB50659}"/>
              </a:ext>
            </a:extLst>
          </p:cNvPr>
          <p:cNvGrpSpPr/>
          <p:nvPr/>
        </p:nvGrpSpPr>
        <p:grpSpPr>
          <a:xfrm>
            <a:off x="3951855" y="3200110"/>
            <a:ext cx="3048284" cy="3505487"/>
            <a:chOff x="2116705" y="1524000"/>
            <a:chExt cx="2074545" cy="3164840"/>
          </a:xfrm>
        </p:grpSpPr>
        <p:pic>
          <p:nvPicPr>
            <p:cNvPr id="16" name="object 5">
              <a:extLst>
                <a:ext uri="{FF2B5EF4-FFF2-40B4-BE49-F238E27FC236}">
                  <a16:creationId xmlns:a16="http://schemas.microsoft.com/office/drawing/2014/main" id="{DE898F16-1BC4-9F3A-73F5-483B54F4F252}"/>
                </a:ext>
              </a:extLst>
            </p:cNvPr>
            <p:cNvPicPr/>
            <p:nvPr/>
          </p:nvPicPr>
          <p:blipFill>
            <a:blip r:embed="rId2" cstate="print"/>
            <a:stretch>
              <a:fillRect/>
            </a:stretch>
          </p:blipFill>
          <p:spPr>
            <a:xfrm>
              <a:off x="2116705" y="1524000"/>
              <a:ext cx="2074294" cy="1575352"/>
            </a:xfrm>
            <a:prstGeom prst="rect">
              <a:avLst/>
            </a:prstGeom>
          </p:spPr>
        </p:pic>
        <p:pic>
          <p:nvPicPr>
            <p:cNvPr id="17" name="object 6">
              <a:extLst>
                <a:ext uri="{FF2B5EF4-FFF2-40B4-BE49-F238E27FC236}">
                  <a16:creationId xmlns:a16="http://schemas.microsoft.com/office/drawing/2014/main" id="{CE81333F-CE95-5615-A31C-013F8DB886AA}"/>
                </a:ext>
              </a:extLst>
            </p:cNvPr>
            <p:cNvPicPr/>
            <p:nvPr/>
          </p:nvPicPr>
          <p:blipFill>
            <a:blip r:embed="rId3" cstate="print"/>
            <a:stretch>
              <a:fillRect/>
            </a:stretch>
          </p:blipFill>
          <p:spPr>
            <a:xfrm>
              <a:off x="2116705" y="3130039"/>
              <a:ext cx="2074294" cy="1558303"/>
            </a:xfrm>
            <a:prstGeom prst="rect">
              <a:avLst/>
            </a:prstGeom>
          </p:spPr>
        </p:pic>
      </p:grpSp>
      <p:graphicFrame>
        <p:nvGraphicFramePr>
          <p:cNvPr id="19" name="object 9">
            <a:extLst>
              <a:ext uri="{FF2B5EF4-FFF2-40B4-BE49-F238E27FC236}">
                <a16:creationId xmlns:a16="http://schemas.microsoft.com/office/drawing/2014/main" id="{601F61F2-AE83-CDAE-472E-75E2498F0907}"/>
              </a:ext>
            </a:extLst>
          </p:cNvPr>
          <p:cNvGraphicFramePr>
            <a:graphicFrameLocks noGrp="1"/>
          </p:cNvGraphicFramePr>
          <p:nvPr/>
        </p:nvGraphicFramePr>
        <p:xfrm>
          <a:off x="7048405" y="3266370"/>
          <a:ext cx="3222030" cy="3372966"/>
        </p:xfrm>
        <a:graphic>
          <a:graphicData uri="http://schemas.openxmlformats.org/drawingml/2006/table">
            <a:tbl>
              <a:tblPr firstRow="1" bandRow="1">
                <a:tableStyleId>{2D5ABB26-0587-4C30-8999-92F81FD0307C}</a:tableStyleId>
              </a:tblPr>
              <a:tblGrid>
                <a:gridCol w="1074010">
                  <a:extLst>
                    <a:ext uri="{9D8B030D-6E8A-4147-A177-3AD203B41FA5}">
                      <a16:colId xmlns:a16="http://schemas.microsoft.com/office/drawing/2014/main" val="20000"/>
                    </a:ext>
                  </a:extLst>
                </a:gridCol>
                <a:gridCol w="1074010">
                  <a:extLst>
                    <a:ext uri="{9D8B030D-6E8A-4147-A177-3AD203B41FA5}">
                      <a16:colId xmlns:a16="http://schemas.microsoft.com/office/drawing/2014/main" val="20001"/>
                    </a:ext>
                  </a:extLst>
                </a:gridCol>
                <a:gridCol w="1074010">
                  <a:extLst>
                    <a:ext uri="{9D8B030D-6E8A-4147-A177-3AD203B41FA5}">
                      <a16:colId xmlns:a16="http://schemas.microsoft.com/office/drawing/2014/main" val="2381195527"/>
                    </a:ext>
                  </a:extLst>
                </a:gridCol>
              </a:tblGrid>
              <a:tr h="562161">
                <a:tc>
                  <a:txBody>
                    <a:bodyPr/>
                    <a:lstStyle/>
                    <a:p>
                      <a:pPr>
                        <a:lnSpc>
                          <a:spcPct val="100000"/>
                        </a:lnSpc>
                      </a:pPr>
                      <a:r>
                        <a:rPr lang="en-US" sz="1900" dirty="0">
                          <a:latin typeface="Times New Roman"/>
                          <a:cs typeface="Times New Roman"/>
                        </a:rPr>
                        <a:t> </a:t>
                      </a:r>
                      <a:endParaRPr sz="1900" dirty="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cap="flat" cmpd="sng" algn="ctr">
                      <a:solidFill>
                        <a:srgbClr val="292934"/>
                      </a:solidFill>
                      <a:prstDash val="solid"/>
                      <a:round/>
                      <a:headEnd type="none" w="med" len="med"/>
                      <a:tailEnd type="none" w="med" len="me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a:solidFill>
                        <a:srgbClr val="292934"/>
                      </a:solidFill>
                      <a:prstDash val="solid"/>
                    </a:lnT>
                    <a:lnB w="19050" cap="flat" cmpd="sng" algn="ctr">
                      <a:solidFill>
                        <a:srgbClr val="292934"/>
                      </a:solidFill>
                      <a:prstDash val="solid"/>
                      <a:round/>
                      <a:headEnd type="none" w="med" len="med"/>
                      <a:tailEnd type="none" w="med" len="med"/>
                    </a:lnB>
                  </a:tcPr>
                </a:tc>
                <a:extLst>
                  <a:ext uri="{0D108BD9-81ED-4DB2-BD59-A6C34878D82A}">
                    <a16:rowId xmlns:a16="http://schemas.microsoft.com/office/drawing/2014/main" val="10000"/>
                  </a:ext>
                </a:extLst>
              </a:tr>
              <a:tr h="562161">
                <a:tc>
                  <a:txBody>
                    <a:bodyPr/>
                    <a:lstStyle/>
                    <a:p>
                      <a:pPr>
                        <a:lnSpc>
                          <a:spcPct val="100000"/>
                        </a:lnSpc>
                      </a:pPr>
                      <a:endParaRPr sz="190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cap="flat" cmpd="sng" algn="ctr">
                      <a:solidFill>
                        <a:srgbClr val="292934"/>
                      </a:solidFill>
                      <a:prstDash val="solid"/>
                      <a:round/>
                      <a:headEnd type="none" w="med" len="med"/>
                      <a:tailEnd type="none" w="med" len="me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cap="flat" cmpd="sng" algn="ctr">
                      <a:solidFill>
                        <a:srgbClr val="292934"/>
                      </a:solidFill>
                      <a:prstDash val="solid"/>
                      <a:round/>
                      <a:headEnd type="none" w="med" len="med"/>
                      <a:tailEnd type="none" w="med" len="med"/>
                    </a:lnT>
                    <a:lnB w="19050" cap="flat" cmpd="sng" algn="ctr">
                      <a:solidFill>
                        <a:srgbClr val="292934"/>
                      </a:solidFill>
                      <a:prstDash val="solid"/>
                      <a:round/>
                      <a:headEnd type="none" w="med" len="med"/>
                      <a:tailEnd type="none" w="med" len="med"/>
                    </a:lnB>
                  </a:tcPr>
                </a:tc>
                <a:extLst>
                  <a:ext uri="{0D108BD9-81ED-4DB2-BD59-A6C34878D82A}">
                    <a16:rowId xmlns:a16="http://schemas.microsoft.com/office/drawing/2014/main" val="10001"/>
                  </a:ext>
                </a:extLst>
              </a:tr>
              <a:tr h="562161">
                <a:tc>
                  <a:txBody>
                    <a:bodyPr/>
                    <a:lstStyle/>
                    <a:p>
                      <a:pPr>
                        <a:lnSpc>
                          <a:spcPct val="100000"/>
                        </a:lnSpc>
                      </a:pPr>
                      <a:endParaRPr sz="190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cap="flat" cmpd="sng" algn="ctr">
                      <a:solidFill>
                        <a:srgbClr val="292934"/>
                      </a:solidFill>
                      <a:prstDash val="solid"/>
                      <a:round/>
                      <a:headEnd type="none" w="med" len="med"/>
                      <a:tailEnd type="none" w="med" len="me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cap="flat" cmpd="sng" algn="ctr">
                      <a:solidFill>
                        <a:srgbClr val="292934"/>
                      </a:solidFill>
                      <a:prstDash val="solid"/>
                      <a:round/>
                      <a:headEnd type="none" w="med" len="med"/>
                      <a:tailEnd type="none" w="med" len="med"/>
                    </a:lnT>
                    <a:lnB w="19050" cap="flat" cmpd="sng" algn="ctr">
                      <a:solidFill>
                        <a:srgbClr val="292934"/>
                      </a:solidFill>
                      <a:prstDash val="solid"/>
                      <a:round/>
                      <a:headEnd type="none" w="med" len="med"/>
                      <a:tailEnd type="none" w="med" len="med"/>
                    </a:lnB>
                  </a:tcPr>
                </a:tc>
                <a:extLst>
                  <a:ext uri="{0D108BD9-81ED-4DB2-BD59-A6C34878D82A}">
                    <a16:rowId xmlns:a16="http://schemas.microsoft.com/office/drawing/2014/main" val="10002"/>
                  </a:ext>
                </a:extLst>
              </a:tr>
              <a:tr h="562161">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cap="flat" cmpd="sng" algn="ctr">
                      <a:solidFill>
                        <a:srgbClr val="292934"/>
                      </a:solidFill>
                      <a:prstDash val="solid"/>
                      <a:round/>
                      <a:headEnd type="none" w="med" len="med"/>
                      <a:tailEnd type="none" w="med" len="me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cap="flat" cmpd="sng" algn="ctr">
                      <a:solidFill>
                        <a:srgbClr val="292934"/>
                      </a:solidFill>
                      <a:prstDash val="solid"/>
                      <a:round/>
                      <a:headEnd type="none" w="med" len="med"/>
                      <a:tailEnd type="none" w="med" len="med"/>
                    </a:lnT>
                    <a:lnB w="19050" cap="flat" cmpd="sng" algn="ctr">
                      <a:solidFill>
                        <a:srgbClr val="292934"/>
                      </a:solidFill>
                      <a:prstDash val="solid"/>
                      <a:round/>
                      <a:headEnd type="none" w="med" len="med"/>
                      <a:tailEnd type="none" w="med" len="med"/>
                    </a:lnB>
                  </a:tcPr>
                </a:tc>
                <a:extLst>
                  <a:ext uri="{0D108BD9-81ED-4DB2-BD59-A6C34878D82A}">
                    <a16:rowId xmlns:a16="http://schemas.microsoft.com/office/drawing/2014/main" val="10003"/>
                  </a:ext>
                </a:extLst>
              </a:tr>
              <a:tr h="562161">
                <a:tc>
                  <a:txBody>
                    <a:bodyPr/>
                    <a:lstStyle/>
                    <a:p>
                      <a:pPr>
                        <a:lnSpc>
                          <a:spcPct val="100000"/>
                        </a:lnSpc>
                      </a:pPr>
                      <a:endParaRPr sz="190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cap="flat" cmpd="sng" algn="ctr">
                      <a:solidFill>
                        <a:srgbClr val="292934"/>
                      </a:solidFill>
                      <a:prstDash val="solid"/>
                      <a:round/>
                      <a:headEnd type="none" w="med" len="med"/>
                      <a:tailEnd type="none" w="med" len="me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cap="flat" cmpd="sng" algn="ctr">
                      <a:solidFill>
                        <a:srgbClr val="292934"/>
                      </a:solidFill>
                      <a:prstDash val="solid"/>
                      <a:round/>
                      <a:headEnd type="none" w="med" len="med"/>
                      <a:tailEnd type="none" w="med" len="med"/>
                    </a:lnT>
                    <a:lnB w="19050" cap="flat" cmpd="sng" algn="ctr">
                      <a:solidFill>
                        <a:srgbClr val="292934"/>
                      </a:solidFill>
                      <a:prstDash val="solid"/>
                      <a:round/>
                      <a:headEnd type="none" w="med" len="med"/>
                      <a:tailEnd type="none" w="med" len="med"/>
                    </a:lnB>
                  </a:tcPr>
                </a:tc>
                <a:extLst>
                  <a:ext uri="{0D108BD9-81ED-4DB2-BD59-A6C34878D82A}">
                    <a16:rowId xmlns:a16="http://schemas.microsoft.com/office/drawing/2014/main" val="10004"/>
                  </a:ext>
                </a:extLst>
              </a:tr>
              <a:tr h="562161">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cap="flat" cmpd="sng" algn="ctr">
                      <a:solidFill>
                        <a:srgbClr val="292934"/>
                      </a:solidFill>
                      <a:prstDash val="solid"/>
                      <a:round/>
                      <a:headEnd type="none" w="med" len="med"/>
                      <a:tailEnd type="none" w="med" len="me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cap="flat" cmpd="sng" algn="ctr">
                      <a:solidFill>
                        <a:srgbClr val="292934"/>
                      </a:solidFill>
                      <a:prstDash val="solid"/>
                      <a:round/>
                      <a:headEnd type="none" w="med" len="med"/>
                      <a:tailEnd type="none" w="med" len="med"/>
                    </a:lnT>
                    <a:lnB w="19050">
                      <a:solidFill>
                        <a:srgbClr val="292934"/>
                      </a:solidFill>
                      <a:prstDash val="solid"/>
                    </a:lnB>
                  </a:tcPr>
                </a:tc>
                <a:extLst>
                  <a:ext uri="{0D108BD9-81ED-4DB2-BD59-A6C34878D82A}">
                    <a16:rowId xmlns:a16="http://schemas.microsoft.com/office/drawing/2014/main" val="10005"/>
                  </a:ext>
                </a:extLst>
              </a:tr>
            </a:tbl>
          </a:graphicData>
        </a:graphic>
      </p:graphicFrame>
      <p:pic>
        <p:nvPicPr>
          <p:cNvPr id="20" name="Picture 19" descr="Diagram&#10;&#10;Description automatically generated with low confidence">
            <a:extLst>
              <a:ext uri="{FF2B5EF4-FFF2-40B4-BE49-F238E27FC236}">
                <a16:creationId xmlns:a16="http://schemas.microsoft.com/office/drawing/2014/main" id="{02519ACC-A9D6-5E9B-A050-359974C87A14}"/>
              </a:ext>
            </a:extLst>
          </p:cNvPr>
          <p:cNvPicPr>
            <a:picLocks noChangeAspect="1"/>
          </p:cNvPicPr>
          <p:nvPr/>
        </p:nvPicPr>
        <p:blipFill>
          <a:blip r:embed="rId4"/>
          <a:stretch>
            <a:fillRect/>
          </a:stretch>
        </p:blipFill>
        <p:spPr>
          <a:xfrm>
            <a:off x="7035152" y="2365355"/>
            <a:ext cx="3222029" cy="870996"/>
          </a:xfrm>
          <a:prstGeom prst="rect">
            <a:avLst/>
          </a:prstGeom>
          <a:ln>
            <a:solidFill>
              <a:schemeClr val="tx1"/>
            </a:solidFill>
          </a:ln>
        </p:spPr>
      </p:pic>
      <p:sp>
        <p:nvSpPr>
          <p:cNvPr id="21" name="object 3">
            <a:extLst>
              <a:ext uri="{FF2B5EF4-FFF2-40B4-BE49-F238E27FC236}">
                <a16:creationId xmlns:a16="http://schemas.microsoft.com/office/drawing/2014/main" id="{86FCE103-0B97-8B3F-7A4B-C3CDFFEA0CAB}"/>
              </a:ext>
            </a:extLst>
          </p:cNvPr>
          <p:cNvSpPr txBox="1"/>
          <p:nvPr/>
        </p:nvSpPr>
        <p:spPr>
          <a:xfrm>
            <a:off x="10429461" y="6082753"/>
            <a:ext cx="1604286" cy="730969"/>
          </a:xfrm>
          <a:prstGeom prst="rect">
            <a:avLst/>
          </a:prstGeom>
        </p:spPr>
        <p:txBody>
          <a:bodyPr vert="horz" wrap="square" lIns="0" tIns="12700" rIns="0" bIns="0" rtlCol="0">
            <a:spAutoFit/>
          </a:bodyPr>
          <a:lstStyle/>
          <a:p>
            <a:pPr marR="5080" algn="r">
              <a:lnSpc>
                <a:spcPts val="1415"/>
              </a:lnSpc>
              <a:spcBef>
                <a:spcPts val="100"/>
              </a:spcBef>
            </a:pPr>
            <a:r>
              <a:rPr sz="1200" spc="-5" dirty="0">
                <a:solidFill>
                  <a:srgbClr val="292934"/>
                </a:solidFill>
                <a:latin typeface="Arial"/>
                <a:cs typeface="Arial"/>
              </a:rPr>
              <a:t>Jacques</a:t>
            </a:r>
            <a:r>
              <a:rPr sz="1200" spc="-10" dirty="0">
                <a:solidFill>
                  <a:srgbClr val="292934"/>
                </a:solidFill>
                <a:latin typeface="Arial"/>
                <a:cs typeface="Arial"/>
              </a:rPr>
              <a:t> </a:t>
            </a:r>
            <a:r>
              <a:rPr sz="1200" spc="-5" dirty="0">
                <a:solidFill>
                  <a:srgbClr val="292934"/>
                </a:solidFill>
                <a:latin typeface="Arial"/>
                <a:cs typeface="Arial"/>
              </a:rPr>
              <a:t>Bertin, </a:t>
            </a:r>
            <a:r>
              <a:rPr sz="1200" i="1" spc="-10" dirty="0">
                <a:solidFill>
                  <a:srgbClr val="292934"/>
                </a:solidFill>
                <a:latin typeface="Arial"/>
                <a:cs typeface="Arial"/>
              </a:rPr>
              <a:t>Semiologie</a:t>
            </a:r>
            <a:r>
              <a:rPr sz="1200" i="1" spc="-5" dirty="0">
                <a:solidFill>
                  <a:srgbClr val="292934"/>
                </a:solidFill>
                <a:latin typeface="Arial"/>
                <a:cs typeface="Arial"/>
              </a:rPr>
              <a:t> Graphique</a:t>
            </a:r>
            <a:endParaRPr sz="1200" dirty="0">
              <a:latin typeface="Arial"/>
              <a:cs typeface="Arial"/>
            </a:endParaRPr>
          </a:p>
          <a:p>
            <a:pPr marR="5715" algn="r">
              <a:lnSpc>
                <a:spcPts val="1415"/>
              </a:lnSpc>
            </a:pPr>
            <a:r>
              <a:rPr sz="1200" spc="-5" dirty="0">
                <a:solidFill>
                  <a:srgbClr val="292934"/>
                </a:solidFill>
                <a:latin typeface="Arial"/>
                <a:cs typeface="Arial"/>
              </a:rPr>
              <a:t>(Semiology</a:t>
            </a:r>
            <a:r>
              <a:rPr sz="1200" spc="-15" dirty="0">
                <a:solidFill>
                  <a:srgbClr val="292934"/>
                </a:solidFill>
                <a:latin typeface="Arial"/>
                <a:cs typeface="Arial"/>
              </a:rPr>
              <a:t> </a:t>
            </a:r>
            <a:r>
              <a:rPr sz="1200" spc="-5" dirty="0">
                <a:solidFill>
                  <a:srgbClr val="292934"/>
                </a:solidFill>
                <a:latin typeface="Arial"/>
                <a:cs typeface="Arial"/>
              </a:rPr>
              <a:t>of</a:t>
            </a:r>
            <a:r>
              <a:rPr sz="1200" spc="-10" dirty="0">
                <a:solidFill>
                  <a:srgbClr val="292934"/>
                </a:solidFill>
                <a:latin typeface="Arial"/>
                <a:cs typeface="Arial"/>
              </a:rPr>
              <a:t> </a:t>
            </a:r>
            <a:r>
              <a:rPr sz="1200" spc="-5" dirty="0">
                <a:solidFill>
                  <a:srgbClr val="292934"/>
                </a:solidFill>
                <a:latin typeface="Arial"/>
                <a:cs typeface="Arial"/>
              </a:rPr>
              <a:t>Graphics),</a:t>
            </a:r>
            <a:r>
              <a:rPr sz="1200" spc="-10" dirty="0">
                <a:solidFill>
                  <a:srgbClr val="292934"/>
                </a:solidFill>
                <a:latin typeface="Arial"/>
                <a:cs typeface="Arial"/>
              </a:rPr>
              <a:t> </a:t>
            </a:r>
            <a:r>
              <a:rPr sz="1200" spc="-5" dirty="0">
                <a:solidFill>
                  <a:srgbClr val="292934"/>
                </a:solidFill>
                <a:latin typeface="Arial"/>
                <a:cs typeface="Arial"/>
              </a:rPr>
              <a:t>1967.</a:t>
            </a:r>
            <a:endParaRPr sz="1200" dirty="0">
              <a:latin typeface="Arial"/>
              <a:cs typeface="Arial"/>
            </a:endParaRPr>
          </a:p>
        </p:txBody>
      </p:sp>
      <p:pic>
        <p:nvPicPr>
          <p:cNvPr id="10" name="Graphic 9" descr="Checkmark with solid fill">
            <a:extLst>
              <a:ext uri="{FF2B5EF4-FFF2-40B4-BE49-F238E27FC236}">
                <a16:creationId xmlns:a16="http://schemas.microsoft.com/office/drawing/2014/main" id="{FF15FD23-419F-FE93-B36A-3240028B813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65957" y="3249603"/>
            <a:ext cx="619830" cy="619830"/>
          </a:xfrm>
          <a:prstGeom prst="rect">
            <a:avLst/>
          </a:prstGeom>
        </p:spPr>
      </p:pic>
      <p:pic>
        <p:nvPicPr>
          <p:cNvPr id="22" name="Graphic 21" descr="Checkmark with solid fill">
            <a:extLst>
              <a:ext uri="{FF2B5EF4-FFF2-40B4-BE49-F238E27FC236}">
                <a16:creationId xmlns:a16="http://schemas.microsoft.com/office/drawing/2014/main" id="{DC14EECC-1561-982F-F309-AEFDB322F61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36251" y="3249401"/>
            <a:ext cx="619830" cy="619830"/>
          </a:xfrm>
          <a:prstGeom prst="rect">
            <a:avLst/>
          </a:prstGeom>
        </p:spPr>
      </p:pic>
      <p:pic>
        <p:nvPicPr>
          <p:cNvPr id="23" name="Graphic 22" descr="Checkmark with solid fill">
            <a:extLst>
              <a:ext uri="{FF2B5EF4-FFF2-40B4-BE49-F238E27FC236}">
                <a16:creationId xmlns:a16="http://schemas.microsoft.com/office/drawing/2014/main" id="{0984F51F-F7CE-9B35-EA06-0BB11382947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42299" y="3236351"/>
            <a:ext cx="619830" cy="619830"/>
          </a:xfrm>
          <a:prstGeom prst="rect">
            <a:avLst/>
          </a:prstGeom>
        </p:spPr>
      </p:pic>
      <p:pic>
        <p:nvPicPr>
          <p:cNvPr id="25" name="Graphic 24" descr="Checkmark with solid fill">
            <a:extLst>
              <a:ext uri="{FF2B5EF4-FFF2-40B4-BE49-F238E27FC236}">
                <a16:creationId xmlns:a16="http://schemas.microsoft.com/office/drawing/2014/main" id="{2D657055-C630-FB00-820B-365208F4222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36251" y="3797230"/>
            <a:ext cx="619830" cy="619830"/>
          </a:xfrm>
          <a:prstGeom prst="rect">
            <a:avLst/>
          </a:prstGeom>
        </p:spPr>
      </p:pic>
      <p:pic>
        <p:nvPicPr>
          <p:cNvPr id="26" name="Graphic 25" descr="Checkmark with solid fill">
            <a:extLst>
              <a:ext uri="{FF2B5EF4-FFF2-40B4-BE49-F238E27FC236}">
                <a16:creationId xmlns:a16="http://schemas.microsoft.com/office/drawing/2014/main" id="{A971F191-5B4E-1C10-DA0B-D9126964EDD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42299" y="3784180"/>
            <a:ext cx="619830" cy="619830"/>
          </a:xfrm>
          <a:prstGeom prst="rect">
            <a:avLst/>
          </a:prstGeom>
        </p:spPr>
      </p:pic>
      <p:pic>
        <p:nvPicPr>
          <p:cNvPr id="28" name="Graphic 27" descr="Checkmark with solid fill">
            <a:extLst>
              <a:ext uri="{FF2B5EF4-FFF2-40B4-BE49-F238E27FC236}">
                <a16:creationId xmlns:a16="http://schemas.microsoft.com/office/drawing/2014/main" id="{71961211-96FF-BC32-1A22-2535FD2156D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36251" y="4360236"/>
            <a:ext cx="619830" cy="619830"/>
          </a:xfrm>
          <a:prstGeom prst="rect">
            <a:avLst/>
          </a:prstGeom>
        </p:spPr>
      </p:pic>
      <p:pic>
        <p:nvPicPr>
          <p:cNvPr id="29" name="Graphic 28" descr="Checkmark with solid fill">
            <a:extLst>
              <a:ext uri="{FF2B5EF4-FFF2-40B4-BE49-F238E27FC236}">
                <a16:creationId xmlns:a16="http://schemas.microsoft.com/office/drawing/2014/main" id="{8E41BD06-9F9F-96AA-A79F-F872C4BDE24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42299" y="4347186"/>
            <a:ext cx="619830" cy="619830"/>
          </a:xfrm>
          <a:prstGeom prst="rect">
            <a:avLst/>
          </a:prstGeom>
        </p:spPr>
      </p:pic>
      <p:pic>
        <p:nvPicPr>
          <p:cNvPr id="30" name="Graphic 29" descr="Checkmark with solid fill">
            <a:extLst>
              <a:ext uri="{FF2B5EF4-FFF2-40B4-BE49-F238E27FC236}">
                <a16:creationId xmlns:a16="http://schemas.microsoft.com/office/drawing/2014/main" id="{F397E0FB-BFC1-F68D-11B0-4F314CA39A2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65957" y="4923629"/>
            <a:ext cx="619830" cy="619830"/>
          </a:xfrm>
          <a:prstGeom prst="rect">
            <a:avLst/>
          </a:prstGeom>
        </p:spPr>
      </p:pic>
      <p:pic>
        <p:nvPicPr>
          <p:cNvPr id="34" name="Graphic 33" descr="Checkmark with solid fill">
            <a:extLst>
              <a:ext uri="{FF2B5EF4-FFF2-40B4-BE49-F238E27FC236}">
                <a16:creationId xmlns:a16="http://schemas.microsoft.com/office/drawing/2014/main" id="{838C0547-31E2-54FC-886E-013EE7A54CD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41370" y="5486231"/>
            <a:ext cx="619830" cy="619830"/>
          </a:xfrm>
          <a:prstGeom prst="rect">
            <a:avLst/>
          </a:prstGeom>
        </p:spPr>
      </p:pic>
      <p:pic>
        <p:nvPicPr>
          <p:cNvPr id="35" name="Graphic 34" descr="Checkmark with solid fill">
            <a:extLst>
              <a:ext uri="{FF2B5EF4-FFF2-40B4-BE49-F238E27FC236}">
                <a16:creationId xmlns:a16="http://schemas.microsoft.com/office/drawing/2014/main" id="{77674BD4-0686-159F-8484-24535E3DE76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47418" y="5473181"/>
            <a:ext cx="619830" cy="619830"/>
          </a:xfrm>
          <a:prstGeom prst="rect">
            <a:avLst/>
          </a:prstGeom>
        </p:spPr>
      </p:pic>
      <p:pic>
        <p:nvPicPr>
          <p:cNvPr id="36" name="Graphic 35" descr="Checkmark with solid fill">
            <a:extLst>
              <a:ext uri="{FF2B5EF4-FFF2-40B4-BE49-F238E27FC236}">
                <a16:creationId xmlns:a16="http://schemas.microsoft.com/office/drawing/2014/main" id="{F2D2E7F7-81AF-FADC-7060-ABB19A1F034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63686" y="6035766"/>
            <a:ext cx="619830" cy="619830"/>
          </a:xfrm>
          <a:prstGeom prst="rect">
            <a:avLst/>
          </a:prstGeom>
        </p:spPr>
      </p:pic>
      <p:sp>
        <p:nvSpPr>
          <p:cNvPr id="4" name="Frame 3">
            <a:extLst>
              <a:ext uri="{FF2B5EF4-FFF2-40B4-BE49-F238E27FC236}">
                <a16:creationId xmlns:a16="http://schemas.microsoft.com/office/drawing/2014/main" id="{830C4606-6E43-F10C-8CD8-646B433F3550}"/>
              </a:ext>
            </a:extLst>
          </p:cNvPr>
          <p:cNvSpPr/>
          <p:nvPr/>
        </p:nvSpPr>
        <p:spPr>
          <a:xfrm>
            <a:off x="4513385" y="1547446"/>
            <a:ext cx="2121877" cy="422031"/>
          </a:xfrm>
          <a:prstGeom prst="fram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ounded Rectangle 4">
            <a:extLst>
              <a:ext uri="{FF2B5EF4-FFF2-40B4-BE49-F238E27FC236}">
                <a16:creationId xmlns:a16="http://schemas.microsoft.com/office/drawing/2014/main" id="{467FCA8B-550A-B1D7-AD7B-96F6DEF678E6}"/>
              </a:ext>
            </a:extLst>
          </p:cNvPr>
          <p:cNvSpPr/>
          <p:nvPr/>
        </p:nvSpPr>
        <p:spPr>
          <a:xfrm>
            <a:off x="3575538" y="527538"/>
            <a:ext cx="8458209" cy="6286184"/>
          </a:xfrm>
          <a:prstGeom prst="roundRect">
            <a:avLst/>
          </a:prstGeom>
        </p:spPr>
        <p:style>
          <a:lnRef idx="0">
            <a:schemeClr val="accent5"/>
          </a:lnRef>
          <a:fillRef idx="3">
            <a:schemeClr val="accent5"/>
          </a:fillRef>
          <a:effectRef idx="3">
            <a:schemeClr val="accent5"/>
          </a:effectRef>
          <a:fontRef idx="minor">
            <a:schemeClr val="lt1"/>
          </a:fontRef>
        </p:style>
        <p:txBody>
          <a:bodyPr rtlCol="0" anchor="t"/>
          <a:lstStyle/>
          <a:p>
            <a:r>
              <a:rPr lang="en-US" sz="2400" dirty="0"/>
              <a:t>Data </a:t>
            </a:r>
            <a:r>
              <a:rPr lang="en-US" sz="2400" dirty="0">
                <a:sym typeface="Wingdings" pitchFamily="2" charset="2"/>
              </a:rPr>
              <a:t> Visual Mapping is the description of what data is represented by what visual channel.</a:t>
            </a:r>
          </a:p>
          <a:p>
            <a:endParaRPr lang="en-US" sz="2400" dirty="0">
              <a:sym typeface="Wingdings" pitchFamily="2" charset="2"/>
            </a:endParaRPr>
          </a:p>
          <a:p>
            <a:r>
              <a:rPr lang="en-US" sz="2400" dirty="0">
                <a:sym typeface="Wingdings" pitchFamily="2" charset="2"/>
              </a:rPr>
              <a:t>Ex. </a:t>
            </a:r>
          </a:p>
          <a:p>
            <a:endParaRPr lang="en-US" sz="2400" dirty="0">
              <a:sym typeface="Wingdings" pitchFamily="2" charset="2"/>
            </a:endParaRPr>
          </a:p>
          <a:p>
            <a:endParaRPr lang="en-US" sz="2400" dirty="0"/>
          </a:p>
        </p:txBody>
      </p:sp>
      <p:pic>
        <p:nvPicPr>
          <p:cNvPr id="1026" name="Picture 2" descr="Pie Charts | Data Literacy | Writing Support">
            <a:extLst>
              <a:ext uri="{FF2B5EF4-FFF2-40B4-BE49-F238E27FC236}">
                <a16:creationId xmlns:a16="http://schemas.microsoft.com/office/drawing/2014/main" id="{FEB35FE2-4AED-8B8C-A46A-9F8AB7AF11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9086" y="1902985"/>
            <a:ext cx="5608860" cy="42051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ar charts - KS3 Maths - BBC Bitesize">
            <a:extLst>
              <a:ext uri="{FF2B5EF4-FFF2-40B4-BE49-F238E27FC236}">
                <a16:creationId xmlns:a16="http://schemas.microsoft.com/office/drawing/2014/main" id="{07A7437A-1470-12E3-1527-20BD5BEC971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34162" y="2076055"/>
            <a:ext cx="7098708" cy="3993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59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txBox="1"/>
          <p:nvPr/>
        </p:nvSpPr>
        <p:spPr>
          <a:xfrm>
            <a:off x="3556214" y="613694"/>
            <a:ext cx="5435387" cy="538609"/>
          </a:xfrm>
          <a:prstGeom prst="rect">
            <a:avLst/>
          </a:prstGeom>
        </p:spPr>
        <p:txBody>
          <a:bodyPr vert="horz" wrap="square" lIns="0" tIns="167640" rIns="0" bIns="0" rtlCol="0">
            <a:spAutoFit/>
          </a:bodyPr>
          <a:lstStyle/>
          <a:p>
            <a:pPr marL="12700">
              <a:spcBef>
                <a:spcPts val="1320"/>
              </a:spcBef>
              <a:buClr>
                <a:schemeClr val="tx1">
                  <a:lumMod val="75000"/>
                  <a:lumOff val="25000"/>
                </a:schemeClr>
              </a:buClr>
              <a:buSzPct val="83333"/>
              <a:tabLst>
                <a:tab pos="194310" algn="l"/>
              </a:tabLst>
            </a:pPr>
            <a:r>
              <a:rPr lang="en-US" sz="2400" dirty="0">
                <a:solidFill>
                  <a:schemeClr val="tx1">
                    <a:lumMod val="75000"/>
                    <a:lumOff val="25000"/>
                  </a:schemeClr>
                </a:solidFill>
                <a:cs typeface="Arial"/>
              </a:rPr>
              <a:t>Match Channel Type to Data Type</a:t>
            </a:r>
          </a:p>
        </p:txBody>
      </p:sp>
      <p:sp>
        <p:nvSpPr>
          <p:cNvPr id="21" name="object 21"/>
          <p:cNvSpPr txBox="1"/>
          <p:nvPr/>
        </p:nvSpPr>
        <p:spPr>
          <a:xfrm>
            <a:off x="8557577" y="6613652"/>
            <a:ext cx="2031364" cy="197490"/>
          </a:xfrm>
          <a:prstGeom prst="rect">
            <a:avLst/>
          </a:prstGeom>
        </p:spPr>
        <p:txBody>
          <a:bodyPr vert="horz" wrap="square" lIns="0" tIns="12700" rIns="0" bIns="0" rtlCol="0">
            <a:spAutoFit/>
          </a:bodyPr>
          <a:lstStyle/>
          <a:p>
            <a:pPr marL="12700">
              <a:spcBef>
                <a:spcPts val="100"/>
              </a:spcBef>
            </a:pPr>
            <a:r>
              <a:rPr sz="1200" dirty="0">
                <a:solidFill>
                  <a:srgbClr val="292934"/>
                </a:solidFill>
                <a:latin typeface="Arial"/>
                <a:cs typeface="Arial"/>
              </a:rPr>
              <a:t>Fig.</a:t>
            </a:r>
            <a:r>
              <a:rPr sz="1200" spc="-15" dirty="0">
                <a:solidFill>
                  <a:srgbClr val="292934"/>
                </a:solidFill>
                <a:latin typeface="Arial"/>
                <a:cs typeface="Arial"/>
              </a:rPr>
              <a:t> </a:t>
            </a:r>
            <a:r>
              <a:rPr sz="1200" dirty="0">
                <a:solidFill>
                  <a:srgbClr val="292934"/>
                </a:solidFill>
                <a:latin typeface="Arial"/>
                <a:cs typeface="Arial"/>
              </a:rPr>
              <a:t>Courtesy</a:t>
            </a:r>
            <a:r>
              <a:rPr sz="1200" spc="-20" dirty="0">
                <a:solidFill>
                  <a:srgbClr val="292934"/>
                </a:solidFill>
                <a:latin typeface="Arial"/>
                <a:cs typeface="Arial"/>
              </a:rPr>
              <a:t> </a:t>
            </a:r>
            <a:r>
              <a:rPr sz="1200" dirty="0">
                <a:solidFill>
                  <a:srgbClr val="292934"/>
                </a:solidFill>
                <a:latin typeface="Arial"/>
                <a:cs typeface="Arial"/>
              </a:rPr>
              <a:t>of</a:t>
            </a:r>
            <a:r>
              <a:rPr sz="1200" spc="-15" dirty="0">
                <a:solidFill>
                  <a:srgbClr val="292934"/>
                </a:solidFill>
                <a:latin typeface="Arial"/>
                <a:cs typeface="Arial"/>
              </a:rPr>
              <a:t> </a:t>
            </a:r>
            <a:r>
              <a:rPr sz="1200" dirty="0">
                <a:solidFill>
                  <a:srgbClr val="292934"/>
                </a:solidFill>
                <a:latin typeface="Arial"/>
                <a:cs typeface="Arial"/>
              </a:rPr>
              <a:t>M</a:t>
            </a:r>
            <a:r>
              <a:rPr sz="1200" spc="-15" dirty="0">
                <a:solidFill>
                  <a:srgbClr val="292934"/>
                </a:solidFill>
                <a:latin typeface="Arial"/>
                <a:cs typeface="Arial"/>
              </a:rPr>
              <a:t> </a:t>
            </a:r>
            <a:r>
              <a:rPr sz="1200" spc="-10" dirty="0">
                <a:solidFill>
                  <a:srgbClr val="292934"/>
                </a:solidFill>
                <a:latin typeface="Arial"/>
                <a:cs typeface="Arial"/>
              </a:rPr>
              <a:t>Krzywinski</a:t>
            </a:r>
            <a:endParaRPr sz="1200">
              <a:latin typeface="Arial"/>
              <a:cs typeface="Arial"/>
            </a:endParaRPr>
          </a:p>
        </p:txBody>
      </p:sp>
      <p:sp>
        <p:nvSpPr>
          <p:cNvPr id="22" name="Title 1">
            <a:extLst>
              <a:ext uri="{FF2B5EF4-FFF2-40B4-BE49-F238E27FC236}">
                <a16:creationId xmlns:a16="http://schemas.microsoft.com/office/drawing/2014/main" id="{58E3AE23-1A31-D39F-1954-E691968EB00A}"/>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95" dirty="0"/>
              <a:t>Principle</a:t>
            </a:r>
            <a:r>
              <a:rPr lang="en-US" spc="-190" dirty="0"/>
              <a:t> </a:t>
            </a:r>
            <a:r>
              <a:rPr lang="en-US" spc="-55" dirty="0"/>
              <a:t>1:</a:t>
            </a:r>
            <a:r>
              <a:rPr lang="en-US" spc="-190" dirty="0"/>
              <a:t> </a:t>
            </a:r>
            <a:r>
              <a:rPr lang="en-US" spc="-100" dirty="0"/>
              <a:t>expressiveness</a:t>
            </a:r>
            <a:endParaRPr lang="en-US" dirty="0"/>
          </a:p>
        </p:txBody>
      </p:sp>
      <p:grpSp>
        <p:nvGrpSpPr>
          <p:cNvPr id="6" name="object 4">
            <a:extLst>
              <a:ext uri="{FF2B5EF4-FFF2-40B4-BE49-F238E27FC236}">
                <a16:creationId xmlns:a16="http://schemas.microsoft.com/office/drawing/2014/main" id="{6CBCFB5B-9072-239D-F24C-A6450407E6A9}"/>
              </a:ext>
            </a:extLst>
          </p:cNvPr>
          <p:cNvGrpSpPr/>
          <p:nvPr/>
        </p:nvGrpSpPr>
        <p:grpSpPr>
          <a:xfrm>
            <a:off x="4026806" y="2360661"/>
            <a:ext cx="3048284" cy="3505487"/>
            <a:chOff x="2116705" y="1524000"/>
            <a:chExt cx="2074545" cy="3164840"/>
          </a:xfrm>
        </p:grpSpPr>
        <p:pic>
          <p:nvPicPr>
            <p:cNvPr id="19" name="object 5">
              <a:extLst>
                <a:ext uri="{FF2B5EF4-FFF2-40B4-BE49-F238E27FC236}">
                  <a16:creationId xmlns:a16="http://schemas.microsoft.com/office/drawing/2014/main" id="{25A097D9-9E14-449D-7538-DB5EC81C37F1}"/>
                </a:ext>
              </a:extLst>
            </p:cNvPr>
            <p:cNvPicPr/>
            <p:nvPr/>
          </p:nvPicPr>
          <p:blipFill>
            <a:blip r:embed="rId3" cstate="print"/>
            <a:stretch>
              <a:fillRect/>
            </a:stretch>
          </p:blipFill>
          <p:spPr>
            <a:xfrm>
              <a:off x="2116705" y="1524000"/>
              <a:ext cx="2074294" cy="1575352"/>
            </a:xfrm>
            <a:prstGeom prst="rect">
              <a:avLst/>
            </a:prstGeom>
          </p:spPr>
        </p:pic>
        <p:pic>
          <p:nvPicPr>
            <p:cNvPr id="23" name="object 6">
              <a:extLst>
                <a:ext uri="{FF2B5EF4-FFF2-40B4-BE49-F238E27FC236}">
                  <a16:creationId xmlns:a16="http://schemas.microsoft.com/office/drawing/2014/main" id="{B001462B-ACE8-62A3-A98E-C9BD52FF0642}"/>
                </a:ext>
              </a:extLst>
            </p:cNvPr>
            <p:cNvPicPr/>
            <p:nvPr/>
          </p:nvPicPr>
          <p:blipFill>
            <a:blip r:embed="rId4" cstate="print"/>
            <a:stretch>
              <a:fillRect/>
            </a:stretch>
          </p:blipFill>
          <p:spPr>
            <a:xfrm>
              <a:off x="2116705" y="3130039"/>
              <a:ext cx="2074294" cy="1558303"/>
            </a:xfrm>
            <a:prstGeom prst="rect">
              <a:avLst/>
            </a:prstGeom>
          </p:spPr>
        </p:pic>
      </p:grpSp>
      <p:graphicFrame>
        <p:nvGraphicFramePr>
          <p:cNvPr id="24" name="object 9">
            <a:extLst>
              <a:ext uri="{FF2B5EF4-FFF2-40B4-BE49-F238E27FC236}">
                <a16:creationId xmlns:a16="http://schemas.microsoft.com/office/drawing/2014/main" id="{4E91D8CC-C851-EFB3-4CA9-753A98D71EC0}"/>
              </a:ext>
            </a:extLst>
          </p:cNvPr>
          <p:cNvGraphicFramePr>
            <a:graphicFrameLocks noGrp="1"/>
          </p:cNvGraphicFramePr>
          <p:nvPr>
            <p:extLst>
              <p:ext uri="{D42A27DB-BD31-4B8C-83A1-F6EECF244321}">
                <p14:modId xmlns:p14="http://schemas.microsoft.com/office/powerpoint/2010/main" val="4210845721"/>
              </p:ext>
            </p:extLst>
          </p:nvPr>
        </p:nvGraphicFramePr>
        <p:xfrm>
          <a:off x="7123356" y="2426921"/>
          <a:ext cx="3222030" cy="3372966"/>
        </p:xfrm>
        <a:graphic>
          <a:graphicData uri="http://schemas.openxmlformats.org/drawingml/2006/table">
            <a:tbl>
              <a:tblPr firstRow="1" bandRow="1">
                <a:tableStyleId>{2D5ABB26-0587-4C30-8999-92F81FD0307C}</a:tableStyleId>
              </a:tblPr>
              <a:tblGrid>
                <a:gridCol w="1074010">
                  <a:extLst>
                    <a:ext uri="{9D8B030D-6E8A-4147-A177-3AD203B41FA5}">
                      <a16:colId xmlns:a16="http://schemas.microsoft.com/office/drawing/2014/main" val="20000"/>
                    </a:ext>
                  </a:extLst>
                </a:gridCol>
                <a:gridCol w="1074010">
                  <a:extLst>
                    <a:ext uri="{9D8B030D-6E8A-4147-A177-3AD203B41FA5}">
                      <a16:colId xmlns:a16="http://schemas.microsoft.com/office/drawing/2014/main" val="20001"/>
                    </a:ext>
                  </a:extLst>
                </a:gridCol>
                <a:gridCol w="1074010">
                  <a:extLst>
                    <a:ext uri="{9D8B030D-6E8A-4147-A177-3AD203B41FA5}">
                      <a16:colId xmlns:a16="http://schemas.microsoft.com/office/drawing/2014/main" val="2381195527"/>
                    </a:ext>
                  </a:extLst>
                </a:gridCol>
              </a:tblGrid>
              <a:tr h="562161">
                <a:tc>
                  <a:txBody>
                    <a:bodyPr/>
                    <a:lstStyle/>
                    <a:p>
                      <a:pPr>
                        <a:lnSpc>
                          <a:spcPct val="100000"/>
                        </a:lnSpc>
                      </a:pPr>
                      <a:r>
                        <a:rPr lang="en-US" sz="1900" dirty="0">
                          <a:latin typeface="Times New Roman"/>
                          <a:cs typeface="Times New Roman"/>
                        </a:rPr>
                        <a:t> </a:t>
                      </a:r>
                      <a:endParaRPr sz="1900" dirty="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cap="flat" cmpd="sng" algn="ctr">
                      <a:solidFill>
                        <a:srgbClr val="292934"/>
                      </a:solidFill>
                      <a:prstDash val="solid"/>
                      <a:round/>
                      <a:headEnd type="none" w="med" len="med"/>
                      <a:tailEnd type="none" w="med" len="me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a:solidFill>
                        <a:srgbClr val="292934"/>
                      </a:solidFill>
                      <a:prstDash val="solid"/>
                    </a:lnT>
                    <a:lnB w="19050" cap="flat" cmpd="sng" algn="ctr">
                      <a:solidFill>
                        <a:srgbClr val="292934"/>
                      </a:solidFill>
                      <a:prstDash val="solid"/>
                      <a:round/>
                      <a:headEnd type="none" w="med" len="med"/>
                      <a:tailEnd type="none" w="med" len="med"/>
                    </a:lnB>
                  </a:tcPr>
                </a:tc>
                <a:extLst>
                  <a:ext uri="{0D108BD9-81ED-4DB2-BD59-A6C34878D82A}">
                    <a16:rowId xmlns:a16="http://schemas.microsoft.com/office/drawing/2014/main" val="10000"/>
                  </a:ext>
                </a:extLst>
              </a:tr>
              <a:tr h="562161">
                <a:tc>
                  <a:txBody>
                    <a:bodyPr/>
                    <a:lstStyle/>
                    <a:p>
                      <a:pPr>
                        <a:lnSpc>
                          <a:spcPct val="100000"/>
                        </a:lnSpc>
                      </a:pPr>
                      <a:endParaRPr sz="190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cap="flat" cmpd="sng" algn="ctr">
                      <a:solidFill>
                        <a:srgbClr val="292934"/>
                      </a:solidFill>
                      <a:prstDash val="solid"/>
                      <a:round/>
                      <a:headEnd type="none" w="med" len="med"/>
                      <a:tailEnd type="none" w="med" len="me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cap="flat" cmpd="sng" algn="ctr">
                      <a:solidFill>
                        <a:srgbClr val="292934"/>
                      </a:solidFill>
                      <a:prstDash val="solid"/>
                      <a:round/>
                      <a:headEnd type="none" w="med" len="med"/>
                      <a:tailEnd type="none" w="med" len="med"/>
                    </a:lnT>
                    <a:lnB w="19050" cap="flat" cmpd="sng" algn="ctr">
                      <a:solidFill>
                        <a:srgbClr val="292934"/>
                      </a:solidFill>
                      <a:prstDash val="solid"/>
                      <a:round/>
                      <a:headEnd type="none" w="med" len="med"/>
                      <a:tailEnd type="none" w="med" len="med"/>
                    </a:lnB>
                  </a:tcPr>
                </a:tc>
                <a:extLst>
                  <a:ext uri="{0D108BD9-81ED-4DB2-BD59-A6C34878D82A}">
                    <a16:rowId xmlns:a16="http://schemas.microsoft.com/office/drawing/2014/main" val="10001"/>
                  </a:ext>
                </a:extLst>
              </a:tr>
              <a:tr h="562161">
                <a:tc>
                  <a:txBody>
                    <a:bodyPr/>
                    <a:lstStyle/>
                    <a:p>
                      <a:pPr>
                        <a:lnSpc>
                          <a:spcPct val="100000"/>
                        </a:lnSpc>
                      </a:pPr>
                      <a:endParaRPr sz="190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cap="flat" cmpd="sng" algn="ctr">
                      <a:solidFill>
                        <a:srgbClr val="292934"/>
                      </a:solidFill>
                      <a:prstDash val="solid"/>
                      <a:round/>
                      <a:headEnd type="none" w="med" len="med"/>
                      <a:tailEnd type="none" w="med" len="me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cap="flat" cmpd="sng" algn="ctr">
                      <a:solidFill>
                        <a:srgbClr val="292934"/>
                      </a:solidFill>
                      <a:prstDash val="solid"/>
                      <a:round/>
                      <a:headEnd type="none" w="med" len="med"/>
                      <a:tailEnd type="none" w="med" len="med"/>
                    </a:lnT>
                    <a:lnB w="19050" cap="flat" cmpd="sng" algn="ctr">
                      <a:solidFill>
                        <a:srgbClr val="292934"/>
                      </a:solidFill>
                      <a:prstDash val="solid"/>
                      <a:round/>
                      <a:headEnd type="none" w="med" len="med"/>
                      <a:tailEnd type="none" w="med" len="med"/>
                    </a:lnB>
                  </a:tcPr>
                </a:tc>
                <a:extLst>
                  <a:ext uri="{0D108BD9-81ED-4DB2-BD59-A6C34878D82A}">
                    <a16:rowId xmlns:a16="http://schemas.microsoft.com/office/drawing/2014/main" val="10002"/>
                  </a:ext>
                </a:extLst>
              </a:tr>
              <a:tr h="562161">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cap="flat" cmpd="sng" algn="ctr">
                      <a:solidFill>
                        <a:srgbClr val="292934"/>
                      </a:solidFill>
                      <a:prstDash val="solid"/>
                      <a:round/>
                      <a:headEnd type="none" w="med" len="med"/>
                      <a:tailEnd type="none" w="med" len="me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cap="flat" cmpd="sng" algn="ctr">
                      <a:solidFill>
                        <a:srgbClr val="292934"/>
                      </a:solidFill>
                      <a:prstDash val="solid"/>
                      <a:round/>
                      <a:headEnd type="none" w="med" len="med"/>
                      <a:tailEnd type="none" w="med" len="med"/>
                    </a:lnT>
                    <a:lnB w="19050" cap="flat" cmpd="sng" algn="ctr">
                      <a:solidFill>
                        <a:srgbClr val="292934"/>
                      </a:solidFill>
                      <a:prstDash val="solid"/>
                      <a:round/>
                      <a:headEnd type="none" w="med" len="med"/>
                      <a:tailEnd type="none" w="med" len="med"/>
                    </a:lnB>
                  </a:tcPr>
                </a:tc>
                <a:extLst>
                  <a:ext uri="{0D108BD9-81ED-4DB2-BD59-A6C34878D82A}">
                    <a16:rowId xmlns:a16="http://schemas.microsoft.com/office/drawing/2014/main" val="10003"/>
                  </a:ext>
                </a:extLst>
              </a:tr>
              <a:tr h="562161">
                <a:tc>
                  <a:txBody>
                    <a:bodyPr/>
                    <a:lstStyle/>
                    <a:p>
                      <a:pPr>
                        <a:lnSpc>
                          <a:spcPct val="100000"/>
                        </a:lnSpc>
                      </a:pPr>
                      <a:endParaRPr sz="190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cap="flat" cmpd="sng" algn="ctr">
                      <a:solidFill>
                        <a:srgbClr val="292934"/>
                      </a:solidFill>
                      <a:prstDash val="solid"/>
                      <a:round/>
                      <a:headEnd type="none" w="med" len="med"/>
                      <a:tailEnd type="none" w="med" len="me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cap="flat" cmpd="sng" algn="ctr">
                      <a:solidFill>
                        <a:srgbClr val="292934"/>
                      </a:solidFill>
                      <a:prstDash val="solid"/>
                      <a:round/>
                      <a:headEnd type="none" w="med" len="med"/>
                      <a:tailEnd type="none" w="med" len="med"/>
                    </a:lnT>
                    <a:lnB w="19050" cap="flat" cmpd="sng" algn="ctr">
                      <a:solidFill>
                        <a:srgbClr val="292934"/>
                      </a:solidFill>
                      <a:prstDash val="solid"/>
                      <a:round/>
                      <a:headEnd type="none" w="med" len="med"/>
                      <a:tailEnd type="none" w="med" len="med"/>
                    </a:lnB>
                  </a:tcPr>
                </a:tc>
                <a:extLst>
                  <a:ext uri="{0D108BD9-81ED-4DB2-BD59-A6C34878D82A}">
                    <a16:rowId xmlns:a16="http://schemas.microsoft.com/office/drawing/2014/main" val="10004"/>
                  </a:ext>
                </a:extLst>
              </a:tr>
              <a:tr h="562161">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cap="flat" cmpd="sng" algn="ctr">
                      <a:solidFill>
                        <a:srgbClr val="292934"/>
                      </a:solidFill>
                      <a:prstDash val="solid"/>
                      <a:round/>
                      <a:headEnd type="none" w="med" len="med"/>
                      <a:tailEnd type="none" w="med" len="me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cap="flat" cmpd="sng" algn="ctr">
                      <a:solidFill>
                        <a:srgbClr val="292934"/>
                      </a:solidFill>
                      <a:prstDash val="solid"/>
                      <a:round/>
                      <a:headEnd type="none" w="med" len="med"/>
                      <a:tailEnd type="none" w="med" len="med"/>
                    </a:lnT>
                    <a:lnB w="19050">
                      <a:solidFill>
                        <a:srgbClr val="292934"/>
                      </a:solidFill>
                      <a:prstDash val="solid"/>
                    </a:lnB>
                  </a:tcPr>
                </a:tc>
                <a:extLst>
                  <a:ext uri="{0D108BD9-81ED-4DB2-BD59-A6C34878D82A}">
                    <a16:rowId xmlns:a16="http://schemas.microsoft.com/office/drawing/2014/main" val="10005"/>
                  </a:ext>
                </a:extLst>
              </a:tr>
            </a:tbl>
          </a:graphicData>
        </a:graphic>
      </p:graphicFrame>
      <p:pic>
        <p:nvPicPr>
          <p:cNvPr id="25" name="Picture 24" descr="Diagram&#10;&#10;Description automatically generated with low confidence">
            <a:extLst>
              <a:ext uri="{FF2B5EF4-FFF2-40B4-BE49-F238E27FC236}">
                <a16:creationId xmlns:a16="http://schemas.microsoft.com/office/drawing/2014/main" id="{F7F9A960-1193-8F31-A381-F0E49D922F96}"/>
              </a:ext>
            </a:extLst>
          </p:cNvPr>
          <p:cNvPicPr>
            <a:picLocks noChangeAspect="1"/>
          </p:cNvPicPr>
          <p:nvPr/>
        </p:nvPicPr>
        <p:blipFill>
          <a:blip r:embed="rId5"/>
          <a:stretch>
            <a:fillRect/>
          </a:stretch>
        </p:blipFill>
        <p:spPr>
          <a:xfrm>
            <a:off x="7110103" y="1525906"/>
            <a:ext cx="3222029" cy="870996"/>
          </a:xfrm>
          <a:prstGeom prst="rect">
            <a:avLst/>
          </a:prstGeom>
          <a:ln>
            <a:solidFill>
              <a:schemeClr val="tx1"/>
            </a:solidFill>
          </a:ln>
        </p:spPr>
      </p:pic>
      <p:pic>
        <p:nvPicPr>
          <p:cNvPr id="26" name="Graphic 25" descr="Checkmark with solid fill">
            <a:extLst>
              <a:ext uri="{FF2B5EF4-FFF2-40B4-BE49-F238E27FC236}">
                <a16:creationId xmlns:a16="http://schemas.microsoft.com/office/drawing/2014/main" id="{C825C0BE-106D-5753-362E-C187781C3BC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40908" y="2410154"/>
            <a:ext cx="619830" cy="619830"/>
          </a:xfrm>
          <a:prstGeom prst="rect">
            <a:avLst/>
          </a:prstGeom>
        </p:spPr>
      </p:pic>
      <p:pic>
        <p:nvPicPr>
          <p:cNvPr id="27" name="Graphic 26" descr="Checkmark with solid fill">
            <a:extLst>
              <a:ext uri="{FF2B5EF4-FFF2-40B4-BE49-F238E27FC236}">
                <a16:creationId xmlns:a16="http://schemas.microsoft.com/office/drawing/2014/main" id="{091420B3-0F11-E3F1-7B78-B247A8B9669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411202" y="2409952"/>
            <a:ext cx="619830" cy="619830"/>
          </a:xfrm>
          <a:prstGeom prst="rect">
            <a:avLst/>
          </a:prstGeom>
        </p:spPr>
      </p:pic>
      <p:pic>
        <p:nvPicPr>
          <p:cNvPr id="28" name="Graphic 27" descr="Checkmark with solid fill">
            <a:extLst>
              <a:ext uri="{FF2B5EF4-FFF2-40B4-BE49-F238E27FC236}">
                <a16:creationId xmlns:a16="http://schemas.microsoft.com/office/drawing/2014/main" id="{6B068589-2E23-2001-32A4-484476518EA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17250" y="2396902"/>
            <a:ext cx="619830" cy="619830"/>
          </a:xfrm>
          <a:prstGeom prst="rect">
            <a:avLst/>
          </a:prstGeom>
        </p:spPr>
      </p:pic>
      <p:pic>
        <p:nvPicPr>
          <p:cNvPr id="29" name="Graphic 28" descr="Checkmark with solid fill">
            <a:extLst>
              <a:ext uri="{FF2B5EF4-FFF2-40B4-BE49-F238E27FC236}">
                <a16:creationId xmlns:a16="http://schemas.microsoft.com/office/drawing/2014/main" id="{224B6196-9D09-36C6-330A-393F328B76F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411202" y="2957781"/>
            <a:ext cx="619830" cy="619830"/>
          </a:xfrm>
          <a:prstGeom prst="rect">
            <a:avLst/>
          </a:prstGeom>
        </p:spPr>
      </p:pic>
      <p:pic>
        <p:nvPicPr>
          <p:cNvPr id="30" name="Graphic 29" descr="Checkmark with solid fill">
            <a:extLst>
              <a:ext uri="{FF2B5EF4-FFF2-40B4-BE49-F238E27FC236}">
                <a16:creationId xmlns:a16="http://schemas.microsoft.com/office/drawing/2014/main" id="{C82C0512-B5EC-FF03-3FB7-8B9D77EDD89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17250" y="2944731"/>
            <a:ext cx="619830" cy="619830"/>
          </a:xfrm>
          <a:prstGeom prst="rect">
            <a:avLst/>
          </a:prstGeom>
        </p:spPr>
      </p:pic>
      <p:pic>
        <p:nvPicPr>
          <p:cNvPr id="31" name="Graphic 30" descr="Checkmark with solid fill">
            <a:extLst>
              <a:ext uri="{FF2B5EF4-FFF2-40B4-BE49-F238E27FC236}">
                <a16:creationId xmlns:a16="http://schemas.microsoft.com/office/drawing/2014/main" id="{67AC0271-5848-967B-F9A7-1600777721A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411202" y="3520787"/>
            <a:ext cx="619830" cy="619830"/>
          </a:xfrm>
          <a:prstGeom prst="rect">
            <a:avLst/>
          </a:prstGeom>
        </p:spPr>
      </p:pic>
      <p:pic>
        <p:nvPicPr>
          <p:cNvPr id="32" name="Graphic 31" descr="Checkmark with solid fill">
            <a:extLst>
              <a:ext uri="{FF2B5EF4-FFF2-40B4-BE49-F238E27FC236}">
                <a16:creationId xmlns:a16="http://schemas.microsoft.com/office/drawing/2014/main" id="{FEF24A11-2BEB-E6AF-B1FF-8C8A53DAF44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17250" y="3507737"/>
            <a:ext cx="619830" cy="619830"/>
          </a:xfrm>
          <a:prstGeom prst="rect">
            <a:avLst/>
          </a:prstGeom>
        </p:spPr>
      </p:pic>
      <p:pic>
        <p:nvPicPr>
          <p:cNvPr id="33" name="Graphic 32" descr="Checkmark with solid fill">
            <a:extLst>
              <a:ext uri="{FF2B5EF4-FFF2-40B4-BE49-F238E27FC236}">
                <a16:creationId xmlns:a16="http://schemas.microsoft.com/office/drawing/2014/main" id="{7BFE95A1-B0A2-1D5C-A324-EFA1C87CB12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40908" y="4084180"/>
            <a:ext cx="619830" cy="619830"/>
          </a:xfrm>
          <a:prstGeom prst="rect">
            <a:avLst/>
          </a:prstGeom>
        </p:spPr>
      </p:pic>
      <p:pic>
        <p:nvPicPr>
          <p:cNvPr id="34" name="Graphic 33" descr="Checkmark with solid fill">
            <a:extLst>
              <a:ext uri="{FF2B5EF4-FFF2-40B4-BE49-F238E27FC236}">
                <a16:creationId xmlns:a16="http://schemas.microsoft.com/office/drawing/2014/main" id="{213C1B0C-B657-0838-F064-505E24A7F12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416321" y="4646782"/>
            <a:ext cx="619830" cy="619830"/>
          </a:xfrm>
          <a:prstGeom prst="rect">
            <a:avLst/>
          </a:prstGeom>
        </p:spPr>
      </p:pic>
      <p:pic>
        <p:nvPicPr>
          <p:cNvPr id="35" name="Graphic 34" descr="Checkmark with solid fill">
            <a:extLst>
              <a:ext uri="{FF2B5EF4-FFF2-40B4-BE49-F238E27FC236}">
                <a16:creationId xmlns:a16="http://schemas.microsoft.com/office/drawing/2014/main" id="{DB1FB4A0-4868-98B9-CA53-61C5F128EA9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22369" y="4633732"/>
            <a:ext cx="619830" cy="619830"/>
          </a:xfrm>
          <a:prstGeom prst="rect">
            <a:avLst/>
          </a:prstGeom>
        </p:spPr>
      </p:pic>
      <p:pic>
        <p:nvPicPr>
          <p:cNvPr id="36" name="Graphic 35" descr="Checkmark with solid fill">
            <a:extLst>
              <a:ext uri="{FF2B5EF4-FFF2-40B4-BE49-F238E27FC236}">
                <a16:creationId xmlns:a16="http://schemas.microsoft.com/office/drawing/2014/main" id="{193B47F5-8071-B293-EDD9-0F6AC5E5551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38637" y="5196317"/>
            <a:ext cx="619830" cy="619830"/>
          </a:xfrm>
          <a:prstGeom prst="rect">
            <a:avLst/>
          </a:prstGeom>
        </p:spPr>
      </p:pic>
      <p:sp>
        <p:nvSpPr>
          <p:cNvPr id="37" name="Right Brace 36">
            <a:extLst>
              <a:ext uri="{FF2B5EF4-FFF2-40B4-BE49-F238E27FC236}">
                <a16:creationId xmlns:a16="http://schemas.microsoft.com/office/drawing/2014/main" id="{987FB04E-ABB6-DE63-BA37-F267137CBEF5}"/>
              </a:ext>
            </a:extLst>
          </p:cNvPr>
          <p:cNvSpPr/>
          <p:nvPr/>
        </p:nvSpPr>
        <p:spPr>
          <a:xfrm rot="16200000">
            <a:off x="9311734" y="624706"/>
            <a:ext cx="321380" cy="1329312"/>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TextBox 37">
            <a:extLst>
              <a:ext uri="{FF2B5EF4-FFF2-40B4-BE49-F238E27FC236}">
                <a16:creationId xmlns:a16="http://schemas.microsoft.com/office/drawing/2014/main" id="{5DA68CFB-9F5F-8A46-5CF6-98124302A0C7}"/>
              </a:ext>
            </a:extLst>
          </p:cNvPr>
          <p:cNvSpPr txBox="1"/>
          <p:nvPr/>
        </p:nvSpPr>
        <p:spPr>
          <a:xfrm>
            <a:off x="9517250" y="563534"/>
            <a:ext cx="2226806" cy="646331"/>
          </a:xfrm>
          <a:prstGeom prst="rect">
            <a:avLst/>
          </a:prstGeom>
          <a:noFill/>
        </p:spPr>
        <p:txBody>
          <a:bodyPr wrap="square" rtlCol="0">
            <a:spAutoFit/>
          </a:bodyPr>
          <a:lstStyle/>
          <a:p>
            <a:r>
              <a:rPr lang="en-US" dirty="0"/>
              <a:t>Ordered Data / Magnitude Channels</a:t>
            </a:r>
          </a:p>
        </p:txBody>
      </p:sp>
    </p:spTree>
    <p:extLst>
      <p:ext uri="{BB962C8B-B14F-4D97-AF65-F5344CB8AC3E}">
        <p14:creationId xmlns:p14="http://schemas.microsoft.com/office/powerpoint/2010/main" val="2928376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txBox="1"/>
          <p:nvPr/>
        </p:nvSpPr>
        <p:spPr>
          <a:xfrm>
            <a:off x="3766817" y="585228"/>
            <a:ext cx="3053715" cy="538609"/>
          </a:xfrm>
          <a:prstGeom prst="rect">
            <a:avLst/>
          </a:prstGeom>
        </p:spPr>
        <p:txBody>
          <a:bodyPr vert="horz" wrap="square" lIns="0" tIns="167640" rIns="0" bIns="0" rtlCol="0">
            <a:spAutoFit/>
          </a:bodyPr>
          <a:lstStyle/>
          <a:p>
            <a:pPr marL="12700">
              <a:spcBef>
                <a:spcPts val="1320"/>
              </a:spcBef>
              <a:buClr>
                <a:schemeClr val="tx1">
                  <a:lumMod val="75000"/>
                  <a:lumOff val="25000"/>
                </a:schemeClr>
              </a:buClr>
              <a:buSzPct val="83333"/>
              <a:tabLst>
                <a:tab pos="194310" algn="l"/>
              </a:tabLst>
            </a:pPr>
            <a:r>
              <a:rPr sz="2400" dirty="0">
                <a:solidFill>
                  <a:schemeClr val="tx1">
                    <a:lumMod val="75000"/>
                    <a:lumOff val="25000"/>
                  </a:schemeClr>
                </a:solidFill>
                <a:cs typeface="Arial"/>
              </a:rPr>
              <a:t>Encode</a:t>
            </a:r>
            <a:r>
              <a:rPr sz="2400" spc="-45" dirty="0">
                <a:solidFill>
                  <a:schemeClr val="tx1">
                    <a:lumMod val="75000"/>
                    <a:lumOff val="25000"/>
                  </a:schemeClr>
                </a:solidFill>
                <a:cs typeface="Arial"/>
              </a:rPr>
              <a:t> </a:t>
            </a:r>
            <a:r>
              <a:rPr sz="2400" b="1" dirty="0">
                <a:solidFill>
                  <a:schemeClr val="tx1">
                    <a:lumMod val="75000"/>
                    <a:lumOff val="25000"/>
                  </a:schemeClr>
                </a:solidFill>
                <a:cs typeface="Arial"/>
              </a:rPr>
              <a:t>all</a:t>
            </a:r>
            <a:r>
              <a:rPr sz="2400" b="1" spc="-45" dirty="0">
                <a:solidFill>
                  <a:schemeClr val="tx1">
                    <a:lumMod val="75000"/>
                    <a:lumOff val="25000"/>
                  </a:schemeClr>
                </a:solidFill>
                <a:cs typeface="Arial"/>
              </a:rPr>
              <a:t> </a:t>
            </a:r>
            <a:r>
              <a:rPr sz="2400" dirty="0">
                <a:solidFill>
                  <a:schemeClr val="tx1">
                    <a:lumMod val="75000"/>
                    <a:lumOff val="25000"/>
                  </a:schemeClr>
                </a:solidFill>
                <a:cs typeface="Arial"/>
              </a:rPr>
              <a:t>the</a:t>
            </a:r>
            <a:r>
              <a:rPr sz="2400" spc="-45" dirty="0">
                <a:solidFill>
                  <a:schemeClr val="tx1">
                    <a:lumMod val="75000"/>
                    <a:lumOff val="25000"/>
                  </a:schemeClr>
                </a:solidFill>
                <a:cs typeface="Arial"/>
              </a:rPr>
              <a:t> </a:t>
            </a:r>
            <a:r>
              <a:rPr sz="2400" spc="-20" dirty="0">
                <a:solidFill>
                  <a:schemeClr val="tx1">
                    <a:lumMod val="75000"/>
                    <a:lumOff val="25000"/>
                  </a:schemeClr>
                </a:solidFill>
                <a:cs typeface="Arial"/>
              </a:rPr>
              <a:t>facts</a:t>
            </a:r>
            <a:endParaRPr sz="2400" dirty="0">
              <a:solidFill>
                <a:schemeClr val="tx1">
                  <a:lumMod val="75000"/>
                  <a:lumOff val="25000"/>
                </a:schemeClr>
              </a:solidFill>
              <a:cs typeface="Arial"/>
            </a:endParaRPr>
          </a:p>
        </p:txBody>
      </p:sp>
      <p:sp>
        <p:nvSpPr>
          <p:cNvPr id="22" name="Title 1">
            <a:extLst>
              <a:ext uri="{FF2B5EF4-FFF2-40B4-BE49-F238E27FC236}">
                <a16:creationId xmlns:a16="http://schemas.microsoft.com/office/drawing/2014/main" id="{58E3AE23-1A31-D39F-1954-E691968EB00A}"/>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95" dirty="0"/>
              <a:t>Principle</a:t>
            </a:r>
            <a:r>
              <a:rPr lang="en-US" spc="-190" dirty="0"/>
              <a:t> </a:t>
            </a:r>
            <a:r>
              <a:rPr lang="en-US" spc="-55" dirty="0"/>
              <a:t>1:</a:t>
            </a:r>
            <a:r>
              <a:rPr lang="en-US" spc="-190" dirty="0"/>
              <a:t> </a:t>
            </a:r>
            <a:r>
              <a:rPr lang="en-US" spc="-100" dirty="0"/>
              <a:t>expressiveness</a:t>
            </a:r>
            <a:endParaRPr lang="en-US" dirty="0"/>
          </a:p>
        </p:txBody>
      </p:sp>
      <p:pic>
        <p:nvPicPr>
          <p:cNvPr id="2050" name="Picture 2">
            <a:extLst>
              <a:ext uri="{FF2B5EF4-FFF2-40B4-BE49-F238E27FC236}">
                <a16:creationId xmlns:a16="http://schemas.microsoft.com/office/drawing/2014/main" id="{CBA9FE51-BD2D-9C08-17D2-EBAD20E207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7011" y="1123837"/>
            <a:ext cx="8277832" cy="493925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AAC7861-1EBE-6967-DA09-28B2F6E00402}"/>
              </a:ext>
            </a:extLst>
          </p:cNvPr>
          <p:cNvSpPr txBox="1"/>
          <p:nvPr/>
        </p:nvSpPr>
        <p:spPr>
          <a:xfrm>
            <a:off x="0" y="6160106"/>
            <a:ext cx="4069828" cy="646331"/>
          </a:xfrm>
          <a:prstGeom prst="rect">
            <a:avLst/>
          </a:prstGeom>
          <a:noFill/>
        </p:spPr>
        <p:txBody>
          <a:bodyPr wrap="square" rtlCol="0">
            <a:spAutoFit/>
          </a:bodyPr>
          <a:lstStyle/>
          <a:p>
            <a:r>
              <a:rPr lang="en-US" dirty="0"/>
              <a:t>https://</a:t>
            </a:r>
            <a:r>
              <a:rPr lang="en-US" dirty="0" err="1"/>
              <a:t>allisonhorst.github.io</a:t>
            </a:r>
            <a:r>
              <a:rPr lang="en-US" dirty="0"/>
              <a:t>/</a:t>
            </a:r>
            <a:r>
              <a:rPr lang="en-US" dirty="0" err="1"/>
              <a:t>palmerpenguins</a:t>
            </a:r>
            <a:r>
              <a:rPr lang="en-US" dirty="0"/>
              <a:t>/#meet-the-palmer-penguins</a:t>
            </a:r>
          </a:p>
        </p:txBody>
      </p:sp>
      <p:pic>
        <p:nvPicPr>
          <p:cNvPr id="31" name="Picture 30">
            <a:extLst>
              <a:ext uri="{FF2B5EF4-FFF2-40B4-BE49-F238E27FC236}">
                <a16:creationId xmlns:a16="http://schemas.microsoft.com/office/drawing/2014/main" id="{42F5DD9B-7E49-EEDB-CECC-6C4602A45F62}"/>
              </a:ext>
            </a:extLst>
          </p:cNvPr>
          <p:cNvPicPr>
            <a:picLocks noChangeAspect="1"/>
          </p:cNvPicPr>
          <p:nvPr/>
        </p:nvPicPr>
        <p:blipFill>
          <a:blip r:embed="rId4"/>
          <a:stretch>
            <a:fillRect/>
          </a:stretch>
        </p:blipFill>
        <p:spPr>
          <a:xfrm>
            <a:off x="2474418" y="5715815"/>
            <a:ext cx="9571468" cy="9889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3" name="Picture 32" descr="A line chart of different sizes&#10;&#10;Description automatically generated with medium confidence">
            <a:extLst>
              <a:ext uri="{FF2B5EF4-FFF2-40B4-BE49-F238E27FC236}">
                <a16:creationId xmlns:a16="http://schemas.microsoft.com/office/drawing/2014/main" id="{176F44D5-B648-2F01-1FC1-19ED780AB7B2}"/>
              </a:ext>
            </a:extLst>
          </p:cNvPr>
          <p:cNvPicPr>
            <a:picLocks noChangeAspect="1"/>
          </p:cNvPicPr>
          <p:nvPr/>
        </p:nvPicPr>
        <p:blipFill>
          <a:blip r:embed="rId5"/>
          <a:stretch>
            <a:fillRect/>
          </a:stretch>
        </p:blipFill>
        <p:spPr>
          <a:xfrm>
            <a:off x="3839269" y="1269141"/>
            <a:ext cx="7583235" cy="44072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525322" y="820810"/>
            <a:ext cx="3340735" cy="538609"/>
          </a:xfrm>
          <a:prstGeom prst="rect">
            <a:avLst/>
          </a:prstGeom>
        </p:spPr>
        <p:txBody>
          <a:bodyPr vert="horz" wrap="square" lIns="0" tIns="167640" rIns="0" bIns="0" rtlCol="0">
            <a:spAutoFit/>
          </a:bodyPr>
          <a:lstStyle/>
          <a:p>
            <a:pPr marL="12700">
              <a:spcBef>
                <a:spcPts val="1320"/>
              </a:spcBef>
              <a:buClr>
                <a:schemeClr val="tx1">
                  <a:lumMod val="75000"/>
                  <a:lumOff val="25000"/>
                </a:schemeClr>
              </a:buClr>
              <a:buSzPct val="83333"/>
              <a:tabLst>
                <a:tab pos="194310" algn="l"/>
              </a:tabLst>
            </a:pPr>
            <a:r>
              <a:rPr lang="en-US" sz="2400" b="1" dirty="0">
                <a:solidFill>
                  <a:schemeClr val="tx1">
                    <a:lumMod val="75000"/>
                    <a:lumOff val="25000"/>
                  </a:schemeClr>
                </a:solidFill>
                <a:cs typeface="Arial"/>
              </a:rPr>
              <a:t>Only</a:t>
            </a:r>
            <a:r>
              <a:rPr lang="en-US" sz="2400" dirty="0">
                <a:solidFill>
                  <a:schemeClr val="tx1">
                    <a:lumMod val="75000"/>
                    <a:lumOff val="25000"/>
                  </a:schemeClr>
                </a:solidFill>
                <a:cs typeface="Arial"/>
              </a:rPr>
              <a:t> </a:t>
            </a:r>
            <a:r>
              <a:rPr sz="2400" dirty="0">
                <a:solidFill>
                  <a:schemeClr val="tx1">
                    <a:lumMod val="75000"/>
                    <a:lumOff val="25000"/>
                  </a:schemeClr>
                </a:solidFill>
                <a:cs typeface="Arial"/>
              </a:rPr>
              <a:t>the</a:t>
            </a:r>
            <a:r>
              <a:rPr sz="2400" spc="-45" dirty="0">
                <a:solidFill>
                  <a:schemeClr val="tx1">
                    <a:lumMod val="75000"/>
                    <a:lumOff val="25000"/>
                  </a:schemeClr>
                </a:solidFill>
                <a:cs typeface="Arial"/>
              </a:rPr>
              <a:t> </a:t>
            </a:r>
            <a:r>
              <a:rPr sz="2400" spc="-20" dirty="0">
                <a:solidFill>
                  <a:schemeClr val="tx1">
                    <a:lumMod val="75000"/>
                    <a:lumOff val="25000"/>
                  </a:schemeClr>
                </a:solidFill>
                <a:cs typeface="Arial"/>
              </a:rPr>
              <a:t>facts</a:t>
            </a:r>
            <a:endParaRPr sz="2400" dirty="0">
              <a:solidFill>
                <a:schemeClr val="tx1">
                  <a:lumMod val="75000"/>
                  <a:lumOff val="25000"/>
                </a:schemeClr>
              </a:solidFill>
              <a:cs typeface="Arial"/>
            </a:endParaRPr>
          </a:p>
        </p:txBody>
      </p:sp>
      <p:sp>
        <p:nvSpPr>
          <p:cNvPr id="71" name="object 71"/>
          <p:cNvSpPr txBox="1"/>
          <p:nvPr/>
        </p:nvSpPr>
        <p:spPr>
          <a:xfrm>
            <a:off x="4677928" y="6386654"/>
            <a:ext cx="7246620" cy="371255"/>
          </a:xfrm>
          <a:prstGeom prst="rect">
            <a:avLst/>
          </a:prstGeom>
        </p:spPr>
        <p:txBody>
          <a:bodyPr vert="horz" wrap="square" lIns="0" tIns="17145" rIns="0" bIns="0" rtlCol="0">
            <a:spAutoFit/>
          </a:bodyPr>
          <a:lstStyle/>
          <a:p>
            <a:pPr>
              <a:spcBef>
                <a:spcPts val="455"/>
              </a:spcBef>
            </a:pPr>
            <a:endParaRPr sz="1100" dirty="0">
              <a:latin typeface="Arial"/>
              <a:cs typeface="Arial"/>
            </a:endParaRPr>
          </a:p>
          <a:p>
            <a:pPr marL="12700">
              <a:spcBef>
                <a:spcPts val="5"/>
              </a:spcBef>
            </a:pPr>
            <a:r>
              <a:rPr sz="1200" dirty="0">
                <a:solidFill>
                  <a:srgbClr val="292934"/>
                </a:solidFill>
                <a:latin typeface="Arial"/>
                <a:cs typeface="Arial"/>
              </a:rPr>
              <a:t>Adapted</a:t>
            </a:r>
            <a:r>
              <a:rPr sz="1200" spc="-45" dirty="0">
                <a:solidFill>
                  <a:srgbClr val="292934"/>
                </a:solidFill>
                <a:latin typeface="Arial"/>
                <a:cs typeface="Arial"/>
              </a:rPr>
              <a:t> </a:t>
            </a:r>
            <a:r>
              <a:rPr sz="1200" dirty="0">
                <a:solidFill>
                  <a:srgbClr val="292934"/>
                </a:solidFill>
                <a:latin typeface="Arial"/>
                <a:cs typeface="Arial"/>
              </a:rPr>
              <a:t>from</a:t>
            </a:r>
            <a:r>
              <a:rPr sz="1200" spc="-20" dirty="0">
                <a:solidFill>
                  <a:srgbClr val="292934"/>
                </a:solidFill>
                <a:latin typeface="Arial"/>
                <a:cs typeface="Arial"/>
              </a:rPr>
              <a:t> </a:t>
            </a:r>
            <a:r>
              <a:rPr sz="1200" dirty="0">
                <a:solidFill>
                  <a:srgbClr val="292934"/>
                </a:solidFill>
                <a:latin typeface="Arial"/>
                <a:cs typeface="Arial"/>
              </a:rPr>
              <a:t>Mackinlay</a:t>
            </a:r>
            <a:r>
              <a:rPr sz="1200" spc="-30" dirty="0">
                <a:solidFill>
                  <a:srgbClr val="292934"/>
                </a:solidFill>
                <a:latin typeface="Arial"/>
                <a:cs typeface="Arial"/>
              </a:rPr>
              <a:t> </a:t>
            </a:r>
            <a:r>
              <a:rPr sz="1200" dirty="0">
                <a:solidFill>
                  <a:srgbClr val="292934"/>
                </a:solidFill>
                <a:latin typeface="Arial"/>
                <a:cs typeface="Arial"/>
              </a:rPr>
              <a:t>J</a:t>
            </a:r>
            <a:r>
              <a:rPr sz="1200" spc="-25" dirty="0">
                <a:solidFill>
                  <a:srgbClr val="292934"/>
                </a:solidFill>
                <a:latin typeface="Arial"/>
                <a:cs typeface="Arial"/>
              </a:rPr>
              <a:t> </a:t>
            </a:r>
            <a:r>
              <a:rPr sz="1200" spc="-10" dirty="0">
                <a:solidFill>
                  <a:srgbClr val="292934"/>
                </a:solidFill>
                <a:latin typeface="Arial"/>
                <a:cs typeface="Arial"/>
              </a:rPr>
              <a:t>(1986)</a:t>
            </a:r>
            <a:r>
              <a:rPr sz="1200" spc="-75" dirty="0">
                <a:solidFill>
                  <a:srgbClr val="292934"/>
                </a:solidFill>
                <a:latin typeface="Arial"/>
                <a:cs typeface="Arial"/>
              </a:rPr>
              <a:t> </a:t>
            </a:r>
            <a:r>
              <a:rPr sz="1200" dirty="0">
                <a:solidFill>
                  <a:srgbClr val="292934"/>
                </a:solidFill>
                <a:latin typeface="Arial"/>
                <a:cs typeface="Arial"/>
              </a:rPr>
              <a:t>Automating</a:t>
            </a:r>
            <a:r>
              <a:rPr sz="1200" spc="-30" dirty="0">
                <a:solidFill>
                  <a:srgbClr val="292934"/>
                </a:solidFill>
                <a:latin typeface="Arial"/>
                <a:cs typeface="Arial"/>
              </a:rPr>
              <a:t> </a:t>
            </a:r>
            <a:r>
              <a:rPr sz="1200" dirty="0">
                <a:solidFill>
                  <a:srgbClr val="292934"/>
                </a:solidFill>
                <a:latin typeface="Arial"/>
                <a:cs typeface="Arial"/>
              </a:rPr>
              <a:t>the</a:t>
            </a:r>
            <a:r>
              <a:rPr sz="1200" spc="-30" dirty="0">
                <a:solidFill>
                  <a:srgbClr val="292934"/>
                </a:solidFill>
                <a:latin typeface="Arial"/>
                <a:cs typeface="Arial"/>
              </a:rPr>
              <a:t> </a:t>
            </a:r>
            <a:r>
              <a:rPr sz="1200" dirty="0">
                <a:solidFill>
                  <a:srgbClr val="292934"/>
                </a:solidFill>
                <a:latin typeface="Arial"/>
                <a:cs typeface="Arial"/>
              </a:rPr>
              <a:t>design</a:t>
            </a:r>
            <a:r>
              <a:rPr sz="1200" spc="-30" dirty="0">
                <a:solidFill>
                  <a:srgbClr val="292934"/>
                </a:solidFill>
                <a:latin typeface="Arial"/>
                <a:cs typeface="Arial"/>
              </a:rPr>
              <a:t> </a:t>
            </a:r>
            <a:r>
              <a:rPr sz="1200" dirty="0">
                <a:solidFill>
                  <a:srgbClr val="292934"/>
                </a:solidFill>
                <a:latin typeface="Arial"/>
                <a:cs typeface="Arial"/>
              </a:rPr>
              <a:t>of</a:t>
            </a:r>
            <a:r>
              <a:rPr sz="1200" spc="-25" dirty="0">
                <a:solidFill>
                  <a:srgbClr val="292934"/>
                </a:solidFill>
                <a:latin typeface="Arial"/>
                <a:cs typeface="Arial"/>
              </a:rPr>
              <a:t> </a:t>
            </a:r>
            <a:r>
              <a:rPr sz="1200" dirty="0">
                <a:solidFill>
                  <a:srgbClr val="292934"/>
                </a:solidFill>
                <a:latin typeface="Arial"/>
                <a:cs typeface="Arial"/>
              </a:rPr>
              <a:t>graphical</a:t>
            </a:r>
            <a:r>
              <a:rPr sz="1200" spc="-25" dirty="0">
                <a:solidFill>
                  <a:srgbClr val="292934"/>
                </a:solidFill>
                <a:latin typeface="Arial"/>
                <a:cs typeface="Arial"/>
              </a:rPr>
              <a:t> </a:t>
            </a:r>
            <a:r>
              <a:rPr sz="1200" dirty="0">
                <a:solidFill>
                  <a:srgbClr val="292934"/>
                </a:solidFill>
                <a:latin typeface="Arial"/>
                <a:cs typeface="Arial"/>
              </a:rPr>
              <a:t>presentations</a:t>
            </a:r>
            <a:r>
              <a:rPr sz="1200" spc="-25" dirty="0">
                <a:solidFill>
                  <a:srgbClr val="292934"/>
                </a:solidFill>
                <a:latin typeface="Arial"/>
                <a:cs typeface="Arial"/>
              </a:rPr>
              <a:t> </a:t>
            </a:r>
            <a:r>
              <a:rPr sz="1200" dirty="0">
                <a:solidFill>
                  <a:srgbClr val="292934"/>
                </a:solidFill>
                <a:latin typeface="Arial"/>
                <a:cs typeface="Arial"/>
              </a:rPr>
              <a:t>of</a:t>
            </a:r>
            <a:r>
              <a:rPr sz="1200" spc="-20" dirty="0">
                <a:solidFill>
                  <a:srgbClr val="292934"/>
                </a:solidFill>
                <a:latin typeface="Arial"/>
                <a:cs typeface="Arial"/>
              </a:rPr>
              <a:t> </a:t>
            </a:r>
            <a:r>
              <a:rPr sz="1200" dirty="0">
                <a:solidFill>
                  <a:srgbClr val="292934"/>
                </a:solidFill>
                <a:latin typeface="Arial"/>
                <a:cs typeface="Arial"/>
              </a:rPr>
              <a:t>relational</a:t>
            </a:r>
            <a:r>
              <a:rPr sz="1200" spc="-30" dirty="0">
                <a:solidFill>
                  <a:srgbClr val="292934"/>
                </a:solidFill>
                <a:latin typeface="Arial"/>
                <a:cs typeface="Arial"/>
              </a:rPr>
              <a:t> </a:t>
            </a:r>
            <a:r>
              <a:rPr sz="1200" spc="-10" dirty="0">
                <a:solidFill>
                  <a:srgbClr val="292934"/>
                </a:solidFill>
                <a:latin typeface="Arial"/>
                <a:cs typeface="Arial"/>
              </a:rPr>
              <a:t>information.</a:t>
            </a:r>
            <a:endParaRPr sz="1200" dirty="0">
              <a:latin typeface="Arial"/>
              <a:cs typeface="Arial"/>
            </a:endParaRPr>
          </a:p>
        </p:txBody>
      </p:sp>
      <p:sp>
        <p:nvSpPr>
          <p:cNvPr id="72" name="Title 1">
            <a:extLst>
              <a:ext uri="{FF2B5EF4-FFF2-40B4-BE49-F238E27FC236}">
                <a16:creationId xmlns:a16="http://schemas.microsoft.com/office/drawing/2014/main" id="{FAF93F30-A7E4-71F8-A613-20CEE9E6CBD8}"/>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95" dirty="0"/>
              <a:t>Principle</a:t>
            </a:r>
            <a:r>
              <a:rPr lang="en-US" spc="-190" dirty="0"/>
              <a:t> </a:t>
            </a:r>
            <a:r>
              <a:rPr lang="en-US" spc="-55" dirty="0"/>
              <a:t>1:</a:t>
            </a:r>
            <a:r>
              <a:rPr lang="en-US" spc="-190" dirty="0"/>
              <a:t> </a:t>
            </a:r>
            <a:r>
              <a:rPr lang="en-US" spc="-100" dirty="0"/>
              <a:t>expressiveness</a:t>
            </a:r>
            <a:endParaRPr lang="en-US" dirty="0"/>
          </a:p>
          <a:p>
            <a:endParaRPr lang="en-US" dirty="0"/>
          </a:p>
        </p:txBody>
      </p:sp>
      <p:sp>
        <p:nvSpPr>
          <p:cNvPr id="80" name="Rectangle 79">
            <a:extLst>
              <a:ext uri="{FF2B5EF4-FFF2-40B4-BE49-F238E27FC236}">
                <a16:creationId xmlns:a16="http://schemas.microsoft.com/office/drawing/2014/main" id="{F78D250E-82AD-5027-43DD-DFE7B7784A9C}"/>
              </a:ext>
            </a:extLst>
          </p:cNvPr>
          <p:cNvSpPr/>
          <p:nvPr/>
        </p:nvSpPr>
        <p:spPr>
          <a:xfrm>
            <a:off x="10401300" y="2425700"/>
            <a:ext cx="952500" cy="35687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of different colored bars&#10;&#10;Description automatically generated">
            <a:extLst>
              <a:ext uri="{FF2B5EF4-FFF2-40B4-BE49-F238E27FC236}">
                <a16:creationId xmlns:a16="http://schemas.microsoft.com/office/drawing/2014/main" id="{60632EFF-486E-AAB8-68F5-3442535B9D32}"/>
              </a:ext>
            </a:extLst>
          </p:cNvPr>
          <p:cNvPicPr>
            <a:picLocks noChangeAspect="1"/>
          </p:cNvPicPr>
          <p:nvPr/>
        </p:nvPicPr>
        <p:blipFill>
          <a:blip r:embed="rId3"/>
          <a:stretch>
            <a:fillRect/>
          </a:stretch>
        </p:blipFill>
        <p:spPr>
          <a:xfrm>
            <a:off x="3657485" y="1751673"/>
            <a:ext cx="7809990" cy="41285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796979" y="866696"/>
            <a:ext cx="6554497" cy="538609"/>
          </a:xfrm>
          <a:prstGeom prst="rect">
            <a:avLst/>
          </a:prstGeom>
        </p:spPr>
        <p:txBody>
          <a:bodyPr vert="horz" wrap="square" lIns="0" tIns="167640" rIns="0" bIns="0" rtlCol="0">
            <a:spAutoFit/>
          </a:bodyPr>
          <a:lstStyle>
            <a:defPPr>
              <a:defRPr lang="en-US"/>
            </a:defPPr>
            <a:lvl1pPr marL="194310" indent="-181610">
              <a:spcBef>
                <a:spcPts val="1320"/>
              </a:spcBef>
              <a:buClr>
                <a:schemeClr val="tx1">
                  <a:lumMod val="75000"/>
                  <a:lumOff val="25000"/>
                </a:schemeClr>
              </a:buClr>
              <a:buSzPct val="83333"/>
              <a:buChar char="•"/>
              <a:tabLst>
                <a:tab pos="194310" algn="l"/>
              </a:tabLst>
              <a:defRPr sz="2400">
                <a:solidFill>
                  <a:schemeClr val="tx1">
                    <a:lumMod val="75000"/>
                    <a:lumOff val="25000"/>
                  </a:schemeClr>
                </a:solidFill>
                <a:cs typeface="Arial"/>
              </a:defRPr>
            </a:lvl1pPr>
          </a:lstStyle>
          <a:p>
            <a:r>
              <a:rPr dirty="0"/>
              <a:t>Use </a:t>
            </a:r>
            <a:r>
              <a:rPr b="1" dirty="0"/>
              <a:t>consistent</a:t>
            </a:r>
            <a:r>
              <a:rPr dirty="0"/>
              <a:t> </a:t>
            </a:r>
            <a:r>
              <a:rPr b="1" dirty="0"/>
              <a:t>axes</a:t>
            </a:r>
            <a:r>
              <a:rPr dirty="0"/>
              <a:t> when comparing charts</a:t>
            </a:r>
          </a:p>
        </p:txBody>
      </p:sp>
      <p:pic>
        <p:nvPicPr>
          <p:cNvPr id="4" name="object 4"/>
          <p:cNvPicPr/>
          <p:nvPr/>
        </p:nvPicPr>
        <p:blipFill>
          <a:blip r:embed="rId2" cstate="print"/>
          <a:stretch>
            <a:fillRect/>
          </a:stretch>
        </p:blipFill>
        <p:spPr>
          <a:xfrm>
            <a:off x="3618970" y="1797397"/>
            <a:ext cx="7951707" cy="3927623"/>
          </a:xfrm>
          <a:prstGeom prst="rect">
            <a:avLst/>
          </a:prstGeom>
        </p:spPr>
      </p:pic>
      <p:sp>
        <p:nvSpPr>
          <p:cNvPr id="5" name="object 5"/>
          <p:cNvSpPr txBox="1"/>
          <p:nvPr/>
        </p:nvSpPr>
        <p:spPr>
          <a:xfrm>
            <a:off x="3796980" y="5947008"/>
            <a:ext cx="3797843" cy="562333"/>
          </a:xfrm>
          <a:prstGeom prst="rect">
            <a:avLst/>
          </a:prstGeom>
        </p:spPr>
        <p:txBody>
          <a:bodyPr vert="horz" wrap="square" lIns="0" tIns="23495" rIns="0" bIns="0" rtlCol="0">
            <a:spAutoFit/>
          </a:bodyPr>
          <a:lstStyle/>
          <a:p>
            <a:pPr marL="12700" marR="5080">
              <a:lnSpc>
                <a:spcPts val="1390"/>
              </a:lnSpc>
              <a:spcBef>
                <a:spcPts val="185"/>
              </a:spcBef>
            </a:pPr>
            <a:r>
              <a:rPr sz="1200" dirty="0">
                <a:solidFill>
                  <a:srgbClr val="292934"/>
                </a:solidFill>
                <a:latin typeface="Arial"/>
                <a:cs typeface="Arial"/>
              </a:rPr>
              <a:t>Raina</a:t>
            </a:r>
            <a:r>
              <a:rPr sz="1200" spc="-25" dirty="0">
                <a:solidFill>
                  <a:srgbClr val="292934"/>
                </a:solidFill>
                <a:latin typeface="Arial"/>
                <a:cs typeface="Arial"/>
              </a:rPr>
              <a:t> </a:t>
            </a:r>
            <a:r>
              <a:rPr sz="1200" dirty="0">
                <a:solidFill>
                  <a:srgbClr val="292934"/>
                </a:solidFill>
                <a:latin typeface="Arial"/>
                <a:cs typeface="Arial"/>
              </a:rPr>
              <a:t>SZ,</a:t>
            </a:r>
            <a:r>
              <a:rPr sz="1200" spc="-20" dirty="0">
                <a:solidFill>
                  <a:srgbClr val="292934"/>
                </a:solidFill>
                <a:latin typeface="Arial"/>
                <a:cs typeface="Arial"/>
              </a:rPr>
              <a:t> </a:t>
            </a:r>
            <a:r>
              <a:rPr sz="1200" dirty="0">
                <a:solidFill>
                  <a:srgbClr val="292934"/>
                </a:solidFill>
                <a:latin typeface="Arial"/>
                <a:cs typeface="Arial"/>
              </a:rPr>
              <a:t>et</a:t>
            </a:r>
            <a:r>
              <a:rPr sz="1200" spc="-15" dirty="0">
                <a:solidFill>
                  <a:srgbClr val="292934"/>
                </a:solidFill>
                <a:latin typeface="Arial"/>
                <a:cs typeface="Arial"/>
              </a:rPr>
              <a:t> </a:t>
            </a:r>
            <a:r>
              <a:rPr sz="1200" dirty="0">
                <a:solidFill>
                  <a:srgbClr val="292934"/>
                </a:solidFill>
                <a:latin typeface="Arial"/>
                <a:cs typeface="Arial"/>
              </a:rPr>
              <a:t>al.</a:t>
            </a:r>
            <a:r>
              <a:rPr sz="1200" spc="-20" dirty="0">
                <a:solidFill>
                  <a:srgbClr val="292934"/>
                </a:solidFill>
                <a:latin typeface="Arial"/>
                <a:cs typeface="Arial"/>
              </a:rPr>
              <a:t> </a:t>
            </a:r>
            <a:r>
              <a:rPr sz="1200" dirty="0">
                <a:solidFill>
                  <a:srgbClr val="292934"/>
                </a:solidFill>
                <a:latin typeface="Arial"/>
                <a:cs typeface="Arial"/>
              </a:rPr>
              <a:t>(2005)</a:t>
            </a:r>
            <a:r>
              <a:rPr sz="1200" spc="-20" dirty="0">
                <a:solidFill>
                  <a:srgbClr val="292934"/>
                </a:solidFill>
                <a:latin typeface="Arial"/>
                <a:cs typeface="Arial"/>
              </a:rPr>
              <a:t> </a:t>
            </a:r>
            <a:r>
              <a:rPr sz="1200" dirty="0">
                <a:solidFill>
                  <a:srgbClr val="292934"/>
                </a:solidFill>
                <a:latin typeface="Arial"/>
                <a:cs typeface="Arial"/>
              </a:rPr>
              <a:t>Evolution</a:t>
            </a:r>
            <a:r>
              <a:rPr sz="1200" spc="-30" dirty="0">
                <a:solidFill>
                  <a:srgbClr val="292934"/>
                </a:solidFill>
                <a:latin typeface="Arial"/>
                <a:cs typeface="Arial"/>
              </a:rPr>
              <a:t> </a:t>
            </a:r>
            <a:r>
              <a:rPr sz="1200" dirty="0">
                <a:solidFill>
                  <a:srgbClr val="292934"/>
                </a:solidFill>
                <a:latin typeface="Arial"/>
                <a:cs typeface="Arial"/>
              </a:rPr>
              <a:t>of</a:t>
            </a:r>
            <a:r>
              <a:rPr sz="1200" spc="-20" dirty="0">
                <a:solidFill>
                  <a:srgbClr val="292934"/>
                </a:solidFill>
                <a:latin typeface="Arial"/>
                <a:cs typeface="Arial"/>
              </a:rPr>
              <a:t> </a:t>
            </a:r>
            <a:r>
              <a:rPr sz="1200" spc="-10" dirty="0">
                <a:solidFill>
                  <a:srgbClr val="292934"/>
                </a:solidFill>
                <a:latin typeface="Arial"/>
                <a:cs typeface="Arial"/>
              </a:rPr>
              <a:t>base-</a:t>
            </a:r>
            <a:r>
              <a:rPr sz="1200" dirty="0">
                <a:solidFill>
                  <a:srgbClr val="292934"/>
                </a:solidFill>
                <a:latin typeface="Arial"/>
                <a:cs typeface="Arial"/>
              </a:rPr>
              <a:t>substitution</a:t>
            </a:r>
            <a:r>
              <a:rPr sz="1200" spc="-25" dirty="0">
                <a:solidFill>
                  <a:srgbClr val="292934"/>
                </a:solidFill>
                <a:latin typeface="Arial"/>
                <a:cs typeface="Arial"/>
              </a:rPr>
              <a:t> </a:t>
            </a:r>
            <a:r>
              <a:rPr sz="1200" spc="-10" dirty="0">
                <a:solidFill>
                  <a:srgbClr val="292934"/>
                </a:solidFill>
                <a:latin typeface="Arial"/>
                <a:cs typeface="Arial"/>
              </a:rPr>
              <a:t>gradients </a:t>
            </a:r>
            <a:r>
              <a:rPr sz="1200" dirty="0">
                <a:solidFill>
                  <a:srgbClr val="292934"/>
                </a:solidFill>
                <a:latin typeface="Arial"/>
                <a:cs typeface="Arial"/>
              </a:rPr>
              <a:t>in</a:t>
            </a:r>
            <a:r>
              <a:rPr sz="1200" spc="-35" dirty="0">
                <a:solidFill>
                  <a:srgbClr val="292934"/>
                </a:solidFill>
                <a:latin typeface="Arial"/>
                <a:cs typeface="Arial"/>
              </a:rPr>
              <a:t> </a:t>
            </a:r>
            <a:r>
              <a:rPr sz="1200" dirty="0">
                <a:solidFill>
                  <a:srgbClr val="292934"/>
                </a:solidFill>
                <a:latin typeface="Arial"/>
                <a:cs typeface="Arial"/>
              </a:rPr>
              <a:t>primate</a:t>
            </a:r>
            <a:r>
              <a:rPr sz="1200" spc="-30" dirty="0">
                <a:solidFill>
                  <a:srgbClr val="292934"/>
                </a:solidFill>
                <a:latin typeface="Arial"/>
                <a:cs typeface="Arial"/>
              </a:rPr>
              <a:t> </a:t>
            </a:r>
            <a:r>
              <a:rPr sz="1200" dirty="0">
                <a:solidFill>
                  <a:srgbClr val="292934"/>
                </a:solidFill>
                <a:latin typeface="Arial"/>
                <a:cs typeface="Arial"/>
              </a:rPr>
              <a:t>mitochondrial</a:t>
            </a:r>
            <a:r>
              <a:rPr sz="1200" spc="-25" dirty="0">
                <a:solidFill>
                  <a:srgbClr val="292934"/>
                </a:solidFill>
                <a:latin typeface="Arial"/>
                <a:cs typeface="Arial"/>
              </a:rPr>
              <a:t> </a:t>
            </a:r>
            <a:r>
              <a:rPr sz="1200" dirty="0">
                <a:solidFill>
                  <a:srgbClr val="292934"/>
                </a:solidFill>
                <a:latin typeface="Arial"/>
                <a:cs typeface="Arial"/>
              </a:rPr>
              <a:t>genomes.</a:t>
            </a:r>
            <a:r>
              <a:rPr sz="1200" spc="-20" dirty="0">
                <a:solidFill>
                  <a:srgbClr val="292934"/>
                </a:solidFill>
                <a:latin typeface="Arial"/>
                <a:cs typeface="Arial"/>
              </a:rPr>
              <a:t> </a:t>
            </a:r>
            <a:r>
              <a:rPr sz="1200" dirty="0">
                <a:solidFill>
                  <a:srgbClr val="292934"/>
                </a:solidFill>
                <a:latin typeface="Arial"/>
                <a:cs typeface="Arial"/>
              </a:rPr>
              <a:t>Genome</a:t>
            </a:r>
            <a:r>
              <a:rPr sz="1200" spc="-35" dirty="0">
                <a:solidFill>
                  <a:srgbClr val="292934"/>
                </a:solidFill>
                <a:latin typeface="Arial"/>
                <a:cs typeface="Arial"/>
              </a:rPr>
              <a:t> </a:t>
            </a:r>
            <a:r>
              <a:rPr sz="1200" dirty="0">
                <a:solidFill>
                  <a:srgbClr val="292934"/>
                </a:solidFill>
                <a:latin typeface="Arial"/>
                <a:cs typeface="Arial"/>
              </a:rPr>
              <a:t>Res</a:t>
            </a:r>
            <a:r>
              <a:rPr sz="1200" spc="-25" dirty="0">
                <a:solidFill>
                  <a:srgbClr val="292934"/>
                </a:solidFill>
                <a:latin typeface="Arial"/>
                <a:cs typeface="Arial"/>
              </a:rPr>
              <a:t> </a:t>
            </a:r>
            <a:r>
              <a:rPr sz="1200" dirty="0">
                <a:solidFill>
                  <a:srgbClr val="292934"/>
                </a:solidFill>
                <a:latin typeface="Arial"/>
                <a:cs typeface="Arial"/>
              </a:rPr>
              <a:t>15:</a:t>
            </a:r>
            <a:r>
              <a:rPr sz="1200" spc="-20" dirty="0">
                <a:solidFill>
                  <a:srgbClr val="292934"/>
                </a:solidFill>
                <a:latin typeface="Arial"/>
                <a:cs typeface="Arial"/>
              </a:rPr>
              <a:t> </a:t>
            </a:r>
            <a:r>
              <a:rPr sz="1200" spc="-10" dirty="0">
                <a:solidFill>
                  <a:srgbClr val="292934"/>
                </a:solidFill>
                <a:latin typeface="Arial"/>
                <a:cs typeface="Arial"/>
              </a:rPr>
              <a:t>665-</a:t>
            </a:r>
            <a:r>
              <a:rPr sz="1200" spc="-20" dirty="0">
                <a:solidFill>
                  <a:srgbClr val="292934"/>
                </a:solidFill>
                <a:latin typeface="Arial"/>
                <a:cs typeface="Arial"/>
              </a:rPr>
              <a:t>673.</a:t>
            </a:r>
            <a:endParaRPr sz="1200" dirty="0">
              <a:latin typeface="Arial"/>
              <a:cs typeface="Arial"/>
            </a:endParaRPr>
          </a:p>
        </p:txBody>
      </p:sp>
      <p:sp>
        <p:nvSpPr>
          <p:cNvPr id="6" name="object 6"/>
          <p:cNvSpPr txBox="1"/>
          <p:nvPr/>
        </p:nvSpPr>
        <p:spPr>
          <a:xfrm>
            <a:off x="8030041" y="5947008"/>
            <a:ext cx="3449438" cy="551433"/>
          </a:xfrm>
          <a:prstGeom prst="rect">
            <a:avLst/>
          </a:prstGeom>
        </p:spPr>
        <p:txBody>
          <a:bodyPr vert="horz" wrap="square" lIns="0" tIns="12700" rIns="0" bIns="0" rtlCol="0">
            <a:spAutoFit/>
          </a:bodyPr>
          <a:lstStyle/>
          <a:p>
            <a:pPr marR="5080" algn="r">
              <a:lnSpc>
                <a:spcPts val="1415"/>
              </a:lnSpc>
              <a:spcBef>
                <a:spcPts val="100"/>
              </a:spcBef>
            </a:pPr>
            <a:r>
              <a:rPr sz="1200" dirty="0">
                <a:solidFill>
                  <a:srgbClr val="292934"/>
                </a:solidFill>
                <a:latin typeface="Arial"/>
                <a:cs typeface="Arial"/>
              </a:rPr>
              <a:t>M.</a:t>
            </a:r>
            <a:r>
              <a:rPr sz="1200" spc="-20" dirty="0">
                <a:solidFill>
                  <a:srgbClr val="292934"/>
                </a:solidFill>
                <a:latin typeface="Arial"/>
                <a:cs typeface="Arial"/>
              </a:rPr>
              <a:t> </a:t>
            </a:r>
            <a:r>
              <a:rPr sz="1200" dirty="0">
                <a:solidFill>
                  <a:srgbClr val="292934"/>
                </a:solidFill>
                <a:latin typeface="Arial"/>
                <a:cs typeface="Arial"/>
              </a:rPr>
              <a:t>Krzwinski,</a:t>
            </a:r>
            <a:r>
              <a:rPr sz="1200" spc="-20" dirty="0">
                <a:solidFill>
                  <a:srgbClr val="292934"/>
                </a:solidFill>
                <a:latin typeface="Arial"/>
                <a:cs typeface="Arial"/>
              </a:rPr>
              <a:t> </a:t>
            </a:r>
            <a:r>
              <a:rPr sz="1200" dirty="0">
                <a:solidFill>
                  <a:srgbClr val="292934"/>
                </a:solidFill>
                <a:latin typeface="Arial"/>
                <a:cs typeface="Arial"/>
              </a:rPr>
              <a:t>behind</a:t>
            </a:r>
            <a:r>
              <a:rPr sz="1200" spc="-25" dirty="0">
                <a:solidFill>
                  <a:srgbClr val="292934"/>
                </a:solidFill>
                <a:latin typeface="Arial"/>
                <a:cs typeface="Arial"/>
              </a:rPr>
              <a:t> </a:t>
            </a:r>
            <a:r>
              <a:rPr sz="1200" dirty="0">
                <a:solidFill>
                  <a:srgbClr val="292934"/>
                </a:solidFill>
                <a:latin typeface="Arial"/>
                <a:cs typeface="Arial"/>
              </a:rPr>
              <a:t>every</a:t>
            </a:r>
            <a:r>
              <a:rPr sz="1200" spc="-25" dirty="0">
                <a:solidFill>
                  <a:srgbClr val="292934"/>
                </a:solidFill>
                <a:latin typeface="Arial"/>
                <a:cs typeface="Arial"/>
              </a:rPr>
              <a:t> </a:t>
            </a:r>
            <a:r>
              <a:rPr sz="1200" dirty="0">
                <a:solidFill>
                  <a:srgbClr val="292934"/>
                </a:solidFill>
                <a:latin typeface="Arial"/>
                <a:cs typeface="Arial"/>
              </a:rPr>
              <a:t>great</a:t>
            </a:r>
            <a:r>
              <a:rPr sz="1200" spc="-20" dirty="0">
                <a:solidFill>
                  <a:srgbClr val="292934"/>
                </a:solidFill>
                <a:latin typeface="Arial"/>
                <a:cs typeface="Arial"/>
              </a:rPr>
              <a:t> </a:t>
            </a:r>
            <a:r>
              <a:rPr sz="1200" dirty="0">
                <a:solidFill>
                  <a:srgbClr val="292934"/>
                </a:solidFill>
                <a:latin typeface="Arial"/>
                <a:cs typeface="Arial"/>
              </a:rPr>
              <a:t>visualization</a:t>
            </a:r>
            <a:r>
              <a:rPr sz="1200" spc="-25" dirty="0">
                <a:solidFill>
                  <a:srgbClr val="292934"/>
                </a:solidFill>
                <a:latin typeface="Arial"/>
                <a:cs typeface="Arial"/>
              </a:rPr>
              <a:t> </a:t>
            </a:r>
            <a:r>
              <a:rPr sz="1200" dirty="0">
                <a:solidFill>
                  <a:srgbClr val="292934"/>
                </a:solidFill>
                <a:latin typeface="Arial"/>
                <a:cs typeface="Arial"/>
              </a:rPr>
              <a:t>is</a:t>
            </a:r>
            <a:r>
              <a:rPr sz="1200" spc="-25" dirty="0">
                <a:solidFill>
                  <a:srgbClr val="292934"/>
                </a:solidFill>
                <a:latin typeface="Arial"/>
                <a:cs typeface="Arial"/>
              </a:rPr>
              <a:t> </a:t>
            </a:r>
            <a:r>
              <a:rPr sz="1200" dirty="0">
                <a:solidFill>
                  <a:srgbClr val="292934"/>
                </a:solidFill>
                <a:latin typeface="Arial"/>
                <a:cs typeface="Arial"/>
              </a:rPr>
              <a:t>a</a:t>
            </a:r>
            <a:r>
              <a:rPr sz="1200" spc="-25" dirty="0">
                <a:solidFill>
                  <a:srgbClr val="292934"/>
                </a:solidFill>
                <a:latin typeface="Arial"/>
                <a:cs typeface="Arial"/>
              </a:rPr>
              <a:t> </a:t>
            </a:r>
            <a:r>
              <a:rPr sz="1200" spc="-10" dirty="0">
                <a:solidFill>
                  <a:srgbClr val="292934"/>
                </a:solidFill>
                <a:latin typeface="Arial"/>
                <a:cs typeface="Arial"/>
              </a:rPr>
              <a:t>design</a:t>
            </a:r>
            <a:endParaRPr sz="1200" dirty="0">
              <a:latin typeface="Arial"/>
              <a:cs typeface="Arial"/>
            </a:endParaRPr>
          </a:p>
          <a:p>
            <a:pPr marR="5080" algn="r">
              <a:lnSpc>
                <a:spcPts val="1415"/>
              </a:lnSpc>
            </a:pPr>
            <a:r>
              <a:rPr sz="1200" dirty="0">
                <a:solidFill>
                  <a:srgbClr val="292934"/>
                </a:solidFill>
                <a:latin typeface="Arial"/>
                <a:cs typeface="Arial"/>
              </a:rPr>
              <a:t>principle,</a:t>
            </a:r>
            <a:r>
              <a:rPr sz="1200" spc="-45" dirty="0">
                <a:solidFill>
                  <a:srgbClr val="292934"/>
                </a:solidFill>
                <a:latin typeface="Arial"/>
                <a:cs typeface="Arial"/>
              </a:rPr>
              <a:t> </a:t>
            </a:r>
            <a:r>
              <a:rPr sz="1200" spc="-20" dirty="0">
                <a:solidFill>
                  <a:srgbClr val="292934"/>
                </a:solidFill>
                <a:latin typeface="Arial"/>
                <a:cs typeface="Arial"/>
              </a:rPr>
              <a:t>2012</a:t>
            </a:r>
            <a:endParaRPr sz="1200" dirty="0">
              <a:latin typeface="Arial"/>
              <a:cs typeface="Arial"/>
            </a:endParaRPr>
          </a:p>
        </p:txBody>
      </p:sp>
      <p:sp>
        <p:nvSpPr>
          <p:cNvPr id="7" name="Title 1">
            <a:extLst>
              <a:ext uri="{FF2B5EF4-FFF2-40B4-BE49-F238E27FC236}">
                <a16:creationId xmlns:a16="http://schemas.microsoft.com/office/drawing/2014/main" id="{802D262C-9DF8-C13E-E4AA-7542E851C84C}"/>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95" dirty="0"/>
              <a:t>Principle</a:t>
            </a:r>
            <a:r>
              <a:rPr lang="en-US" spc="-190" dirty="0"/>
              <a:t> </a:t>
            </a:r>
            <a:r>
              <a:rPr lang="en-US" spc="-55" dirty="0"/>
              <a:t>2:</a:t>
            </a:r>
            <a:r>
              <a:rPr lang="en-US" spc="-190" dirty="0"/>
              <a:t> </a:t>
            </a:r>
            <a:r>
              <a:rPr lang="en-US" spc="-100" dirty="0"/>
              <a:t>consistency</a:t>
            </a:r>
            <a:endParaRPr lang="en-US" dirty="0"/>
          </a:p>
        </p:txBody>
      </p:sp>
      <p:sp>
        <p:nvSpPr>
          <p:cNvPr id="10" name="Rectangle 9">
            <a:extLst>
              <a:ext uri="{FF2B5EF4-FFF2-40B4-BE49-F238E27FC236}">
                <a16:creationId xmlns:a16="http://schemas.microsoft.com/office/drawing/2014/main" id="{5E5146E8-A1A3-9185-CFE2-9C7554F7EE72}"/>
              </a:ext>
            </a:extLst>
          </p:cNvPr>
          <p:cNvSpPr/>
          <p:nvPr/>
        </p:nvSpPr>
        <p:spPr>
          <a:xfrm>
            <a:off x="7502769" y="1699846"/>
            <a:ext cx="4267200" cy="49823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EF72CD1-3B9C-D8EB-482D-90870BF453D2}"/>
              </a:ext>
            </a:extLst>
          </p:cNvPr>
          <p:cNvSpPr/>
          <p:nvPr/>
        </p:nvSpPr>
        <p:spPr>
          <a:xfrm>
            <a:off x="4372708" y="1699846"/>
            <a:ext cx="2239107" cy="53860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513600" y="941094"/>
            <a:ext cx="7868284" cy="391160"/>
          </a:xfrm>
          <a:prstGeom prst="rect">
            <a:avLst/>
          </a:prstGeom>
        </p:spPr>
        <p:txBody>
          <a:bodyPr vert="horz" wrap="square" lIns="0" tIns="167640" rIns="0" bIns="0" rtlCol="0">
            <a:spAutoFit/>
          </a:bodyPr>
          <a:lstStyle>
            <a:defPPr>
              <a:defRPr lang="en-US"/>
            </a:defPPr>
            <a:lvl1pPr marL="194310" indent="-181610">
              <a:spcBef>
                <a:spcPts val="1320"/>
              </a:spcBef>
              <a:buClr>
                <a:schemeClr val="tx1">
                  <a:lumMod val="75000"/>
                  <a:lumOff val="25000"/>
                </a:schemeClr>
              </a:buClr>
              <a:buSzPct val="83333"/>
              <a:buChar char="•"/>
              <a:tabLst>
                <a:tab pos="194310" algn="l"/>
              </a:tabLst>
              <a:defRPr sz="2400">
                <a:solidFill>
                  <a:schemeClr val="tx1">
                    <a:lumMod val="75000"/>
                    <a:lumOff val="25000"/>
                  </a:schemeClr>
                </a:solidFill>
                <a:cs typeface="Arial"/>
              </a:defRPr>
            </a:lvl1pPr>
          </a:lstStyle>
          <a:p>
            <a:r>
              <a:rPr dirty="0"/>
              <a:t>A note on legends: order items according to appearance</a:t>
            </a:r>
          </a:p>
        </p:txBody>
      </p:sp>
      <p:pic>
        <p:nvPicPr>
          <p:cNvPr id="4" name="object 4"/>
          <p:cNvPicPr/>
          <p:nvPr/>
        </p:nvPicPr>
        <p:blipFill>
          <a:blip r:embed="rId2" cstate="print"/>
          <a:stretch>
            <a:fillRect/>
          </a:stretch>
        </p:blipFill>
        <p:spPr>
          <a:xfrm>
            <a:off x="7623085" y="2078816"/>
            <a:ext cx="1451990" cy="2598290"/>
          </a:xfrm>
          <a:prstGeom prst="rect">
            <a:avLst/>
          </a:prstGeom>
        </p:spPr>
      </p:pic>
      <p:sp>
        <p:nvSpPr>
          <p:cNvPr id="5" name="object 5"/>
          <p:cNvSpPr txBox="1"/>
          <p:nvPr/>
        </p:nvSpPr>
        <p:spPr>
          <a:xfrm>
            <a:off x="7142016" y="6531591"/>
            <a:ext cx="4888865" cy="197490"/>
          </a:xfrm>
          <a:prstGeom prst="rect">
            <a:avLst/>
          </a:prstGeom>
        </p:spPr>
        <p:txBody>
          <a:bodyPr vert="horz" wrap="square" lIns="0" tIns="12700" rIns="0" bIns="0" rtlCol="0">
            <a:spAutoFit/>
          </a:bodyPr>
          <a:lstStyle/>
          <a:p>
            <a:pPr marL="12700">
              <a:spcBef>
                <a:spcPts val="100"/>
              </a:spcBef>
            </a:pPr>
            <a:r>
              <a:rPr sz="1200" dirty="0">
                <a:solidFill>
                  <a:srgbClr val="292934"/>
                </a:solidFill>
                <a:latin typeface="Arial"/>
                <a:cs typeface="Arial"/>
              </a:rPr>
              <a:t>M.</a:t>
            </a:r>
            <a:r>
              <a:rPr sz="1200" spc="-25" dirty="0">
                <a:solidFill>
                  <a:srgbClr val="292934"/>
                </a:solidFill>
                <a:latin typeface="Arial"/>
                <a:cs typeface="Arial"/>
              </a:rPr>
              <a:t> </a:t>
            </a:r>
            <a:r>
              <a:rPr sz="1200" dirty="0">
                <a:solidFill>
                  <a:srgbClr val="292934"/>
                </a:solidFill>
                <a:latin typeface="Arial"/>
                <a:cs typeface="Arial"/>
              </a:rPr>
              <a:t>Krzwinski,</a:t>
            </a:r>
            <a:r>
              <a:rPr sz="1200" spc="-20" dirty="0">
                <a:solidFill>
                  <a:srgbClr val="292934"/>
                </a:solidFill>
                <a:latin typeface="Arial"/>
                <a:cs typeface="Arial"/>
              </a:rPr>
              <a:t> </a:t>
            </a:r>
            <a:r>
              <a:rPr sz="1200" dirty="0">
                <a:solidFill>
                  <a:srgbClr val="292934"/>
                </a:solidFill>
                <a:latin typeface="Arial"/>
                <a:cs typeface="Arial"/>
              </a:rPr>
              <a:t>behind</a:t>
            </a:r>
            <a:r>
              <a:rPr sz="1200" spc="-30" dirty="0">
                <a:solidFill>
                  <a:srgbClr val="292934"/>
                </a:solidFill>
                <a:latin typeface="Arial"/>
                <a:cs typeface="Arial"/>
              </a:rPr>
              <a:t> </a:t>
            </a:r>
            <a:r>
              <a:rPr sz="1200" dirty="0">
                <a:solidFill>
                  <a:srgbClr val="292934"/>
                </a:solidFill>
                <a:latin typeface="Arial"/>
                <a:cs typeface="Arial"/>
              </a:rPr>
              <a:t>every</a:t>
            </a:r>
            <a:r>
              <a:rPr sz="1200" spc="-25" dirty="0">
                <a:solidFill>
                  <a:srgbClr val="292934"/>
                </a:solidFill>
                <a:latin typeface="Arial"/>
                <a:cs typeface="Arial"/>
              </a:rPr>
              <a:t> </a:t>
            </a:r>
            <a:r>
              <a:rPr sz="1200" dirty="0">
                <a:solidFill>
                  <a:srgbClr val="292934"/>
                </a:solidFill>
                <a:latin typeface="Arial"/>
                <a:cs typeface="Arial"/>
              </a:rPr>
              <a:t>great</a:t>
            </a:r>
            <a:r>
              <a:rPr sz="1200" spc="-20" dirty="0">
                <a:solidFill>
                  <a:srgbClr val="292934"/>
                </a:solidFill>
                <a:latin typeface="Arial"/>
                <a:cs typeface="Arial"/>
              </a:rPr>
              <a:t> </a:t>
            </a:r>
            <a:r>
              <a:rPr sz="1200" dirty="0">
                <a:solidFill>
                  <a:srgbClr val="292934"/>
                </a:solidFill>
                <a:latin typeface="Arial"/>
                <a:cs typeface="Arial"/>
              </a:rPr>
              <a:t>visualization</a:t>
            </a:r>
            <a:r>
              <a:rPr sz="1200" spc="-30" dirty="0">
                <a:solidFill>
                  <a:srgbClr val="292934"/>
                </a:solidFill>
                <a:latin typeface="Arial"/>
                <a:cs typeface="Arial"/>
              </a:rPr>
              <a:t> </a:t>
            </a:r>
            <a:r>
              <a:rPr sz="1200" dirty="0">
                <a:solidFill>
                  <a:srgbClr val="292934"/>
                </a:solidFill>
                <a:latin typeface="Arial"/>
                <a:cs typeface="Arial"/>
              </a:rPr>
              <a:t>is</a:t>
            </a:r>
            <a:r>
              <a:rPr sz="1200" spc="-25" dirty="0">
                <a:solidFill>
                  <a:srgbClr val="292934"/>
                </a:solidFill>
                <a:latin typeface="Arial"/>
                <a:cs typeface="Arial"/>
              </a:rPr>
              <a:t> </a:t>
            </a:r>
            <a:r>
              <a:rPr sz="1200" dirty="0">
                <a:solidFill>
                  <a:srgbClr val="292934"/>
                </a:solidFill>
                <a:latin typeface="Arial"/>
                <a:cs typeface="Arial"/>
              </a:rPr>
              <a:t>a</a:t>
            </a:r>
            <a:r>
              <a:rPr sz="1200" spc="-30" dirty="0">
                <a:solidFill>
                  <a:srgbClr val="292934"/>
                </a:solidFill>
                <a:latin typeface="Arial"/>
                <a:cs typeface="Arial"/>
              </a:rPr>
              <a:t> </a:t>
            </a:r>
            <a:r>
              <a:rPr sz="1200" dirty="0">
                <a:solidFill>
                  <a:srgbClr val="292934"/>
                </a:solidFill>
                <a:latin typeface="Arial"/>
                <a:cs typeface="Arial"/>
              </a:rPr>
              <a:t>design</a:t>
            </a:r>
            <a:r>
              <a:rPr sz="1200" spc="-30" dirty="0">
                <a:solidFill>
                  <a:srgbClr val="292934"/>
                </a:solidFill>
                <a:latin typeface="Arial"/>
                <a:cs typeface="Arial"/>
              </a:rPr>
              <a:t> </a:t>
            </a:r>
            <a:r>
              <a:rPr sz="1200" dirty="0">
                <a:solidFill>
                  <a:srgbClr val="292934"/>
                </a:solidFill>
                <a:latin typeface="Arial"/>
                <a:cs typeface="Arial"/>
              </a:rPr>
              <a:t>principle,</a:t>
            </a:r>
            <a:r>
              <a:rPr sz="1200" spc="-25" dirty="0">
                <a:solidFill>
                  <a:srgbClr val="292934"/>
                </a:solidFill>
                <a:latin typeface="Arial"/>
                <a:cs typeface="Arial"/>
              </a:rPr>
              <a:t> </a:t>
            </a:r>
            <a:r>
              <a:rPr sz="1200" spc="-20" dirty="0">
                <a:solidFill>
                  <a:srgbClr val="292934"/>
                </a:solidFill>
                <a:latin typeface="Arial"/>
                <a:cs typeface="Arial"/>
              </a:rPr>
              <a:t>2012</a:t>
            </a:r>
            <a:endParaRPr sz="1200">
              <a:latin typeface="Arial"/>
              <a:cs typeface="Arial"/>
            </a:endParaRPr>
          </a:p>
        </p:txBody>
      </p:sp>
      <p:pic>
        <p:nvPicPr>
          <p:cNvPr id="6" name="object 6"/>
          <p:cNvPicPr/>
          <p:nvPr/>
        </p:nvPicPr>
        <p:blipFill>
          <a:blip r:embed="rId3" cstate="print"/>
          <a:stretch>
            <a:fillRect/>
          </a:stretch>
        </p:blipFill>
        <p:spPr>
          <a:xfrm>
            <a:off x="9314892" y="2078816"/>
            <a:ext cx="1727267" cy="2598290"/>
          </a:xfrm>
          <a:prstGeom prst="rect">
            <a:avLst/>
          </a:prstGeom>
        </p:spPr>
      </p:pic>
      <p:pic>
        <p:nvPicPr>
          <p:cNvPr id="7" name="object 7"/>
          <p:cNvPicPr/>
          <p:nvPr/>
        </p:nvPicPr>
        <p:blipFill>
          <a:blip r:embed="rId4" cstate="print"/>
          <a:stretch>
            <a:fillRect/>
          </a:stretch>
        </p:blipFill>
        <p:spPr>
          <a:xfrm>
            <a:off x="3673057" y="1801790"/>
            <a:ext cx="3624148" cy="3628643"/>
          </a:xfrm>
          <a:prstGeom prst="rect">
            <a:avLst/>
          </a:prstGeom>
        </p:spPr>
      </p:pic>
      <p:sp>
        <p:nvSpPr>
          <p:cNvPr id="8" name="Title 1">
            <a:extLst>
              <a:ext uri="{FF2B5EF4-FFF2-40B4-BE49-F238E27FC236}">
                <a16:creationId xmlns:a16="http://schemas.microsoft.com/office/drawing/2014/main" id="{0C425BFA-392F-1CC4-3008-B5C7BA02B70C}"/>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95" dirty="0"/>
              <a:t>Principle</a:t>
            </a:r>
            <a:r>
              <a:rPr lang="en-US" spc="-190" dirty="0"/>
              <a:t> </a:t>
            </a:r>
            <a:r>
              <a:rPr lang="en-US" spc="-55" dirty="0"/>
              <a:t>2:</a:t>
            </a:r>
            <a:r>
              <a:rPr lang="en-US" spc="-190" dirty="0"/>
              <a:t> </a:t>
            </a:r>
            <a:r>
              <a:rPr lang="en-US" spc="-100" dirty="0"/>
              <a:t>consistency</a:t>
            </a:r>
            <a:endParaRPr lang="en-US" dirty="0"/>
          </a:p>
        </p:txBody>
      </p:sp>
    </p:spTree>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598</TotalTime>
  <Words>1028</Words>
  <Application>Microsoft Macintosh PowerPoint</Application>
  <PresentationFormat>Widescreen</PresentationFormat>
  <Paragraphs>118</Paragraphs>
  <Slides>22</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Corbel</vt:lpstr>
      <vt:lpstr>Helvetica Neue</vt:lpstr>
      <vt:lpstr>Times New Roman</vt:lpstr>
      <vt:lpstr>Wingdings</vt:lpstr>
      <vt:lpstr>Wingdings 2</vt:lpstr>
      <vt:lpstr>Frame</vt:lpstr>
      <vt:lpstr>Communicating with Data – Choosing the Visual Channel</vt:lpstr>
      <vt:lpstr>Plan for Today</vt:lpstr>
      <vt:lpstr>Data  Visuals</vt:lpstr>
      <vt:lpstr>Data  Visuals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Activity: Does it follow the rules?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Ab Mosca</cp:lastModifiedBy>
  <cp:revision>29</cp:revision>
  <dcterms:created xsi:type="dcterms:W3CDTF">2023-08-03T18:49:17Z</dcterms:created>
  <dcterms:modified xsi:type="dcterms:W3CDTF">2025-01-13T19:51:24Z</dcterms:modified>
</cp:coreProperties>
</file>