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9"/>
    <p:restoredTop sz="86089"/>
  </p:normalViewPr>
  <p:slideViewPr>
    <p:cSldViewPr snapToGrid="0">
      <p:cViewPr varScale="1">
        <p:scale>
          <a:sx n="92" d="100"/>
          <a:sy n="92" d="100"/>
        </p:scale>
        <p:origin x="1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with Data –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pic>
        <p:nvPicPr>
          <p:cNvPr id="181" name="Google Shape;18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1212" b="-11212"/>
          <a:stretch/>
        </p:blipFill>
        <p:spPr>
          <a:xfrm>
            <a:off x="3574473" y="848220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C375E-461D-9A6E-4B09-7762AA94A74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York Times: Clinton 1993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89620" b="-89619"/>
          <a:stretch/>
        </p:blipFill>
        <p:spPr>
          <a:xfrm>
            <a:off x="3602182" y="277091"/>
            <a:ext cx="4038600" cy="471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-70679" b="-70678"/>
          <a:stretch/>
        </p:blipFill>
        <p:spPr>
          <a:xfrm>
            <a:off x="7793182" y="277091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4745183" y="1343891"/>
            <a:ext cx="1519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Obama 2009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9164782" y="1343891"/>
            <a:ext cx="1480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Clinton 1993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5405548" y="3858491"/>
            <a:ext cx="4445034" cy="2045732"/>
            <a:chOff x="2260566" y="4191000"/>
            <a:chExt cx="4445034" cy="2045732"/>
          </a:xfrm>
        </p:grpSpPr>
        <p:pic>
          <p:nvPicPr>
            <p:cNvPr id="193" name="Google Shape;193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14600" y="4191000"/>
              <a:ext cx="4041648" cy="1615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6"/>
            <p:cNvSpPr txBox="1"/>
            <p:nvPr/>
          </p:nvSpPr>
          <p:spPr>
            <a:xfrm>
              <a:off x="2260566" y="5867400"/>
              <a:ext cx="4445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Rep. Charles Boustany of Louisiana 2009</a:t>
              </a:r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067F6-E33B-34C2-0D5D-5CCA8163D36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588327" y="101299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Strengths</a:t>
            </a:r>
            <a:endParaRPr sz="2400" dirty="0">
              <a:ea typeface="Arial"/>
              <a:cs typeface="Arial"/>
              <a:sym typeface="Arial"/>
            </a:endParaRPr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Familiar to many people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Can help with “</a:t>
            </a:r>
            <a:r>
              <a:rPr lang="en-US" sz="2400" dirty="0" err="1">
                <a:ea typeface="Arial"/>
                <a:cs typeface="Arial"/>
                <a:sym typeface="Arial"/>
              </a:rPr>
              <a:t>gisting</a:t>
            </a:r>
            <a:r>
              <a:rPr lang="en-US" sz="2400" dirty="0">
                <a:ea typeface="Arial"/>
                <a:cs typeface="Arial"/>
                <a:sym typeface="Arial"/>
              </a:rPr>
              <a:t>” and initial query formation</a:t>
            </a:r>
            <a:endParaRPr sz="2400" dirty="0"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Weaknesses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Does not show the structure of the text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Sub-optimal visual encoding (position is not meaningful)</a:t>
            </a:r>
            <a:endParaRPr sz="2400" dirty="0">
              <a:ea typeface="Arial"/>
              <a:cs typeface="Arial"/>
              <a:sym typeface="Arial"/>
            </a:endParaRPr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Inaccurate size encoding (long words are bigger)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May not facilitate comparison (unstable layout)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Term frequency </a:t>
            </a:r>
            <a:r>
              <a:rPr lang="en-US" sz="2400" b="1" dirty="0">
                <a:ea typeface="Arial"/>
                <a:cs typeface="Arial"/>
                <a:sym typeface="Arial"/>
              </a:rPr>
              <a:t>may not be meaningful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3B2A-6AF2-152B-52A4-BFB6C8EDFF6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Word clouds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7391400" y="3276600"/>
            <a:ext cx="21336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477000" y="5181600"/>
            <a:ext cx="1600200" cy="60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3505200" y="27432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89620" b="-89619"/>
          <a:stretch/>
        </p:blipFill>
        <p:spPr>
          <a:xfrm>
            <a:off x="3505200" y="449441"/>
            <a:ext cx="4038600" cy="471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-70679" b="-70678"/>
          <a:stretch/>
        </p:blipFill>
        <p:spPr>
          <a:xfrm>
            <a:off x="7696200" y="449441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4648201" y="1516241"/>
            <a:ext cx="1519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Obama 2009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9067800" y="1516241"/>
            <a:ext cx="1480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Clinton 1993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8"/>
          <p:cNvGrpSpPr/>
          <p:nvPr/>
        </p:nvGrpSpPr>
        <p:grpSpPr>
          <a:xfrm>
            <a:off x="5308566" y="4030841"/>
            <a:ext cx="4445034" cy="2045732"/>
            <a:chOff x="2260566" y="4191000"/>
            <a:chExt cx="4445034" cy="2045732"/>
          </a:xfrm>
        </p:grpSpPr>
        <p:pic>
          <p:nvPicPr>
            <p:cNvPr id="215" name="Google Shape;215;p2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14600" y="4191000"/>
              <a:ext cx="4041648" cy="1615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6" name="Google Shape;216;p28"/>
            <p:cNvSpPr txBox="1"/>
            <p:nvPr/>
          </p:nvSpPr>
          <p:spPr>
            <a:xfrm>
              <a:off x="2260566" y="5867400"/>
              <a:ext cx="4445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Rep. Charles Boustany of Louisiana 2009</a:t>
              </a:r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317AD5-E87F-9BC4-81C5-D6EDD51D7A4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Flashback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477488" y="990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Term Frequency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i="1" dirty="0" err="1">
                <a:ea typeface="Times"/>
                <a:cs typeface="Times"/>
                <a:sym typeface="Times"/>
              </a:rPr>
              <a:t>tf</a:t>
            </a:r>
            <a:r>
              <a:rPr lang="en-US" sz="2400" i="1" baseline="-25000" dirty="0" err="1">
                <a:ea typeface="Times"/>
                <a:cs typeface="Times"/>
                <a:sym typeface="Times"/>
              </a:rPr>
              <a:t>td</a:t>
            </a:r>
            <a:r>
              <a:rPr lang="en-US" sz="2400" i="1" dirty="0">
                <a:ea typeface="Times"/>
                <a:cs typeface="Times"/>
                <a:sym typeface="Times"/>
              </a:rPr>
              <a:t> </a:t>
            </a:r>
            <a:r>
              <a:rPr lang="en-US" sz="2400" dirty="0">
                <a:ea typeface="Arial"/>
                <a:cs typeface="Arial"/>
                <a:sym typeface="Arial"/>
              </a:rPr>
              <a:t>= # of times term </a:t>
            </a:r>
            <a:r>
              <a:rPr lang="en-US" sz="2400" i="1" dirty="0">
                <a:ea typeface="Times"/>
                <a:cs typeface="Times"/>
                <a:sym typeface="Times"/>
              </a:rPr>
              <a:t>t</a:t>
            </a:r>
            <a:r>
              <a:rPr lang="en-US" sz="2400" dirty="0">
                <a:ea typeface="Arial"/>
                <a:cs typeface="Arial"/>
                <a:sym typeface="Arial"/>
              </a:rPr>
              <a:t> appears in document</a:t>
            </a:r>
            <a:r>
              <a:rPr lang="en-US" sz="2400" i="1" dirty="0">
                <a:ea typeface="Times"/>
                <a:cs typeface="Times"/>
                <a:sym typeface="Times"/>
              </a:rPr>
              <a:t> d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endParaRPr sz="2400" i="1" dirty="0">
              <a:ea typeface="Times"/>
              <a:cs typeface="Times"/>
              <a:sym typeface="Times"/>
            </a:endParaRPr>
          </a:p>
          <a:p>
            <a:pPr marL="0" indent="0" algn="ctr">
              <a:lnSpc>
                <a:spcPct val="100000"/>
              </a:lnSpc>
              <a:buNone/>
            </a:pPr>
            <a:endParaRPr sz="2400" i="1" dirty="0">
              <a:ea typeface="Times"/>
              <a:cs typeface="Times"/>
              <a:sym typeface="Times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TF-IDF: Term Frequency by Inverse Document Frequency</a:t>
            </a:r>
            <a:endParaRPr sz="2400" dirty="0"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i="1" dirty="0" err="1">
                <a:ea typeface="Times"/>
                <a:cs typeface="Times"/>
                <a:sym typeface="Times"/>
              </a:rPr>
              <a:t>tf-idf</a:t>
            </a:r>
            <a:r>
              <a:rPr lang="en-US" sz="2400" i="1" baseline="-25000" dirty="0" err="1">
                <a:ea typeface="Times"/>
                <a:cs typeface="Times"/>
                <a:sym typeface="Times"/>
              </a:rPr>
              <a:t>td</a:t>
            </a:r>
            <a:r>
              <a:rPr lang="en-US" sz="2400" i="1" dirty="0">
                <a:ea typeface="Times"/>
                <a:cs typeface="Times"/>
                <a:sym typeface="Times"/>
              </a:rPr>
              <a:t> </a:t>
            </a:r>
            <a:r>
              <a:rPr lang="en-US" sz="2400" dirty="0">
                <a:ea typeface="Arial"/>
                <a:cs typeface="Arial"/>
                <a:sym typeface="Arial"/>
              </a:rPr>
              <a:t>=    # of times term </a:t>
            </a:r>
            <a:r>
              <a:rPr lang="en-US" sz="2400" i="1" dirty="0">
                <a:ea typeface="Times"/>
                <a:cs typeface="Times"/>
                <a:sym typeface="Times"/>
              </a:rPr>
              <a:t>t</a:t>
            </a:r>
            <a:r>
              <a:rPr lang="en-US" sz="2400" dirty="0">
                <a:ea typeface="Arial"/>
                <a:cs typeface="Arial"/>
                <a:sym typeface="Arial"/>
              </a:rPr>
              <a:t> appears in document</a:t>
            </a:r>
            <a:r>
              <a:rPr lang="en-US" sz="2400" i="1" dirty="0">
                <a:ea typeface="Times"/>
                <a:cs typeface="Times"/>
                <a:sym typeface="Times"/>
              </a:rPr>
              <a:t> d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	     # of times term </a:t>
            </a:r>
            <a:r>
              <a:rPr lang="en-US" sz="2400" i="1" dirty="0">
                <a:ea typeface="Times"/>
                <a:cs typeface="Times"/>
                <a:sym typeface="Times"/>
              </a:rPr>
              <a:t>t</a:t>
            </a:r>
            <a:r>
              <a:rPr lang="en-US" sz="2400" dirty="0">
                <a:ea typeface="Arial"/>
                <a:cs typeface="Arial"/>
                <a:sym typeface="Arial"/>
              </a:rPr>
              <a:t> appears in all documents</a:t>
            </a:r>
            <a:endParaRPr sz="2400" i="1" dirty="0">
              <a:ea typeface="Times"/>
              <a:cs typeface="Times"/>
              <a:sym typeface="Times"/>
            </a:endParaRPr>
          </a:p>
        </p:txBody>
      </p:sp>
      <p:cxnSp>
        <p:nvCxnSpPr>
          <p:cNvPr id="223" name="Google Shape;223;p29"/>
          <p:cNvCxnSpPr/>
          <p:nvPr/>
        </p:nvCxnSpPr>
        <p:spPr>
          <a:xfrm>
            <a:off x="5306288" y="4114800"/>
            <a:ext cx="5791200" cy="0"/>
          </a:xfrm>
          <a:prstGeom prst="straightConnector1">
            <a:avLst/>
          </a:pr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13EFAF-6039-9344-1E48-9B002C84B80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Weighting words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A90F-AE0C-BF7B-43C8-F17A414C40F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Arial"/>
              </a:rPr>
              <a:t>Frequency example</a:t>
            </a:r>
            <a:endParaRPr lang="en-US" dirty="0"/>
          </a:p>
        </p:txBody>
      </p:sp>
      <p:sp>
        <p:nvSpPr>
          <p:cNvPr id="7" name="Google Shape;237;p31">
            <a:extLst>
              <a:ext uri="{FF2B5EF4-FFF2-40B4-BE49-F238E27FC236}">
                <a16:creationId xmlns:a16="http://schemas.microsoft.com/office/drawing/2014/main" id="{E9F81506-99C3-9F21-3C81-F0B2E47A7236}"/>
              </a:ext>
            </a:extLst>
          </p:cNvPr>
          <p:cNvSpPr/>
          <p:nvPr/>
        </p:nvSpPr>
        <p:spPr>
          <a:xfrm>
            <a:off x="8569036" y="6068292"/>
            <a:ext cx="7245927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Keyword Network Analysis of Infusion Nursing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from Posts on the Q&amp;A Board in the Intravenous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Nurses </a:t>
            </a:r>
            <a:r>
              <a:rPr lang="en-US" sz="1200" i="1" dirty="0" err="1">
                <a:solidFill>
                  <a:srgbClr val="5C9CE1"/>
                </a:solidFill>
                <a:effectLst/>
                <a:latin typeface="Helvetica" pitchFamily="2" charset="0"/>
              </a:rPr>
              <a:t>Caf</a:t>
            </a:r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.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126F6262-5C4B-856B-6394-71DD5B39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873"/>
          <a:stretch/>
        </p:blipFill>
        <p:spPr>
          <a:xfrm>
            <a:off x="4090628" y="1642673"/>
            <a:ext cx="5108790" cy="3563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8569036" y="6068292"/>
            <a:ext cx="7245927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Keyword Network Analysis of Infusion Nursing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from Posts on the Q&amp;A Board in the Intravenous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Nurses </a:t>
            </a:r>
            <a:r>
              <a:rPr lang="en-US" sz="1200" i="1" dirty="0" err="1">
                <a:solidFill>
                  <a:srgbClr val="5C9CE1"/>
                </a:solidFill>
                <a:effectLst/>
                <a:latin typeface="Helvetica" pitchFamily="2" charset="0"/>
              </a:rPr>
              <a:t>Caf</a:t>
            </a:r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.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2977-9511-DCD2-4298-528CBE069CD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TF-IDF example</a:t>
            </a:r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B8E7E71E-50F8-54BF-2178-1F7C3D1C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27"/>
          <a:stretch/>
        </p:blipFill>
        <p:spPr>
          <a:xfrm>
            <a:off x="5361709" y="1521108"/>
            <a:ext cx="5506322" cy="3563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588327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Often favors frequent (TF) or rare (IDF) terms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Still not clear that these provide best description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 “bag of words” ignores additional information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Grammar / part-of-speech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Position within document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Recognizable entities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Typically focus on unigrams (single terms)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9FFF8-F6CA-72E2-5298-A224130199A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Limitations of frequency statistics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906" t="20653" r="16839" b="22888"/>
          <a:stretch/>
        </p:blipFill>
        <p:spPr>
          <a:xfrm>
            <a:off x="4435690" y="1664275"/>
            <a:ext cx="6436706" cy="35203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>
            <a:off x="9285440" y="6488668"/>
            <a:ext cx="1382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Yatani 2011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F1A50-5DC0-03C3-839F-70B8F2EF197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Yelp reviews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9285440" y="6488668"/>
            <a:ext cx="1382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Yatani 2011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l="26924" t="27541" r="11353" b="3838"/>
          <a:stretch/>
        </p:blipFill>
        <p:spPr>
          <a:xfrm>
            <a:off x="4469982" y="1580403"/>
            <a:ext cx="6198018" cy="36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E9A66-31D1-3AD2-761C-564CF2D827E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Yelp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What is text data?</a:t>
            </a:r>
            <a:endParaRPr lang="en-US"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Why visualize text?</a:t>
            </a:r>
            <a:endParaRPr lang="en-US"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Techniques</a:t>
            </a:r>
            <a:endParaRPr lang="en-US"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3491345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Understand the limitations of your language model</a:t>
            </a:r>
            <a:endParaRPr sz="2400" dirty="0"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Bag of words: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Easy to compute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Single words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Loss of word ordering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Select appropriate model and visualization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Generate longer, more meaningful phrases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Adjective-noun word pairs for reviews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Show key-phrases in context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A7519-B6F6-25DB-1ACD-FC8E0366555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Arial"/>
              </a:rPr>
              <a:t>Tips: descriptive key-phrases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3512820" y="1614055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endParaRPr sz="2400" dirty="0"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What are some other ways we might 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ea typeface="Arial"/>
                <a:cs typeface="Arial"/>
                <a:sym typeface="Arial"/>
              </a:rPr>
              <a:t>visualize text data?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A105F-902A-59FF-207A-FB4B45750BF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3560618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cs typeface="Arial"/>
                <a:sym typeface="Arial"/>
              </a:rPr>
              <a:t>Find instructions for today’s lab on the course website </a:t>
            </a:r>
            <a:endParaRPr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3A84-18E4-73C9-869E-874B097B7F1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Text lab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unger Games Series 4 Books ...">
            <a:extLst>
              <a:ext uri="{FF2B5EF4-FFF2-40B4-BE49-F238E27FC236}">
                <a16:creationId xmlns:a16="http://schemas.microsoft.com/office/drawing/2014/main" id="{62168F42-9339-EB53-42C9-62ACA0BE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82" y="94210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543300" y="1065276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202"/>
              <a:buFont typeface="Arial"/>
              <a:buChar char="•"/>
            </a:pPr>
            <a:r>
              <a:rPr lang="en-US" sz="2590" dirty="0">
                <a:ea typeface="Arial"/>
                <a:cs typeface="Arial"/>
                <a:sym typeface="Arial"/>
              </a:rPr>
              <a:t>Documents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Articles, books and novels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E-mails, web pages, blogs</a:t>
            </a:r>
            <a:endParaRPr dirty="0"/>
          </a:p>
          <a:p>
            <a:pPr>
              <a:buSzPts val="2202"/>
              <a:buFont typeface="Arial"/>
              <a:buChar char="•"/>
            </a:pPr>
            <a:r>
              <a:rPr lang="en-US" sz="2590" dirty="0">
                <a:ea typeface="Arial"/>
                <a:cs typeface="Arial"/>
                <a:sym typeface="Arial"/>
              </a:rPr>
              <a:t>Text snippets</a:t>
            </a:r>
            <a:endParaRPr sz="2590" dirty="0">
              <a:ea typeface="Arial"/>
              <a:cs typeface="Arial"/>
              <a:sym typeface="Arial"/>
            </a:endParaRPr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Tweets, SMS messages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Tags, comments, profiles</a:t>
            </a:r>
            <a:endParaRPr dirty="0"/>
          </a:p>
          <a:p>
            <a:pPr>
              <a:buSzPts val="2202"/>
              <a:buFont typeface="Arial"/>
              <a:buChar char="•"/>
            </a:pPr>
            <a:r>
              <a:rPr lang="en-US" sz="2590" dirty="0">
                <a:ea typeface="Arial"/>
                <a:cs typeface="Arial"/>
                <a:sym typeface="Arial"/>
              </a:rPr>
              <a:t>And more...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Computer programs, logs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Collections of documents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This slide!</a:t>
            </a:r>
            <a:endParaRPr dirty="0"/>
          </a:p>
          <a:p>
            <a:pPr marL="457200" lvl="1" indent="-70675">
              <a:spcBef>
                <a:spcPts val="1200"/>
              </a:spcBef>
              <a:spcAft>
                <a:spcPts val="0"/>
              </a:spcAft>
              <a:buSzPts val="1887"/>
              <a:buNone/>
            </a:pPr>
            <a:endParaRPr sz="2220" dirty="0"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4385" y="1724891"/>
            <a:ext cx="1574800" cy="2362200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2186" y="3782291"/>
            <a:ext cx="392689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516FB-B60D-DBD1-3CAB-772D4A6C2DE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text data?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512820" y="11238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Question:</a:t>
            </a:r>
            <a:r>
              <a:rPr lang="en-US" sz="2400" dirty="0">
                <a:ea typeface="Arial"/>
                <a:cs typeface="Arial"/>
                <a:sym typeface="Arial"/>
              </a:rPr>
              <a:t> what are some </a:t>
            </a:r>
            <a:r>
              <a:rPr lang="en-US" sz="2400" b="1" dirty="0">
                <a:ea typeface="Arial"/>
                <a:cs typeface="Arial"/>
                <a:sym typeface="Arial"/>
              </a:rPr>
              <a:t>characteristics</a:t>
            </a:r>
            <a:r>
              <a:rPr lang="en-US" sz="2400" dirty="0">
                <a:ea typeface="Arial"/>
                <a:cs typeface="Arial"/>
                <a:sym typeface="Arial"/>
              </a:rPr>
              <a:t> of text data?</a:t>
            </a:r>
            <a:endParaRPr sz="2400" b="1" dirty="0"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Answer:</a:t>
            </a:r>
            <a:r>
              <a:rPr lang="en-US" sz="2400" dirty="0"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Often high dimensional (over </a:t>
            </a:r>
            <a:r>
              <a:rPr lang="en-US" sz="2000" b="1" dirty="0">
                <a:ea typeface="Arial"/>
                <a:cs typeface="Arial"/>
                <a:sym typeface="Arial"/>
              </a:rPr>
              <a:t>228,000</a:t>
            </a:r>
            <a:r>
              <a:rPr lang="en-US" sz="2000" dirty="0">
                <a:ea typeface="Arial"/>
                <a:cs typeface="Arial"/>
                <a:sym typeface="Arial"/>
              </a:rPr>
              <a:t> words in OED)</a:t>
            </a:r>
            <a:endParaRPr sz="2000" dirty="0">
              <a:ea typeface="Arial"/>
              <a:cs typeface="Arial"/>
              <a:sym typeface="Arial"/>
            </a:endParaRPr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Packed with meaning and relationships: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Correlations</a:t>
            </a:r>
            <a:r>
              <a:rPr lang="en-US" sz="1800" dirty="0">
                <a:ea typeface="Arial"/>
                <a:cs typeface="Arial"/>
                <a:sym typeface="Arial"/>
              </a:rPr>
              <a:t>: Hong Kong, San Francisco, Bay Area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Order</a:t>
            </a:r>
            <a:r>
              <a:rPr lang="en-US" sz="1800" dirty="0">
                <a:ea typeface="Arial"/>
                <a:cs typeface="Arial"/>
                <a:sym typeface="Arial"/>
              </a:rPr>
              <a:t>: April, February, January, June, March, May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Membership</a:t>
            </a:r>
            <a:r>
              <a:rPr lang="en-US" sz="1800" dirty="0">
                <a:ea typeface="Arial"/>
                <a:cs typeface="Arial"/>
                <a:sym typeface="Arial"/>
              </a:rPr>
              <a:t>: Tennis, Running, Swimming, Hiking, Piano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Hierarchy</a:t>
            </a:r>
            <a:r>
              <a:rPr lang="en-US" sz="1800" dirty="0">
                <a:ea typeface="Arial"/>
                <a:cs typeface="Arial"/>
                <a:sym typeface="Arial"/>
              </a:rPr>
              <a:t>, antonyms &amp; synonyms, entities, …</a:t>
            </a:r>
            <a:endParaRPr sz="18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95540-F8E5-49FF-57E1-781EF190ACE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505200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Understand</a:t>
            </a:r>
            <a:r>
              <a:rPr lang="en-US" sz="2400" dirty="0">
                <a:ea typeface="Arial"/>
                <a:cs typeface="Arial"/>
                <a:sym typeface="Arial"/>
              </a:rPr>
              <a:t> – read a document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Summarize</a:t>
            </a:r>
            <a:r>
              <a:rPr lang="en-US" sz="2400" dirty="0">
                <a:ea typeface="Arial"/>
                <a:cs typeface="Arial"/>
                <a:sym typeface="Arial"/>
              </a:rPr>
              <a:t> – get the “gist” of a document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Cluster</a:t>
            </a:r>
            <a:r>
              <a:rPr lang="en-US" sz="2400" dirty="0">
                <a:ea typeface="Arial"/>
                <a:cs typeface="Arial"/>
                <a:sym typeface="Arial"/>
              </a:rPr>
              <a:t> – group together similar contents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Quantify</a:t>
            </a:r>
            <a:r>
              <a:rPr lang="en-US" sz="2400" dirty="0">
                <a:ea typeface="Arial"/>
                <a:cs typeface="Arial"/>
                <a:sym typeface="Arial"/>
              </a:rPr>
              <a:t> – convert to numerical measures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Correlate</a:t>
            </a:r>
            <a:r>
              <a:rPr lang="en-US" sz="2400" dirty="0">
                <a:ea typeface="Arial"/>
                <a:cs typeface="Arial"/>
                <a:sym typeface="Arial"/>
              </a:rPr>
              <a:t> – compare patterns in text to those in other data, e.g., test scores with conversations on social media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71E6-B819-419B-8CB8-21F82A12642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visualize text data?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3519054" y="907473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Ignore ordering relationships within the text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 document ≈ vector of term weights 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Each dimension corresponds to a term (10,000+)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Each value represents the relevance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For example, simple term counts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Aggregate into a document-term matrix</a:t>
            </a:r>
            <a:endParaRPr sz="2400" dirty="0"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1" descr="Screen Shot 2016-04-13 at 12.17.54 P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59383"/>
            <a:ext cx="4800600" cy="209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8F0C01-9DE9-CF01-0B3B-A35F30E039E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“Bag of words”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3463636" y="1069848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70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Recent history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Initiatives by President Clinton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Overhaul by President Obama</a:t>
            </a:r>
            <a:endParaRPr sz="2400" dirty="0"/>
          </a:p>
          <a:p>
            <a:pPr>
              <a:lnSpc>
                <a:spcPct val="100000"/>
              </a:lnSpc>
              <a:buSzPts val="170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Text data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News articles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Speech transcriptions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Legal documents</a:t>
            </a:r>
            <a:endParaRPr sz="2400" dirty="0"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1062" b="434"/>
          <a:stretch/>
        </p:blipFill>
        <p:spPr>
          <a:xfrm>
            <a:off x="7654636" y="1069848"/>
            <a:ext cx="4038600" cy="298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4301836" y="5725020"/>
            <a:ext cx="655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What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questions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 might you want to answer?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AB82-BAAD-2456-5B26-1A25B3AB7D5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health care reform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789" r="-4333"/>
          <a:stretch/>
        </p:blipFill>
        <p:spPr>
          <a:xfrm>
            <a:off x="4716089" y="1123837"/>
            <a:ext cx="5503031" cy="4876800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AF2CE-58C5-323B-096E-41D2B133B6E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concrete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20819" b="-20818"/>
          <a:stretch/>
        </p:blipFill>
        <p:spPr>
          <a:xfrm>
            <a:off x="3574472" y="1013001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A330B-F66D-E011-1FE8-1047F601B2D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York Times: Obama 2009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646</Words>
  <Application>Microsoft Macintosh PowerPoint</Application>
  <PresentationFormat>Widescreen</PresentationFormat>
  <Paragraphs>120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Corbel</vt:lpstr>
      <vt:lpstr>Helvetica</vt:lpstr>
      <vt:lpstr>Merriweather Sans</vt:lpstr>
      <vt:lpstr>Times</vt:lpstr>
      <vt:lpstr>Wingdings 2</vt:lpstr>
      <vt:lpstr>Frame</vt:lpstr>
      <vt:lpstr>Communicating with Data – Text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33</cp:revision>
  <dcterms:created xsi:type="dcterms:W3CDTF">2023-08-03T18:49:17Z</dcterms:created>
  <dcterms:modified xsi:type="dcterms:W3CDTF">2024-08-23T12:59:01Z</dcterms:modified>
</cp:coreProperties>
</file>