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
  </p:notesMasterIdLst>
  <p:sldIdLst>
    <p:sldId id="256" r:id="rId2"/>
    <p:sldId id="257" r:id="rId3"/>
    <p:sldId id="268" r:id="rId4"/>
    <p:sldId id="259" r:id="rId5"/>
    <p:sldId id="260" r:id="rId6"/>
    <p:sldId id="262" r:id="rId7"/>
    <p:sldId id="261" r:id="rId8"/>
    <p:sldId id="264" r:id="rId9"/>
    <p:sldId id="265" r:id="rId10"/>
    <p:sldId id="266"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9"/>
    <p:restoredTop sz="74452"/>
  </p:normalViewPr>
  <p:slideViewPr>
    <p:cSldViewPr snapToGrid="0">
      <p:cViewPr varScale="1">
        <p:scale>
          <a:sx n="93" d="100"/>
          <a:sy n="93" d="100"/>
        </p:scale>
        <p:origin x="1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9/29/25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228157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103554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13637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50715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Complexity is an inherent feature of our existence — the world is rich in information that can be combined in endless ways. Creating new points of view or uncovering something new typically cannot happen at a mere glance; this process of revelation often needs and requires an in-depth investigation of the context.</a:t>
            </a:r>
          </a:p>
          <a:p>
            <a:pPr algn="l"/>
            <a:endParaRPr lang="en-US" b="0" i="0" dirty="0">
              <a:effectLst/>
              <a:latin typeface="europa"/>
            </a:endParaRPr>
          </a:p>
          <a:p>
            <a:pPr algn="l"/>
            <a:r>
              <a:rPr lang="en-US" b="0" i="0" dirty="0">
                <a:solidFill>
                  <a:srgbClr val="333333"/>
                </a:solidFill>
                <a:effectLst/>
                <a:latin typeface="europa"/>
              </a:rPr>
              <a:t>Whenever the main purpose of data visualization is to open people’s eyes to fresh knowledge, it is impractical to avoid a certain level of visual complexity.</a:t>
            </a:r>
          </a:p>
          <a:p>
            <a:pPr algn="l"/>
            <a:endParaRPr lang="en-US" b="0" i="0" dirty="0">
              <a:solidFill>
                <a:srgbClr val="333333"/>
              </a:solidFill>
              <a:effectLst/>
              <a:latin typeface="europa"/>
            </a:endParaRPr>
          </a:p>
          <a:p>
            <a:pPr algn="l"/>
            <a:r>
              <a:rPr lang="en-US" b="1" i="0" dirty="0">
                <a:solidFill>
                  <a:srgbClr val="333333"/>
                </a:solidFill>
                <a:effectLst/>
                <a:latin typeface="europa"/>
              </a:rPr>
              <a:t>We can write rich and dense stories with data. We can educate the reader’s eye to become familiar with visual languages that convey the true depth of complex stories.</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Dense and unconventional data visualizations promote slowness — a particularly poignant goal to set in our era of ever shortening attention spans. If we can create visuals that encourage careful reading and personal engagement, people will find more and more real value in data and in what it represents.</a:t>
            </a: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42699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One size does not fit all. Business intelligence tools and </a:t>
            </a:r>
            <a:r>
              <a:rPr lang="en-US" b="0" i="0" dirty="0" err="1">
                <a:effectLst/>
                <a:latin typeface="europa"/>
              </a:rPr>
              <a:t>dataviz</a:t>
            </a:r>
            <a:r>
              <a:rPr lang="en-US" b="0" i="0" dirty="0">
                <a:effectLst/>
                <a:latin typeface="europa"/>
              </a:rPr>
              <a:t> tools for marketers have led many to believe that the ideal way to make sense of information is to load data into a tool, pick from among a list of suggested out-of-the-box charts, and get the job done in a couple of clicks.</a:t>
            </a:r>
            <a:r>
              <a:rPr lang="en-US" b="1" i="0" dirty="0">
                <a:effectLst/>
                <a:latin typeface="europa"/>
              </a:rPr>
              <a:t> This common approach is actually nothing more than blindly throwing technology at the problem</a:t>
            </a:r>
            <a:r>
              <a:rPr lang="en-US" b="0" i="0" dirty="0">
                <a:effectLst/>
                <a:latin typeface="europa"/>
              </a:rPr>
              <a:t>, sometimes without spending enough time framing the question that triggered the exploration in the first place. This often leads to results that are not only practically useless, but also deeply wrong, because prepackaged solutions are rarely able to frame problems that are difficult to define, let alone solve.</a:t>
            </a:r>
          </a:p>
          <a:p>
            <a:pPr algn="l"/>
            <a:endParaRPr lang="en-US" b="0" i="0" dirty="0">
              <a:solidFill>
                <a:srgbClr val="333333"/>
              </a:solidFill>
              <a:effectLst/>
              <a:latin typeface="europa"/>
            </a:endParaRPr>
          </a:p>
          <a:p>
            <a:pPr algn="l"/>
            <a:r>
              <a:rPr lang="en-US" b="1" i="0" dirty="0">
                <a:effectLst/>
                <a:latin typeface="europa"/>
              </a:rPr>
              <a:t>Sketching with data</a:t>
            </a:r>
            <a:r>
              <a:rPr lang="en-US" b="0" i="0" dirty="0">
                <a:effectLst/>
                <a:latin typeface="europa"/>
              </a:rPr>
              <a:t> — so, in a way, removing technology from the equation before bringing it back to finalize the design with digital tools —</a:t>
            </a:r>
            <a:r>
              <a:rPr lang="en-US" b="1" i="0" dirty="0">
                <a:effectLst/>
                <a:latin typeface="europa"/>
              </a:rPr>
              <a:t> introduces novel ways of thinking, and leads to designs that are uniquely customized for the specific type of data problems we are working with.</a:t>
            </a:r>
            <a:r>
              <a:rPr lang="en-US" b="0" i="0" dirty="0">
                <a:effectLst/>
                <a:latin typeface="europa"/>
              </a:rPr>
              <a:t> I draw to freely explore possibilities. I draw to visually understand what I am thinking, I draw to evaluate my ideas and intuitions by seeing them coming to life on paper, I draw to help my mind think without limitations, without boundaries.</a:t>
            </a:r>
          </a:p>
          <a:p>
            <a:pPr algn="l"/>
            <a:endParaRPr lang="en-US" b="0" i="0" dirty="0">
              <a:solidFill>
                <a:srgbClr val="333333"/>
              </a:solidFill>
              <a:effectLst/>
              <a:latin typeface="europa"/>
            </a:endParaRPr>
          </a:p>
          <a:p>
            <a:pPr algn="l"/>
            <a:r>
              <a:rPr lang="en-US" b="1" i="0" dirty="0">
                <a:solidFill>
                  <a:srgbClr val="333333"/>
                </a:solidFill>
                <a:effectLst/>
                <a:latin typeface="europa"/>
              </a:rPr>
              <a:t>Drawing with data is an invaluable tool to discover what is unique about the numbers at hand. It also raises new questions about the data itself. This limiting practice helps to reveal new possible analyses to perform: Instead of being overwhelmed by the size of a dataset and by millions of </a:t>
            </a:r>
            <a:r>
              <a:rPr lang="en-US" b="1" i="0" dirty="0" err="1">
                <a:solidFill>
                  <a:srgbClr val="333333"/>
                </a:solidFill>
                <a:effectLst/>
                <a:latin typeface="europa"/>
              </a:rPr>
              <a:t>numbers,we</a:t>
            </a:r>
            <a:r>
              <a:rPr lang="en-US" b="1" i="0" dirty="0">
                <a:solidFill>
                  <a:srgbClr val="333333"/>
                </a:solidFill>
                <a:effectLst/>
                <a:latin typeface="europa"/>
              </a:rPr>
              <a:t> focus only on their nature, their </a:t>
            </a:r>
            <a:r>
              <a:rPr lang="en-US" b="1" i="0" dirty="0" err="1">
                <a:solidFill>
                  <a:srgbClr val="333333"/>
                </a:solidFill>
                <a:effectLst/>
                <a:latin typeface="europa"/>
              </a:rPr>
              <a:t>organization,and</a:t>
            </a:r>
            <a:r>
              <a:rPr lang="en-US" b="1" i="0" dirty="0">
                <a:solidFill>
                  <a:srgbClr val="333333"/>
                </a:solidFill>
                <a:effectLst/>
                <a:latin typeface="europa"/>
              </a:rPr>
              <a:t> doing so often opens new opportunities originating from this vantage point.</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To expand their data-drawing vocabulary, designers can access hundreds of years of visual information encoding — the evolution of music notation from medieval times to contemporary music, the experimentation with geometric shapes that characterized avant-garde artists of the last century. These visual languages, while clearly pursuing different goals, have a lot in common with data visualization: </a:t>
            </a:r>
            <a:r>
              <a:rPr lang="en-US" b="1" i="0" dirty="0">
                <a:effectLst/>
                <a:latin typeface="europa"/>
              </a:rPr>
              <a:t>they draw on common perception principles and use simple shapes, select symbols, and a defined range of colors to create basic visual compositions that deliver a message and please the eye.</a:t>
            </a:r>
            <a:endParaRPr lang="en-US" b="0" i="0" dirty="0">
              <a:effectLst/>
              <a:latin typeface="europa"/>
            </a:endParaRP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9447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A dataset might lead to many stories. Data is a tool that filters reality in a highly subjective way, and from quantity, we can get closer to quality. </a:t>
            </a:r>
            <a:r>
              <a:rPr lang="en-US" b="1" i="0" dirty="0">
                <a:effectLst/>
                <a:latin typeface="europa"/>
              </a:rPr>
              <a:t>Data, with its unique power to abstract the world, can help us understand it according to relevant factors</a:t>
            </a:r>
            <a:r>
              <a:rPr lang="en-US" b="0" i="0" dirty="0">
                <a:effectLst/>
                <a:latin typeface="europa"/>
              </a:rPr>
              <a:t>. How a dataset is collected and the information included — and omitted — directly determines the course of its life. Especially if combined, data can reveal much more than originally intended. As semiologists have theorized for centuries, language is only a part of the communication process — context is equally important.</a:t>
            </a:r>
          </a:p>
          <a:p>
            <a:pPr algn="l"/>
            <a:endParaRPr lang="en-US" b="1" i="0" dirty="0">
              <a:solidFill>
                <a:srgbClr val="333333"/>
              </a:solidFill>
              <a:effectLst/>
              <a:latin typeface="europa"/>
            </a:endParaRPr>
          </a:p>
          <a:p>
            <a:pPr algn="l"/>
            <a:r>
              <a:rPr lang="en-US" b="1" i="0" dirty="0">
                <a:solidFill>
                  <a:srgbClr val="333333"/>
                </a:solidFill>
                <a:effectLst/>
                <a:latin typeface="europa"/>
              </a:rPr>
              <a:t>This is why we have to reclaim a personal approach to how data is captured, analyzed and displayed, proving that subjectivity and context play a big role in understanding even big events and social changes — especially when data is about people.</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Data, if properly contextualized, can be an incredibly powerful tool to write more meaningful and intimate narratives.</a:t>
            </a:r>
          </a:p>
          <a:p>
            <a:pPr algn="l"/>
            <a:endParaRPr lang="en-US" b="0" i="0" dirty="0">
              <a:effectLst/>
              <a:latin typeface="europa"/>
            </a:endParaRPr>
          </a:p>
          <a:p>
            <a:pPr algn="l"/>
            <a:r>
              <a:rPr lang="en-US" b="0" i="0" dirty="0">
                <a:effectLst/>
                <a:latin typeface="europa"/>
              </a:rPr>
              <a:t>For the first seven days of Dear Data we chose a seemingly cold and impersonal topic: how many times we checked the time in a week. </a:t>
            </a:r>
            <a:r>
              <a:rPr lang="en-US" b="1" i="0" dirty="0">
                <a:effectLst/>
                <a:latin typeface="europa"/>
              </a:rPr>
              <a:t>As the weeks moved on, we shared everything about ourselves through our data:</a:t>
            </a:r>
            <a:r>
              <a:rPr lang="en-US" b="0" i="0" dirty="0">
                <a:effectLst/>
                <a:latin typeface="europa"/>
              </a:rPr>
              <a:t> our envies, the sounds of our surroundings, our private moments and our eating habits.</a:t>
            </a:r>
            <a:endParaRPr lang="en-US" b="1" i="0" dirty="0">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1657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europa"/>
              </a:rPr>
              <a:t>Let’s just stop thinking data is perfect. It’s not. Data is primarily human-made. “Data-driven” doesn’t mean “unmistakably true,” and it never did.</a:t>
            </a:r>
          </a:p>
          <a:p>
            <a:endParaRPr lang="en-US" b="1" i="0" dirty="0">
              <a:effectLst/>
              <a:latin typeface="europa"/>
            </a:endParaRPr>
          </a:p>
          <a:p>
            <a:pPr algn="l"/>
            <a:r>
              <a:rPr lang="en-US" b="0" i="0" dirty="0">
                <a:effectLst/>
                <a:latin typeface="europa"/>
              </a:rPr>
              <a:t>It’s time to leave behind any presumption of absolute control and universal truth and embrace an informed depiction of the big numbers and small imperfections that work together to describe reality. And data visualization should embrace imperfection and approximation, allowing us to envision ways to use data to feel more empathic, to connect with ourselves and others at a deeper level. The more effort we put into researching and translating, the easier the reader will understand and relate to the stories we tell.</a:t>
            </a:r>
          </a:p>
          <a:p>
            <a:pPr algn="l"/>
            <a:endParaRPr lang="en-US" b="1" i="0" dirty="0">
              <a:solidFill>
                <a:srgbClr val="333333"/>
              </a:solidFill>
              <a:effectLst/>
              <a:latin typeface="europa"/>
            </a:endParaRPr>
          </a:p>
          <a:p>
            <a:pPr algn="l"/>
            <a:r>
              <a:rPr lang="en-US" b="1" i="0" dirty="0">
                <a:solidFill>
                  <a:srgbClr val="333333"/>
                </a:solidFill>
                <a:effectLst/>
                <a:latin typeface="europa"/>
              </a:rPr>
              <a:t>But this requires a paradigm shift in the way we represent information visually.</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We should learn how to include and render the more qualitative and nuanced aspects of data. </a:t>
            </a:r>
            <a:r>
              <a:rPr lang="en-US" b="1" i="0" dirty="0">
                <a:effectLst/>
                <a:latin typeface="europa"/>
              </a:rPr>
              <a:t>We should experiment with how to visualize uncertainty, possible errors and imperfections in our data</a:t>
            </a:r>
            <a:r>
              <a:rPr lang="en-US" b="0" i="0" dirty="0">
                <a:effectLst/>
                <a:latin typeface="europa"/>
              </a:rPr>
              <a:t>. And most importantly, we should keep in mind how data can be a powerful tool for all designers, bringing stories to life in a visual way and adding structural meaning to our projects.</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128283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086818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9/29/25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9/29/25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giorgialupi.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Data Humanism</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Sneak Context In (Always)</a:t>
            </a:r>
          </a:p>
        </p:txBody>
      </p:sp>
      <p:pic>
        <p:nvPicPr>
          <p:cNvPr id="3074" name="Picture 2">
            <a:extLst>
              <a:ext uri="{FF2B5EF4-FFF2-40B4-BE49-F238E27FC236}">
                <a16:creationId xmlns:a16="http://schemas.microsoft.com/office/drawing/2014/main" id="{C62F156C-9B32-4036-13CB-C6E7F01945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6" t="8034" r="45805" b="40342"/>
          <a:stretch/>
        </p:blipFill>
        <p:spPr bwMode="auto">
          <a:xfrm>
            <a:off x="3200401" y="627914"/>
            <a:ext cx="4139394" cy="57797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50668F-13A1-151C-90F3-D551D136E6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684"/>
          <a:stretch/>
        </p:blipFill>
        <p:spPr bwMode="auto">
          <a:xfrm>
            <a:off x="7251225" y="2169617"/>
            <a:ext cx="5608637" cy="26963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B3589A-3118-9203-9195-19B4125E64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180"/>
          <a:stretch/>
        </p:blipFill>
        <p:spPr bwMode="auto">
          <a:xfrm>
            <a:off x="3514791" y="450371"/>
            <a:ext cx="8546547" cy="594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50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Remember That Data is Imperfect</a:t>
            </a:r>
          </a:p>
        </p:txBody>
      </p:sp>
      <p:pic>
        <p:nvPicPr>
          <p:cNvPr id="4098" name="Picture 2">
            <a:extLst>
              <a:ext uri="{FF2B5EF4-FFF2-40B4-BE49-F238E27FC236}">
                <a16:creationId xmlns:a16="http://schemas.microsoft.com/office/drawing/2014/main" id="{CEFEB4CA-4F9D-97E5-E5CF-54C1FC76D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011" y="806450"/>
            <a:ext cx="8007277" cy="524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1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4674868-2866-029E-AAD9-83BCC8B8718E}"/>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Does this approach fit into the theoretical picture we’ve developed so far? Why or why not? </a:t>
            </a:r>
          </a:p>
        </p:txBody>
      </p:sp>
    </p:spTree>
    <p:extLst>
      <p:ext uri="{BB962C8B-B14F-4D97-AF65-F5344CB8AC3E}">
        <p14:creationId xmlns:p14="http://schemas.microsoft.com/office/powerpoint/2010/main" val="22282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This week…</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200" b="0" i="0" u="none" strike="noStrike" kern="0" cap="none" spc="0" normalizeH="0" baseline="0" noProof="0" dirty="0">
                <a:ln>
                  <a:noFill/>
                </a:ln>
                <a:effectLst/>
                <a:uLnTx/>
                <a:uFillTx/>
                <a:ea typeface="Arial"/>
                <a:cs typeface="Arial"/>
                <a:sym typeface="Arial"/>
              </a:rPr>
              <a:t>If Mountain Day is Thursday, we will use the flex day in the schedule (i.e. nothing shifts)</a:t>
            </a:r>
          </a:p>
          <a:p>
            <a:pPr lvl="1">
              <a:lnSpc>
                <a:spcPct val="100000"/>
              </a:lnSpc>
              <a:spcBef>
                <a:spcPts val="0"/>
              </a:spcBef>
              <a:spcAft>
                <a:spcPts val="0"/>
              </a:spcAft>
              <a:buClr>
                <a:srgbClr val="93A299"/>
              </a:buClr>
              <a:buSzPts val="2040"/>
              <a:buFont typeface="Arial"/>
              <a:buChar char="•"/>
              <a:defRPr/>
            </a:pPr>
            <a:endParaRPr kumimoji="0" lang="en-US" sz="2200" b="0" i="0" u="none" strike="noStrike" kern="0" cap="none" spc="0" normalizeH="0" baseline="0" noProof="0" dirty="0">
              <a:ln>
                <a:noFill/>
              </a:ln>
              <a:effectLst/>
              <a:uLnTx/>
              <a:uFillTx/>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lang="en-US" sz="2200" kern="0" dirty="0">
                <a:ea typeface="Arial"/>
                <a:cs typeface="Arial"/>
                <a:sym typeface="Arial"/>
              </a:rPr>
              <a:t>If Mountain Day is NOT Thursday, we will move the interactive visualization lecture up to before fall break (i.e. one lecture moves) </a:t>
            </a:r>
            <a:endParaRPr kumimoji="0" lang="en-US" sz="22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The human side of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sz="2400" b="0" i="0" u="none" strike="noStrike" kern="0" cap="none" spc="0" normalizeH="0" baseline="0" noProof="0" dirty="0">
                <a:ln>
                  <a:noFill/>
                </a:ln>
                <a:effectLst/>
                <a:uLnTx/>
                <a:uFillTx/>
                <a:ea typeface="Arial"/>
                <a:cs typeface="Arial"/>
                <a:sym typeface="Arial"/>
              </a:rPr>
              <a:t>Visualization as art</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Visualization as experience </a:t>
            </a:r>
            <a:endParaRPr kumimoji="0" lang="en-US" sz="24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228816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b="83168"/>
          <a:stretch/>
        </p:blipFill>
        <p:spPr bwMode="auto">
          <a:xfrm>
            <a:off x="5113475" y="748146"/>
            <a:ext cx="7078525" cy="9421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24868D7-C3AB-69CC-A718-78CEBE5372EB}"/>
              </a:ext>
            </a:extLst>
          </p:cNvPr>
          <p:cNvSpPr>
            <a:spLocks noGrp="1"/>
          </p:cNvSpPr>
          <p:nvPr>
            <p:ph idx="1"/>
          </p:nvPr>
        </p:nvSpPr>
        <p:spPr>
          <a:xfrm>
            <a:off x="3869268" y="2890404"/>
            <a:ext cx="7315200" cy="3094344"/>
          </a:xfrm>
        </p:spPr>
        <p:txBody>
          <a:bodyPr anchor="t">
            <a:normAutofit/>
          </a:bodyPr>
          <a:lstStyle/>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Wait…. What is data humanism?</a:t>
            </a:r>
          </a:p>
        </p:txBody>
      </p:sp>
    </p:spTree>
    <p:extLst>
      <p:ext uri="{BB962C8B-B14F-4D97-AF65-F5344CB8AC3E}">
        <p14:creationId xmlns:p14="http://schemas.microsoft.com/office/powerpoint/2010/main" val="201900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9" y="1123837"/>
            <a:ext cx="3196868" cy="4601183"/>
          </a:xfrm>
        </p:spPr>
        <p:txBody>
          <a:bodyPr/>
          <a:lstStyle/>
          <a:p>
            <a:r>
              <a:rPr lang="en-US" dirty="0"/>
              <a:t>Exploration</a:t>
            </a:r>
            <a:br>
              <a:rPr lang="en-US" dirty="0"/>
            </a:br>
            <a:r>
              <a:rPr lang="en-US" sz="2400" dirty="0">
                <a:hlinkClick r:id="rId3"/>
              </a:rPr>
              <a:t>https://giorgialupi.com/</a:t>
            </a:r>
            <a:r>
              <a:rPr lang="en-US" sz="2400" dirty="0"/>
              <a:t> </a:t>
            </a:r>
            <a:endParaRPr lang="en-US" dirty="0"/>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449787" y="124691"/>
            <a:ext cx="8738680" cy="6594764"/>
          </a:xfrm>
        </p:spPr>
        <p:txBody>
          <a:bodyPr anchor="t">
            <a:no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Form groups of ~3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Each group will be assigned one of </a:t>
            </a:r>
            <a:r>
              <a:rPr lang="en-US" kern="0" dirty="0">
                <a:ea typeface="Arial"/>
                <a:cs typeface="Arial"/>
                <a:sym typeface="Arial"/>
              </a:rPr>
              <a:t>Gi</a:t>
            </a:r>
            <a:r>
              <a:rPr kumimoji="0" lang="en-US" b="0" i="0" u="none" strike="noStrike" kern="0" cap="none" spc="0" normalizeH="0" baseline="0" noProof="0" dirty="0">
                <a:ln>
                  <a:noFill/>
                </a:ln>
                <a:effectLst/>
                <a:uLnTx/>
                <a:uFillTx/>
                <a:ea typeface="Arial"/>
                <a:cs typeface="Arial"/>
                <a:sym typeface="Arial"/>
              </a:rPr>
              <a:t>orgia’s projects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1,374 days</a:t>
            </a: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err="1">
                <a:ln>
                  <a:noFill/>
                </a:ln>
                <a:effectLst/>
                <a:uLnTx/>
                <a:uFillTx/>
                <a:ea typeface="Arial"/>
                <a:cs typeface="Arial"/>
                <a:sym typeface="Arial"/>
              </a:rPr>
              <a:t>Mindworks</a:t>
            </a:r>
            <a:endParaRPr kumimoji="0" lang="en-US" sz="2000" b="0" i="0" u="none" kern="0" cap="none" spc="0" normalizeH="0" baseline="0" noProof="0" dirty="0">
              <a:ln>
                <a:noFill/>
              </a:ln>
              <a:effectLst/>
              <a:uLnTx/>
              <a:uFillTx/>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a:ln>
                  <a:noFill/>
                </a:ln>
                <a:effectLst/>
                <a:uLnTx/>
                <a:uFillTx/>
                <a:ea typeface="Arial"/>
                <a:cs typeface="Arial"/>
                <a:sym typeface="Arial"/>
              </a:rPr>
              <a:t>What Counts</a:t>
            </a: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a:ln>
                  <a:noFill/>
                </a:ln>
                <a:effectLst/>
                <a:uLnTx/>
                <a:uFillTx/>
                <a:ea typeface="Arial"/>
                <a:cs typeface="Arial"/>
                <a:sym typeface="Arial"/>
              </a:rPr>
              <a:t>Unraveling Stories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Bulletin of the Atomic Scientists</a:t>
            </a: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a:ln>
                  <a:noFill/>
                </a:ln>
                <a:effectLst/>
                <a:uLnTx/>
                <a:uFillTx/>
                <a:ea typeface="Arial"/>
                <a:cs typeface="Arial"/>
                <a:sym typeface="Arial"/>
              </a:rPr>
              <a:t>The </a:t>
            </a:r>
            <a:r>
              <a:rPr lang="en-US" sz="2000" kern="0" dirty="0">
                <a:ea typeface="Arial"/>
                <a:cs typeface="Arial"/>
                <a:sym typeface="Arial"/>
              </a:rPr>
              <a:t>Room of Change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Bruises – The Data We Don’t See </a:t>
            </a: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a:ln>
                  <a:noFill/>
                </a:ln>
                <a:effectLst/>
                <a:uLnTx/>
                <a:uFillTx/>
                <a:ea typeface="Arial"/>
                <a:cs typeface="Arial"/>
                <a:sym typeface="Arial"/>
              </a:rPr>
              <a:t>Dear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Read about the project, look at the associated visualization(s)</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Prepare a short (5 min) presentation to explain the project to your classmates. Your presentation must include: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project. What do you think its big picture takeaway is?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data included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How was it collected? </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What does it represent? </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 look at the visualizations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At least one visualization for which you id marks and channels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What do </a:t>
            </a:r>
            <a:r>
              <a:rPr kumimoji="0" lang="en-US" sz="2000" b="1" i="1" u="none" strike="noStrike" kern="0" cap="none" spc="0" normalizeH="0" baseline="0" noProof="0" dirty="0">
                <a:ln>
                  <a:noFill/>
                </a:ln>
                <a:effectLst/>
                <a:uLnTx/>
                <a:uFillTx/>
                <a:ea typeface="Arial"/>
                <a:cs typeface="Arial"/>
                <a:sym typeface="Arial"/>
              </a:rPr>
              <a:t>you</a:t>
            </a:r>
            <a:r>
              <a:rPr kumimoji="0" lang="en-US" sz="2000" b="0" i="0" u="none" strike="noStrike" kern="0" cap="none" spc="0" normalizeH="0" baseline="0" noProof="0" dirty="0">
                <a:ln>
                  <a:noFill/>
                </a:ln>
                <a:effectLst/>
                <a:uLnTx/>
                <a:uFillTx/>
                <a:ea typeface="Arial"/>
                <a:cs typeface="Arial"/>
                <a:sym typeface="Arial"/>
              </a:rPr>
              <a:t> think of the project? Any unexpected thoughts or feelings in response to </a:t>
            </a:r>
            <a:r>
              <a:rPr lang="en-US" sz="2000" kern="0" dirty="0">
                <a:ea typeface="Arial"/>
                <a:cs typeface="Arial"/>
                <a:sym typeface="Arial"/>
              </a:rPr>
              <a:t>engaging with it? What new thing did you learn? </a:t>
            </a:r>
            <a:r>
              <a:rPr kumimoji="0" lang="en-US" sz="2000" b="0" i="0" u="none" strike="noStrike" kern="0" cap="none" spc="0" normalizeH="0" baseline="0" noProof="0" dirty="0">
                <a:ln>
                  <a:noFill/>
                </a:ln>
                <a:effectLst/>
                <a:uLnTx/>
                <a:uFillTx/>
                <a:ea typeface="Arial"/>
                <a:cs typeface="Arial"/>
                <a:sym typeface="Arial"/>
              </a:rPr>
              <a:t> </a:t>
            </a:r>
          </a:p>
        </p:txBody>
      </p:sp>
    </p:spTree>
    <p:extLst>
      <p:ext uri="{BB962C8B-B14F-4D97-AF65-F5344CB8AC3E}">
        <p14:creationId xmlns:p14="http://schemas.microsoft.com/office/powerpoint/2010/main" val="79184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Okay, now who has a hypothesis about what data humanism is?</a:t>
            </a:r>
          </a:p>
        </p:txBody>
      </p:sp>
    </p:spTree>
    <p:extLst>
      <p:ext uri="{BB962C8B-B14F-4D97-AF65-F5344CB8AC3E}">
        <p14:creationId xmlns:p14="http://schemas.microsoft.com/office/powerpoint/2010/main" val="8924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a:stretch/>
        </p:blipFill>
        <p:spPr bwMode="auto">
          <a:xfrm>
            <a:off x="5113475" y="748146"/>
            <a:ext cx="7078525" cy="55972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1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Embrace Complexity </a:t>
            </a:r>
          </a:p>
        </p:txBody>
      </p:sp>
      <p:pic>
        <p:nvPicPr>
          <p:cNvPr id="3" name="Picture 2" descr="Accurat for Corriere Della Sera. Series of exploratory, dense, data-driven narratives published in La Lettura, the Sunday cultural supplement, 2013.">
            <a:extLst>
              <a:ext uri="{FF2B5EF4-FFF2-40B4-BE49-F238E27FC236}">
                <a16:creationId xmlns:a16="http://schemas.microsoft.com/office/drawing/2014/main" id="{5AD4E9A1-1408-268E-BD5D-07D8397FE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232" y="736975"/>
            <a:ext cx="9087768" cy="572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37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Move Beyond Standards</a:t>
            </a:r>
          </a:p>
        </p:txBody>
      </p:sp>
      <p:pic>
        <p:nvPicPr>
          <p:cNvPr id="2050" name="Picture 2" descr="Accurat for Corriere Della Sera. “Nobels, no degrees”- Exploratory Sketch, 2013">
            <a:extLst>
              <a:ext uri="{FF2B5EF4-FFF2-40B4-BE49-F238E27FC236}">
                <a16:creationId xmlns:a16="http://schemas.microsoft.com/office/drawing/2014/main" id="{C7C54E44-A2B4-6BCA-E77E-9E4B61BC57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50" r="9270"/>
          <a:stretch/>
        </p:blipFill>
        <p:spPr bwMode="auto">
          <a:xfrm>
            <a:off x="3505201" y="512762"/>
            <a:ext cx="7861300" cy="583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9543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1037</TotalTime>
  <Words>1373</Words>
  <Application>Microsoft Macintosh PowerPoint</Application>
  <PresentationFormat>Widescreen</PresentationFormat>
  <Paragraphs>96</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europa</vt:lpstr>
      <vt:lpstr>Wingdings 2</vt:lpstr>
      <vt:lpstr>Frame</vt:lpstr>
      <vt:lpstr>Communicating with Data – Data Humanism</vt:lpstr>
      <vt:lpstr>Notes</vt:lpstr>
      <vt:lpstr>Plan for Today</vt:lpstr>
      <vt:lpstr>Giorgia Lupi</vt:lpstr>
      <vt:lpstr>Exploration https://giorgialupi.com/ </vt:lpstr>
      <vt:lpstr>Discussion</vt:lpstr>
      <vt:lpstr>Giorgia Lupi</vt:lpstr>
      <vt:lpstr>Data Humanism: Embrace Complexity </vt:lpstr>
      <vt:lpstr>Data Humanism: Move Beyond Standards</vt:lpstr>
      <vt:lpstr>Data Humanism: Sneak Context In (Always)</vt:lpstr>
      <vt:lpstr>Data Humanism: Remember That Data is Imperfect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37</cp:revision>
  <dcterms:created xsi:type="dcterms:W3CDTF">2023-08-03T18:49:17Z</dcterms:created>
  <dcterms:modified xsi:type="dcterms:W3CDTF">2025-09-29T13:11:30Z</dcterms:modified>
</cp:coreProperties>
</file>