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5"/>
  </p:notesMasterIdLst>
  <p:sldIdLst>
    <p:sldId id="256" r:id="rId2"/>
    <p:sldId id="257" r:id="rId3"/>
    <p:sldId id="295" r:id="rId4"/>
    <p:sldId id="294" r:id="rId5"/>
    <p:sldId id="263" r:id="rId6"/>
    <p:sldId id="264" r:id="rId7"/>
    <p:sldId id="265" r:id="rId8"/>
    <p:sldId id="266" r:id="rId9"/>
    <p:sldId id="267" r:id="rId10"/>
    <p:sldId id="268" r:id="rId11"/>
    <p:sldId id="269" r:id="rId12"/>
    <p:sldId id="270" r:id="rId13"/>
    <p:sldId id="271" r:id="rId14"/>
    <p:sldId id="272" r:id="rId15"/>
    <p:sldId id="273" r:id="rId16"/>
    <p:sldId id="293" r:id="rId17"/>
    <p:sldId id="274" r:id="rId18"/>
    <p:sldId id="276" r:id="rId19"/>
    <p:sldId id="277" r:id="rId20"/>
    <p:sldId id="278" r:id="rId21"/>
    <p:sldId id="279" r:id="rId22"/>
    <p:sldId id="280" r:id="rId23"/>
    <p:sldId id="285" r:id="rId24"/>
    <p:sldId id="286" r:id="rId25"/>
    <p:sldId id="289" r:id="rId26"/>
    <p:sldId id="288" r:id="rId27"/>
    <p:sldId id="290" r:id="rId28"/>
    <p:sldId id="291" r:id="rId29"/>
    <p:sldId id="292" r:id="rId30"/>
    <p:sldId id="281" r:id="rId31"/>
    <p:sldId id="282" r:id="rId32"/>
    <p:sldId id="283" r:id="rId33"/>
    <p:sldId id="28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8"/>
    <p:restoredTop sz="71986"/>
  </p:normalViewPr>
  <p:slideViewPr>
    <p:cSldViewPr snapToGrid="0">
      <p:cViewPr varScale="1">
        <p:scale>
          <a:sx n="89" d="100"/>
          <a:sy n="89" d="100"/>
        </p:scale>
        <p:origin x="185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3/24/25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8" name="Google Shape;24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14</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17A6341D-10EA-3344-829E-A124A5666BE1}"/>
            </a:ext>
          </a:extLst>
        </p:cNvPr>
        <p:cNvGrpSpPr/>
        <p:nvPr/>
      </p:nvGrpSpPr>
      <p:grpSpPr>
        <a:xfrm>
          <a:off x="0" y="0"/>
          <a:ext cx="0" cy="0"/>
          <a:chOff x="0" y="0"/>
          <a:chExt cx="0" cy="0"/>
        </a:xfrm>
      </p:grpSpPr>
      <p:sp>
        <p:nvSpPr>
          <p:cNvPr id="308" name="Google Shape;308;p25:notes">
            <a:extLst>
              <a:ext uri="{FF2B5EF4-FFF2-40B4-BE49-F238E27FC236}">
                <a16:creationId xmlns:a16="http://schemas.microsoft.com/office/drawing/2014/main" id="{92050721-2E35-9485-0857-990DF24DC7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5:notes">
            <a:extLst>
              <a:ext uri="{FF2B5EF4-FFF2-40B4-BE49-F238E27FC236}">
                <a16:creationId xmlns:a16="http://schemas.microsoft.com/office/drawing/2014/main" id="{3C6105A3-0E21-A996-482F-7978C6BBC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80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Author of Slaughterhouse 5 </a:t>
            </a:r>
            <a:endParaRPr dirty="0"/>
          </a:p>
        </p:txBody>
      </p:sp>
      <p:sp>
        <p:nvSpPr>
          <p:cNvPr id="293" name="Google Shape;29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does Tufte think this is such an effective graphic? </a:t>
            </a:r>
            <a:endParaRPr dirty="0"/>
          </a:p>
        </p:txBody>
      </p:sp>
      <p:sp>
        <p:nvSpPr>
          <p:cNvPr id="373" name="Google Shape;37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Visual structuring refers to mechanisms that communicate the overall structure of the narrative to the viewer and allow him to identify his position within the larger organization of the visualization. These design strategies help orient the viewer early on (establishing shot, checklist, consistent visual platform) and allow the viewer to track his progress through the visualization (progress bar, timeline slider).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Highlighting refers to visual mechanisms that help direct the viewer’s attention to particular elements in the display. This can be achieved through the use of color, motion, framing, size, audio, and more, which augment the salience of an element relative to its surroundings. Many of these strategies are also used in film, art, and comics.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Transition guidance concerns techniques for moving within or between visual scenes without disorienting the viewer. A common technique from film is continuity editing, though other strategies (e.g., animated transitions, object continuity, camera motion) also exist.</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32455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5289A-51E3-DDF0-0F1A-952D575C1F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98AD4-5DAB-4A6B-3170-D245CE80CE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9A8C3F-34F1-A849-5F86-2B3D201B31AE}"/>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EA56AF43-C834-E6F3-A56F-8E386E967A11}"/>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125202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13C11-5463-2803-8413-FCC861E75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79AC39-F6B2-F35F-BA4D-3069965B8E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E361ED-C046-01FE-9B0C-C2B769FBF988}"/>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9DA8C756-BDB5-B24D-7B9F-A3C25A2BD43C}"/>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2391524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0DA77-1912-8253-B2B6-77287C4A3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53290-36CD-0F5C-E292-56C794633E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277DB-5909-3AC5-C153-2C2503E01357}"/>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207C409E-D3D0-6912-6A20-E7E4939D6E87}"/>
              </a:ext>
            </a:extLst>
          </p:cNvPr>
          <p:cNvSpPr>
            <a:spLocks noGrp="1"/>
          </p:cNvSpPr>
          <p:nvPr>
            <p:ph type="sldNum" sz="quarter" idx="5"/>
          </p:nvPr>
        </p:nvSpPr>
        <p:spPr/>
        <p:txBody>
          <a:bodyPr/>
          <a:lstStyle/>
          <a:p>
            <a:fld id="{E666506D-5C9B-294C-B2AE-15ACE8B5B9F7}" type="slidenum">
              <a:rPr lang="en-US" smtClean="0"/>
              <a:t>28</a:t>
            </a:fld>
            <a:endParaRPr lang="en-US"/>
          </a:p>
        </p:txBody>
      </p:sp>
    </p:spTree>
    <p:extLst>
      <p:ext uri="{BB962C8B-B14F-4D97-AF65-F5344CB8AC3E}">
        <p14:creationId xmlns:p14="http://schemas.microsoft.com/office/powerpoint/2010/main" val="483585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EF78F-73B0-FF9F-4110-F9FA85B6F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15B814-E8E2-F285-2095-D7436ED401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3C00A-01A3-F8DF-7847-B2FE11F09C83}"/>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F5690083-F133-14F8-485C-84832809A0D3}"/>
              </a:ext>
            </a:extLst>
          </p:cNvPr>
          <p:cNvSpPr>
            <a:spLocks noGrp="1"/>
          </p:cNvSpPr>
          <p:nvPr>
            <p:ph type="sldNum" sz="quarter" idx="5"/>
          </p:nvPr>
        </p:nvSpPr>
        <p:spPr/>
        <p:txBody>
          <a:bodyPr/>
          <a:lstStyle/>
          <a:p>
            <a:fld id="{E666506D-5C9B-294C-B2AE-15ACE8B5B9F7}" type="slidenum">
              <a:rPr lang="en-US" smtClean="0"/>
              <a:t>29</a:t>
            </a:fld>
            <a:endParaRPr lang="en-US"/>
          </a:p>
        </p:txBody>
      </p:sp>
    </p:spTree>
    <p:extLst>
      <p:ext uri="{BB962C8B-B14F-4D97-AF65-F5344CB8AC3E}">
        <p14:creationId xmlns:p14="http://schemas.microsoft.com/office/powerpoint/2010/main" val="38456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Sized prominently and placed in the upper left corner of the page, the image of Bonds grabs the eye and points the viewer towards the title, establishing the topic for the rest of the graphic. </a:t>
            </a:r>
          </a:p>
          <a:p>
            <a:pPr marL="171450" lvl="0" indent="-171450" algn="l" rtl="0">
              <a:spcBef>
                <a:spcPts val="0"/>
              </a:spcBef>
              <a:spcAft>
                <a:spcPts val="0"/>
              </a:spcAft>
              <a:buFont typeface="Arial" panose="020B0604020202020204" pitchFamily="34" charset="0"/>
              <a:buChar char="•"/>
            </a:pPr>
            <a:r>
              <a:rPr lang="en-US" dirty="0"/>
              <a:t>A legend consisting of photos and text introduce Hank Aaron and Babe Ruth, previous home run leaders whose careers provide points of comparison for Bonds’ career. </a:t>
            </a:r>
          </a:p>
          <a:p>
            <a:pPr marL="171450" lvl="0" indent="-171450" algn="l" rtl="0">
              <a:spcBef>
                <a:spcPts val="0"/>
              </a:spcBef>
              <a:spcAft>
                <a:spcPts val="0"/>
              </a:spcAft>
              <a:buFont typeface="Arial" panose="020B0604020202020204" pitchFamily="34" charset="0"/>
              <a:buChar char="•"/>
            </a:pPr>
            <a:r>
              <a:rPr lang="en-US" dirty="0"/>
              <a:t>A line-chart of accumulated home runs shows the three hitters’ careers in alignment, with Bonds’ home runs accelerating at a time when the other hitters slow down.</a:t>
            </a:r>
          </a:p>
          <a:p>
            <a:pPr marL="171450" lvl="0" indent="-171450" algn="l" rtl="0">
              <a:spcBef>
                <a:spcPts val="0"/>
              </a:spcBef>
              <a:spcAft>
                <a:spcPts val="0"/>
              </a:spcAft>
              <a:buFont typeface="Arial" panose="020B0604020202020204" pitchFamily="34" charset="0"/>
              <a:buChar char="•"/>
            </a:pPr>
            <a:r>
              <a:rPr lang="en-US" dirty="0"/>
              <a:t>A shaded annotation notes that the acceleration coincides with the first reports of steroid use in Bonds’ 14th season, accompanied by a second annotation just two years later when Bond takes the lead over Ruth and Aaron. </a:t>
            </a:r>
          </a:p>
          <a:p>
            <a:pPr marL="171450" lvl="0" indent="-171450" algn="l" rtl="0">
              <a:spcBef>
                <a:spcPts val="0"/>
              </a:spcBef>
              <a:spcAft>
                <a:spcPts val="0"/>
              </a:spcAft>
              <a:buFont typeface="Arial" panose="020B0604020202020204" pitchFamily="34" charset="0"/>
              <a:buChar char="•"/>
            </a:pPr>
            <a:r>
              <a:rPr lang="en-US" dirty="0"/>
              <a:t>The shaded path then f lows to a similarly-colored inset to the right containing a comparison of each player’s home run pace after age 34, emphasizing the suspicious acceleration in Bonds’ hitting so late in his career.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viewer may then move to other sections. </a:t>
            </a:r>
          </a:p>
          <a:p>
            <a:pPr marL="171450" lvl="0" indent="-171450" algn="l" rtl="0">
              <a:spcBef>
                <a:spcPts val="0"/>
              </a:spcBef>
              <a:spcAft>
                <a:spcPts val="0"/>
              </a:spcAft>
              <a:buFont typeface="Arial" panose="020B0604020202020204" pitchFamily="34" charset="0"/>
              <a:buChar char="•"/>
            </a:pPr>
            <a:r>
              <a:rPr lang="en-US" dirty="0"/>
              <a:t>On the right, the eye is invited by a large image of a swinging Alex Rodriguez and a bold caption noting “Others Taking Aim.” Here we see the other current players who are chasing the career home run record.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bottom section (“Differing Paths to the Top of the Charts”), devoid of color and consisting of smaller plots, is given minimum visual priority but completes the story.</a:t>
            </a:r>
          </a:p>
          <a:p>
            <a:pPr marL="171450" lvl="0" indent="-171450" algn="l" rtl="0">
              <a:spcBef>
                <a:spcPts val="0"/>
              </a:spcBef>
              <a:spcAft>
                <a:spcPts val="0"/>
              </a:spcAft>
              <a:buFont typeface="Arial" panose="020B0604020202020204" pitchFamily="34" charset="0"/>
              <a:buChar char="•"/>
            </a:pPr>
            <a:r>
              <a:rPr lang="en-US" dirty="0"/>
              <a:t>Small multiples show the home runs per season for top players on the career home run list, each captioned by a factoid.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visualization resembles a poster one might see at a science fair, with the space subdivided into smaller sections, each telling its own sub-story with charts, pictures, and text.</a:t>
            </a:r>
          </a:p>
          <a:p>
            <a:pPr marL="171450" lvl="0" indent="-171450" algn="l" rtl="0">
              <a:spcBef>
                <a:spcPts val="0"/>
              </a:spcBef>
              <a:spcAft>
                <a:spcPts val="0"/>
              </a:spcAft>
              <a:buFont typeface="Arial" panose="020B0604020202020204" pitchFamily="34" charset="0"/>
              <a:buChar char="•"/>
            </a:pPr>
            <a:r>
              <a:rPr lang="en-US" dirty="0"/>
              <a:t>The three sections are linked together graphically through the use of color, shape, and text. </a:t>
            </a:r>
          </a:p>
          <a:p>
            <a:pPr marL="171450" lvl="0" indent="-171450" algn="l" rtl="0">
              <a:spcBef>
                <a:spcPts val="0"/>
              </a:spcBef>
              <a:spcAft>
                <a:spcPts val="0"/>
              </a:spcAft>
              <a:buFont typeface="Arial" panose="020B0604020202020204" pitchFamily="34" charset="0"/>
              <a:buChar char="•"/>
            </a:pPr>
            <a:r>
              <a:rPr lang="en-US" dirty="0"/>
              <a:t>For example, the largest section introduces the hitters according to their order on the career home run list: Hank Aaron(blackline), Babe Ruth(green line), and Barry Bonds (red line). Subtly matching on content, the inset in this section maintains this same scheme, presenting the players in the same order with their associated colors. The section below also begins in the same order (Aaron, Ruth, Bonds) before proceeding to the other players. </a:t>
            </a:r>
          </a:p>
          <a:p>
            <a:pPr marL="171450" lvl="0" indent="-171450" algn="l" rtl="0">
              <a:spcBef>
                <a:spcPts val="0"/>
              </a:spcBef>
              <a:spcAft>
                <a:spcPts val="0"/>
              </a:spcAft>
              <a:buFont typeface="Arial" panose="020B0604020202020204" pitchFamily="34" charset="0"/>
              <a:buChar char="•"/>
            </a:pPr>
            <a:r>
              <a:rPr lang="en-US" dirty="0"/>
              <a:t>This order not only carries informational content (i.e., who has the most home runs) but also prevents the viewer from having to reorient while switching between sections. </a:t>
            </a:r>
          </a:p>
          <a:p>
            <a:pPr marL="171450" lvl="0" indent="-171450" algn="l" rtl="0">
              <a:spcBef>
                <a:spcPts val="0"/>
              </a:spcBef>
              <a:spcAft>
                <a:spcPts val="0"/>
              </a:spcAft>
              <a:buFont typeface="Arial" panose="020B0604020202020204" pitchFamily="34" charset="0"/>
              <a:buChar char="•"/>
            </a:pPr>
            <a:r>
              <a:rPr lang="en-US" dirty="0"/>
              <a:t>Finally, the section to the right charts the performance of current players over a shadow of the initial chart, a shape we immediately identify as belonging to Aaron, Ruth, and Bonds.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While these elements provide seamless transitions between sections, they do not dictate the order in which the viewer explores the visualization. Rather, a path is accomplished through the use of visual highlighting (color, size, boldness) and connecting elements such as arrows and shaded trails. When looking at the visualization, the viewer begins with the largest image, in part because of its size, central positioning, and coloring, but also because it is capped with a large headline and a picture of Bonds himself telling the viewer where to look.</a:t>
            </a:r>
            <a:endParaRPr dirty="0"/>
          </a:p>
        </p:txBody>
      </p:sp>
      <p:sp>
        <p:nvSpPr>
          <p:cNvPr id="381" name="Google Shape;38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makes this effective? </a:t>
            </a:r>
            <a:endParaRPr dirty="0"/>
          </a:p>
        </p:txBody>
      </p:sp>
      <p:sp>
        <p:nvSpPr>
          <p:cNvPr id="395" name="Google Shape;3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Audience for each film?</a:t>
            </a:r>
          </a:p>
          <a:p>
            <a:pPr marL="0" lvl="0" indent="0" algn="l" rtl="0">
              <a:spcBef>
                <a:spcPts val="0"/>
              </a:spcBef>
              <a:spcAft>
                <a:spcPts val="0"/>
              </a:spcAft>
              <a:buNone/>
            </a:pPr>
            <a:r>
              <a:rPr lang="en-US" dirty="0"/>
              <a:t>Differences in story telling? (linear vs not, why would they choose one over the other?) </a:t>
            </a:r>
            <a:endParaRPr dirty="0"/>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3/24/25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3/24/25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8.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29.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18" Type="http://schemas.openxmlformats.org/officeDocument/2006/relationships/image" Target="../media/image51.sv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svg"/><Relationship Id="rId17" Type="http://schemas.openxmlformats.org/officeDocument/2006/relationships/image" Target="../media/image50.png"/><Relationship Id="rId2" Type="http://schemas.openxmlformats.org/officeDocument/2006/relationships/notesSlide" Target="../notesSlides/notesSlide23.xml"/><Relationship Id="rId16" Type="http://schemas.openxmlformats.org/officeDocument/2006/relationships/image" Target="../media/image49.svg"/><Relationship Id="rId20" Type="http://schemas.openxmlformats.org/officeDocument/2006/relationships/image" Target="../media/image53.svg"/><Relationship Id="rId1" Type="http://schemas.openxmlformats.org/officeDocument/2006/relationships/slideLayout" Target="../slideLayouts/slideLayout2.xml"/><Relationship Id="rId6" Type="http://schemas.openxmlformats.org/officeDocument/2006/relationships/image" Target="../media/image39.svg"/><Relationship Id="rId11" Type="http://schemas.openxmlformats.org/officeDocument/2006/relationships/image" Target="../media/image44.png"/><Relationship Id="rId24" Type="http://schemas.openxmlformats.org/officeDocument/2006/relationships/image" Target="../media/image57.sv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svg"/><Relationship Id="rId19" Type="http://schemas.openxmlformats.org/officeDocument/2006/relationships/image" Target="../media/image52.pn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47.svg"/><Relationship Id="rId22" Type="http://schemas.openxmlformats.org/officeDocument/2006/relationships/image" Target="../media/image5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npr.org/blogs/money/2015/01/22/377470959/how-much-more-or-less-would-you-make-if-we-rolled-back-inequality?utm_campaign=storyshare&amp;utm_source=facebook.com&amp;utm_medium=socia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Storytelling</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5"/>
          <p:cNvPicPr preferRelativeResize="0"/>
          <p:nvPr/>
        </p:nvPicPr>
        <p:blipFill rotWithShape="1">
          <a:blip r:embed="rId3">
            <a:alphaModFix/>
          </a:blip>
          <a:srcRect/>
          <a:stretch/>
        </p:blipFill>
        <p:spPr>
          <a:xfrm>
            <a:off x="7599724" y="1123837"/>
            <a:ext cx="2053254" cy="4724400"/>
          </a:xfrm>
          <a:prstGeom prst="rect">
            <a:avLst/>
          </a:prstGeom>
          <a:noFill/>
          <a:ln>
            <a:noFill/>
          </a:ln>
        </p:spPr>
      </p:pic>
      <p:pic>
        <p:nvPicPr>
          <p:cNvPr id="194" name="Google Shape;194;p25"/>
          <p:cNvPicPr preferRelativeResize="0"/>
          <p:nvPr/>
        </p:nvPicPr>
        <p:blipFill rotWithShape="1">
          <a:blip r:embed="rId4">
            <a:alphaModFix/>
          </a:blip>
          <a:srcRect/>
          <a:stretch/>
        </p:blipFill>
        <p:spPr>
          <a:xfrm>
            <a:off x="4391494" y="1327058"/>
            <a:ext cx="2279613" cy="4279274"/>
          </a:xfrm>
          <a:prstGeom prst="rect">
            <a:avLst/>
          </a:prstGeom>
          <a:noFill/>
          <a:ln>
            <a:noFill/>
          </a:ln>
        </p:spPr>
      </p:pic>
      <p:pic>
        <p:nvPicPr>
          <p:cNvPr id="195" name="Google Shape;195;p25"/>
          <p:cNvPicPr preferRelativeResize="0"/>
          <p:nvPr/>
        </p:nvPicPr>
        <p:blipFill rotWithShape="1">
          <a:blip r:embed="rId5">
            <a:alphaModFix/>
          </a:blip>
          <a:srcRect/>
          <a:stretch/>
        </p:blipFill>
        <p:spPr>
          <a:xfrm>
            <a:off x="9254836" y="2114437"/>
            <a:ext cx="9144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6"/>
          <p:cNvPicPr preferRelativeResize="0"/>
          <p:nvPr/>
        </p:nvPicPr>
        <p:blipFill rotWithShape="1">
          <a:blip r:embed="rId3">
            <a:alphaModFix/>
          </a:blip>
          <a:srcRect/>
          <a:stretch/>
        </p:blipFill>
        <p:spPr>
          <a:xfrm>
            <a:off x="4446913" y="1706440"/>
            <a:ext cx="2279613" cy="4279274"/>
          </a:xfrm>
          <a:prstGeom prst="rect">
            <a:avLst/>
          </a:prstGeom>
          <a:noFill/>
          <a:ln>
            <a:noFill/>
          </a:ln>
        </p:spPr>
      </p:pic>
      <p:pic>
        <p:nvPicPr>
          <p:cNvPr id="201" name="Google Shape;201;p26"/>
          <p:cNvPicPr preferRelativeResize="0"/>
          <p:nvPr/>
        </p:nvPicPr>
        <p:blipFill rotWithShape="1">
          <a:blip r:embed="rId4">
            <a:alphaModFix/>
          </a:blip>
          <a:srcRect/>
          <a:stretch/>
        </p:blipFill>
        <p:spPr>
          <a:xfrm>
            <a:off x="7655143" y="1503219"/>
            <a:ext cx="2053254" cy="4724400"/>
          </a:xfrm>
          <a:prstGeom prst="rect">
            <a:avLst/>
          </a:prstGeom>
          <a:noFill/>
          <a:ln>
            <a:noFill/>
          </a:ln>
        </p:spPr>
      </p:pic>
      <p:sp>
        <p:nvSpPr>
          <p:cNvPr id="202" name="Google Shape;202;p26"/>
          <p:cNvSpPr/>
          <p:nvPr/>
        </p:nvSpPr>
        <p:spPr>
          <a:xfrm>
            <a:off x="4946295" y="281196"/>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3" name="Google Shape;203;p26"/>
          <p:cNvSpPr txBox="1"/>
          <p:nvPr/>
        </p:nvSpPr>
        <p:spPr>
          <a:xfrm>
            <a:off x="5518954" y="526097"/>
            <a:ext cx="1878489" cy="830997"/>
          </a:xfrm>
          <a:prstGeom prst="rect">
            <a:avLst/>
          </a:prstGeom>
          <a:noFill/>
          <a:ln>
            <a:noFill/>
          </a:ln>
        </p:spPr>
        <p:txBody>
          <a:bodyPr spcFirstLastPara="1" wrap="square" lIns="91425" tIns="45700" rIns="91425" bIns="45700" anchor="t" anchorCtr="0">
            <a:noAutofit/>
          </a:bodyPr>
          <a:lstStyle/>
          <a:p>
            <a:pPr algn="ctr"/>
            <a:r>
              <a:rPr lang="en-US" sz="2400" dirty="0">
                <a:solidFill>
                  <a:schemeClr val="tx1">
                    <a:lumMod val="75000"/>
                    <a:lumOff val="25000"/>
                  </a:schemeClr>
                </a:solidFill>
                <a:ea typeface="Arial"/>
                <a:cs typeface="Arial"/>
                <a:sym typeface="Arial"/>
              </a:rPr>
              <a:t>What is that </a:t>
            </a:r>
            <a:endParaRPr sz="2400" dirty="0">
              <a:solidFill>
                <a:schemeClr val="tx1">
                  <a:lumMod val="75000"/>
                  <a:lumOff val="25000"/>
                </a:schemeClr>
              </a:solidFill>
            </a:endParaRPr>
          </a:p>
          <a:p>
            <a:pPr algn="ctr"/>
            <a:r>
              <a:rPr lang="en-US" sz="2400" dirty="0">
                <a:solidFill>
                  <a:schemeClr val="tx1">
                    <a:lumMod val="75000"/>
                    <a:lumOff val="25000"/>
                  </a:schemeClr>
                </a:solidFill>
                <a:ea typeface="Arial"/>
                <a:cs typeface="Arial"/>
                <a:sym typeface="Arial"/>
              </a:rPr>
              <a:t>story about?</a:t>
            </a:r>
            <a:endParaRPr sz="2400" dirty="0">
              <a:solidFill>
                <a:schemeClr val="tx1">
                  <a:lumMod val="75000"/>
                  <a:lumOff val="25000"/>
                </a:schemeClr>
              </a:solidFill>
              <a:ea typeface="Arial"/>
              <a:cs typeface="Arial"/>
              <a:sym typeface="Arial"/>
            </a:endParaRPr>
          </a:p>
        </p:txBody>
      </p:sp>
      <p:pic>
        <p:nvPicPr>
          <p:cNvPr id="204" name="Google Shape;204;p26"/>
          <p:cNvPicPr preferRelativeResize="0"/>
          <p:nvPr/>
        </p:nvPicPr>
        <p:blipFill rotWithShape="1">
          <a:blip r:embed="rId5">
            <a:alphaModFix/>
          </a:blip>
          <a:srcRect/>
          <a:stretch/>
        </p:blipFill>
        <p:spPr>
          <a:xfrm>
            <a:off x="9310255" y="2493819"/>
            <a:ext cx="9144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7"/>
          <p:cNvPicPr preferRelativeResize="0"/>
          <p:nvPr/>
        </p:nvPicPr>
        <p:blipFill rotWithShape="1">
          <a:blip r:embed="rId3">
            <a:alphaModFix/>
          </a:blip>
          <a:srcRect/>
          <a:stretch/>
        </p:blipFill>
        <p:spPr>
          <a:xfrm>
            <a:off x="4904114" y="1817278"/>
            <a:ext cx="2279613" cy="4279274"/>
          </a:xfrm>
          <a:prstGeom prst="rect">
            <a:avLst/>
          </a:prstGeom>
          <a:noFill/>
          <a:ln>
            <a:noFill/>
          </a:ln>
        </p:spPr>
      </p:pic>
      <p:pic>
        <p:nvPicPr>
          <p:cNvPr id="210" name="Google Shape;210;p27"/>
          <p:cNvPicPr preferRelativeResize="0"/>
          <p:nvPr/>
        </p:nvPicPr>
        <p:blipFill rotWithShape="1">
          <a:blip r:embed="rId4">
            <a:alphaModFix/>
          </a:blip>
          <a:srcRect/>
          <a:stretch/>
        </p:blipFill>
        <p:spPr>
          <a:xfrm>
            <a:off x="8288824" y="1842657"/>
            <a:ext cx="980199" cy="4267200"/>
          </a:xfrm>
          <a:prstGeom prst="rect">
            <a:avLst/>
          </a:prstGeom>
          <a:noFill/>
          <a:ln>
            <a:noFill/>
          </a:ln>
        </p:spPr>
      </p:pic>
      <p:sp>
        <p:nvSpPr>
          <p:cNvPr id="211" name="Google Shape;211;p27"/>
          <p:cNvSpPr/>
          <p:nvPr/>
        </p:nvSpPr>
        <p:spPr>
          <a:xfrm>
            <a:off x="5403496" y="392034"/>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2" name="Google Shape;212;p27"/>
          <p:cNvSpPr/>
          <p:nvPr/>
        </p:nvSpPr>
        <p:spPr>
          <a:xfrm>
            <a:off x="9081656" y="798200"/>
            <a:ext cx="1752600" cy="1320800"/>
          </a:xfrm>
          <a:prstGeom prst="wedgeEllipseCallout">
            <a:avLst>
              <a:gd name="adj1" fmla="val -43345"/>
              <a:gd name="adj2" fmla="val 57833"/>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213" name="Google Shape;213;p27"/>
          <p:cNvGrpSpPr/>
          <p:nvPr/>
        </p:nvGrpSpPr>
        <p:grpSpPr>
          <a:xfrm>
            <a:off x="9538856" y="1004457"/>
            <a:ext cx="852066" cy="870048"/>
            <a:chOff x="6894869" y="2621129"/>
            <a:chExt cx="852066" cy="870048"/>
          </a:xfrm>
        </p:grpSpPr>
        <p:sp>
          <p:nvSpPr>
            <p:cNvPr id="214" name="Google Shape;214;p27"/>
            <p:cNvSpPr/>
            <p:nvPr/>
          </p:nvSpPr>
          <p:spPr>
            <a:xfrm>
              <a:off x="7092302" y="2621129"/>
              <a:ext cx="457200" cy="4572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15" name="Google Shape;215;p27"/>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point</a:t>
              </a:r>
              <a:endParaRPr dirty="0">
                <a:sym typeface="Arial"/>
              </a:endParaRPr>
            </a:p>
          </p:txBody>
        </p:sp>
      </p:grpSp>
      <p:sp>
        <p:nvSpPr>
          <p:cNvPr id="216" name="Google Shape;216;p27"/>
          <p:cNvSpPr txBox="1"/>
          <p:nvPr/>
        </p:nvSpPr>
        <p:spPr>
          <a:xfrm>
            <a:off x="6008253" y="623458"/>
            <a:ext cx="1878489" cy="830997"/>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What is that </a:t>
            </a:r>
            <a:endParaRPr dirty="0"/>
          </a:p>
          <a:p>
            <a:r>
              <a:rPr lang="en-US" dirty="0">
                <a:sym typeface="Arial"/>
              </a:rPr>
              <a:t>story about?</a:t>
            </a:r>
            <a:endParaRPr dirty="0">
              <a:sym typeface="Arial"/>
            </a:endParaRPr>
          </a:p>
        </p:txBody>
      </p:sp>
      <p:pic>
        <p:nvPicPr>
          <p:cNvPr id="217" name="Google Shape;217;p27"/>
          <p:cNvPicPr preferRelativeResize="0"/>
          <p:nvPr/>
        </p:nvPicPr>
        <p:blipFill rotWithShape="1">
          <a:blip r:embed="rId5">
            <a:alphaModFix/>
          </a:blip>
          <a:srcRect/>
          <a:stretch/>
        </p:blipFill>
        <p:spPr>
          <a:xfrm flipH="1">
            <a:off x="8014856" y="3595257"/>
            <a:ext cx="609600" cy="914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22" name="Google Shape;222;p28"/>
          <p:cNvGrpSpPr/>
          <p:nvPr/>
        </p:nvGrpSpPr>
        <p:grpSpPr>
          <a:xfrm>
            <a:off x="3100384" y="-559457"/>
            <a:ext cx="2830290" cy="8536878"/>
            <a:chOff x="-197002" y="-544286"/>
            <a:chExt cx="2830290" cy="6402658"/>
          </a:xfrm>
        </p:grpSpPr>
        <p:cxnSp>
          <p:nvCxnSpPr>
            <p:cNvPr id="223" name="Google Shape;223;p28"/>
            <p:cNvCxnSpPr/>
            <p:nvPr/>
          </p:nvCxnSpPr>
          <p:spPr>
            <a:xfrm rot="5400000" flipH="1">
              <a:off x="1226090" y="-80520"/>
              <a:ext cx="1870964" cy="943432"/>
            </a:xfrm>
            <a:prstGeom prst="straightConnector1">
              <a:avLst/>
            </a:prstGeom>
            <a:noFill/>
            <a:ln w="26425" cap="flat" cmpd="sng">
              <a:solidFill>
                <a:srgbClr val="FFFF00"/>
              </a:solidFill>
              <a:prstDash val="solid"/>
              <a:round/>
              <a:headEnd type="none" w="sm" len="sm"/>
              <a:tailEnd type="none" w="sm" len="sm"/>
            </a:ln>
          </p:spPr>
        </p:cxnSp>
        <p:cxnSp>
          <p:nvCxnSpPr>
            <p:cNvPr id="224" name="Google Shape;224;p28"/>
            <p:cNvCxnSpPr/>
            <p:nvPr/>
          </p:nvCxnSpPr>
          <p:spPr>
            <a:xfrm rot="10800000">
              <a:off x="1" y="1"/>
              <a:ext cx="1886857" cy="1632857"/>
            </a:xfrm>
            <a:prstGeom prst="straightConnector1">
              <a:avLst/>
            </a:prstGeom>
            <a:noFill/>
            <a:ln w="26425" cap="flat" cmpd="sng">
              <a:solidFill>
                <a:srgbClr val="FFFF00"/>
              </a:solidFill>
              <a:prstDash val="solid"/>
              <a:round/>
              <a:headEnd type="none" w="sm" len="sm"/>
              <a:tailEnd type="none" w="sm" len="sm"/>
            </a:ln>
          </p:spPr>
        </p:cxnSp>
        <p:cxnSp>
          <p:nvCxnSpPr>
            <p:cNvPr id="225" name="Google Shape;225;p28"/>
            <p:cNvCxnSpPr/>
            <p:nvPr/>
          </p:nvCxnSpPr>
          <p:spPr>
            <a:xfrm rot="10800000">
              <a:off x="1" y="1218136"/>
              <a:ext cx="1689857" cy="1062851"/>
            </a:xfrm>
            <a:prstGeom prst="straightConnector1">
              <a:avLst/>
            </a:prstGeom>
            <a:noFill/>
            <a:ln w="26425" cap="flat" cmpd="sng">
              <a:solidFill>
                <a:srgbClr val="FFFF00"/>
              </a:solidFill>
              <a:prstDash val="solid"/>
              <a:round/>
              <a:headEnd type="none" w="sm" len="sm"/>
              <a:tailEnd type="none" w="sm" len="sm"/>
            </a:ln>
          </p:spPr>
        </p:cxnSp>
        <p:cxnSp>
          <p:nvCxnSpPr>
            <p:cNvPr id="226" name="Google Shape;226;p28"/>
            <p:cNvCxnSpPr/>
            <p:nvPr/>
          </p:nvCxnSpPr>
          <p:spPr>
            <a:xfrm rot="10800000">
              <a:off x="-196999" y="2850993"/>
              <a:ext cx="1886858" cy="1"/>
            </a:xfrm>
            <a:prstGeom prst="straightConnector1">
              <a:avLst/>
            </a:prstGeom>
            <a:noFill/>
            <a:ln w="26425" cap="flat" cmpd="sng">
              <a:solidFill>
                <a:srgbClr val="FFFF00"/>
              </a:solidFill>
              <a:prstDash val="solid"/>
              <a:round/>
              <a:headEnd type="none" w="sm" len="sm"/>
              <a:tailEnd type="none" w="sm" len="sm"/>
            </a:ln>
          </p:spPr>
        </p:cxnSp>
        <p:cxnSp>
          <p:nvCxnSpPr>
            <p:cNvPr id="227" name="Google Shape;227;p28"/>
            <p:cNvCxnSpPr/>
            <p:nvPr/>
          </p:nvCxnSpPr>
          <p:spPr>
            <a:xfrm flipH="1">
              <a:off x="-197002" y="3500101"/>
              <a:ext cx="1886858" cy="827488"/>
            </a:xfrm>
            <a:prstGeom prst="straightConnector1">
              <a:avLst/>
            </a:prstGeom>
            <a:noFill/>
            <a:ln w="26425" cap="flat" cmpd="sng">
              <a:solidFill>
                <a:srgbClr val="FFFF00"/>
              </a:solidFill>
              <a:prstDash val="solid"/>
              <a:round/>
              <a:headEnd type="none" w="sm" len="sm"/>
              <a:tailEnd type="none" w="sm" len="sm"/>
            </a:ln>
          </p:spPr>
        </p:cxnSp>
        <p:cxnSp>
          <p:nvCxnSpPr>
            <p:cNvPr id="228" name="Google Shape;228;p28"/>
            <p:cNvCxnSpPr/>
            <p:nvPr/>
          </p:nvCxnSpPr>
          <p:spPr>
            <a:xfrm rot="5400000">
              <a:off x="410665" y="4579182"/>
              <a:ext cx="1429744" cy="1128637"/>
            </a:xfrm>
            <a:prstGeom prst="straightConnector1">
              <a:avLst/>
            </a:prstGeom>
            <a:noFill/>
            <a:ln w="26425" cap="flat" cmpd="sng">
              <a:solidFill>
                <a:srgbClr val="FFFF00"/>
              </a:solidFill>
              <a:prstDash val="solid"/>
              <a:round/>
              <a:headEnd type="none" w="sm" len="sm"/>
              <a:tailEnd type="none" w="sm" len="sm"/>
            </a:ln>
          </p:spPr>
        </p:cxnSp>
      </p:grpSp>
      <p:grpSp>
        <p:nvGrpSpPr>
          <p:cNvPr id="229" name="Google Shape;229;p28"/>
          <p:cNvGrpSpPr/>
          <p:nvPr/>
        </p:nvGrpSpPr>
        <p:grpSpPr>
          <a:xfrm rot="10345207">
            <a:off x="9176960" y="-848335"/>
            <a:ext cx="3731425" cy="8536878"/>
            <a:chOff x="-1098137" y="-544286"/>
            <a:chExt cx="3731425" cy="6402658"/>
          </a:xfrm>
        </p:grpSpPr>
        <p:cxnSp>
          <p:nvCxnSpPr>
            <p:cNvPr id="230" name="Google Shape;230;p28"/>
            <p:cNvCxnSpPr/>
            <p:nvPr/>
          </p:nvCxnSpPr>
          <p:spPr>
            <a:xfrm rot="5400000" flipH="1">
              <a:off x="1226090" y="-80520"/>
              <a:ext cx="1870964" cy="943432"/>
            </a:xfrm>
            <a:prstGeom prst="straightConnector1">
              <a:avLst/>
            </a:prstGeom>
            <a:noFill/>
            <a:ln w="26425" cap="flat" cmpd="sng">
              <a:solidFill>
                <a:srgbClr val="FFFF00"/>
              </a:solidFill>
              <a:prstDash val="solid"/>
              <a:round/>
              <a:headEnd type="none" w="sm" len="sm"/>
              <a:tailEnd type="none" w="sm" len="sm"/>
            </a:ln>
          </p:spPr>
        </p:cxnSp>
        <p:cxnSp>
          <p:nvCxnSpPr>
            <p:cNvPr id="231" name="Google Shape;231;p28"/>
            <p:cNvCxnSpPr/>
            <p:nvPr/>
          </p:nvCxnSpPr>
          <p:spPr>
            <a:xfrm rot="-10345207">
              <a:off x="-392914" y="-25172"/>
              <a:ext cx="2896906" cy="1790600"/>
            </a:xfrm>
            <a:prstGeom prst="straightConnector1">
              <a:avLst/>
            </a:prstGeom>
            <a:noFill/>
            <a:ln w="26425" cap="flat" cmpd="sng">
              <a:solidFill>
                <a:srgbClr val="FFFF00"/>
              </a:solidFill>
              <a:prstDash val="solid"/>
              <a:round/>
              <a:headEnd type="none" w="sm" len="sm"/>
              <a:tailEnd type="none" w="sm" len="sm"/>
            </a:ln>
          </p:spPr>
        </p:cxnSp>
        <p:cxnSp>
          <p:nvCxnSpPr>
            <p:cNvPr id="232" name="Google Shape;232;p28"/>
            <p:cNvCxnSpPr/>
            <p:nvPr/>
          </p:nvCxnSpPr>
          <p:spPr>
            <a:xfrm rot="-10345207">
              <a:off x="-714336" y="1586224"/>
              <a:ext cx="2916648" cy="649107"/>
            </a:xfrm>
            <a:prstGeom prst="straightConnector1">
              <a:avLst/>
            </a:prstGeom>
            <a:noFill/>
            <a:ln w="26425" cap="flat" cmpd="sng">
              <a:solidFill>
                <a:srgbClr val="FFFF00"/>
              </a:solidFill>
              <a:prstDash val="solid"/>
              <a:round/>
              <a:headEnd type="none" w="sm" len="sm"/>
              <a:tailEnd type="none" w="sm" len="sm"/>
            </a:ln>
          </p:spPr>
        </p:cxnSp>
        <p:cxnSp>
          <p:nvCxnSpPr>
            <p:cNvPr id="233" name="Google Shape;233;p28"/>
            <p:cNvCxnSpPr/>
            <p:nvPr/>
          </p:nvCxnSpPr>
          <p:spPr>
            <a:xfrm rot="454793" flipH="1">
              <a:off x="-842992" y="2796816"/>
              <a:ext cx="2916648" cy="161562"/>
            </a:xfrm>
            <a:prstGeom prst="straightConnector1">
              <a:avLst/>
            </a:prstGeom>
            <a:noFill/>
            <a:ln w="26425" cap="flat" cmpd="sng">
              <a:solidFill>
                <a:srgbClr val="FFFF00"/>
              </a:solidFill>
              <a:prstDash val="solid"/>
              <a:round/>
              <a:headEnd type="none" w="sm" len="sm"/>
              <a:tailEnd type="none" w="sm" len="sm"/>
            </a:ln>
          </p:spPr>
        </p:cxnSp>
        <p:cxnSp>
          <p:nvCxnSpPr>
            <p:cNvPr id="234" name="Google Shape;234;p28"/>
            <p:cNvCxnSpPr/>
            <p:nvPr/>
          </p:nvCxnSpPr>
          <p:spPr>
            <a:xfrm rot="454793" flipH="1">
              <a:off x="-1008992" y="3352637"/>
              <a:ext cx="3078335" cy="1555547"/>
            </a:xfrm>
            <a:prstGeom prst="straightConnector1">
              <a:avLst/>
            </a:prstGeom>
            <a:noFill/>
            <a:ln w="26425" cap="flat" cmpd="sng">
              <a:solidFill>
                <a:srgbClr val="FFFF00"/>
              </a:solidFill>
              <a:prstDash val="solid"/>
              <a:round/>
              <a:headEnd type="none" w="sm" len="sm"/>
              <a:tailEnd type="none" w="sm" len="sm"/>
            </a:ln>
          </p:spPr>
        </p:cxnSp>
        <p:cxnSp>
          <p:nvCxnSpPr>
            <p:cNvPr id="235" name="Google Shape;235;p28"/>
            <p:cNvCxnSpPr/>
            <p:nvPr/>
          </p:nvCxnSpPr>
          <p:spPr>
            <a:xfrm rot="5400000">
              <a:off x="410665" y="4579182"/>
              <a:ext cx="1429744" cy="1128637"/>
            </a:xfrm>
            <a:prstGeom prst="straightConnector1">
              <a:avLst/>
            </a:prstGeom>
            <a:noFill/>
            <a:ln w="26425" cap="flat" cmpd="sng">
              <a:solidFill>
                <a:srgbClr val="FFFF00"/>
              </a:solidFill>
              <a:prstDash val="solid"/>
              <a:round/>
              <a:headEnd type="none" w="sm" len="sm"/>
              <a:tailEnd type="none" w="sm" len="sm"/>
            </a:ln>
          </p:spPr>
        </p:cxnSp>
      </p:grpSp>
      <p:pic>
        <p:nvPicPr>
          <p:cNvPr id="236" name="Google Shape;236;p28"/>
          <p:cNvPicPr preferRelativeResize="0"/>
          <p:nvPr/>
        </p:nvPicPr>
        <p:blipFill rotWithShape="1">
          <a:blip r:embed="rId3">
            <a:alphaModFix/>
          </a:blip>
          <a:srcRect/>
          <a:stretch/>
        </p:blipFill>
        <p:spPr>
          <a:xfrm>
            <a:off x="4987244" y="1817278"/>
            <a:ext cx="2279613" cy="4279274"/>
          </a:xfrm>
          <a:prstGeom prst="rect">
            <a:avLst/>
          </a:prstGeom>
          <a:noFill/>
          <a:ln>
            <a:noFill/>
          </a:ln>
        </p:spPr>
      </p:pic>
      <p:sp>
        <p:nvSpPr>
          <p:cNvPr id="237" name="Google Shape;237;p28"/>
          <p:cNvSpPr/>
          <p:nvPr/>
        </p:nvSpPr>
        <p:spPr>
          <a:xfrm>
            <a:off x="5486626" y="392034"/>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238" name="Google Shape;238;p28"/>
          <p:cNvPicPr preferRelativeResize="0"/>
          <p:nvPr/>
        </p:nvPicPr>
        <p:blipFill rotWithShape="1">
          <a:blip r:embed="rId4">
            <a:alphaModFix/>
          </a:blip>
          <a:srcRect/>
          <a:stretch/>
        </p:blipFill>
        <p:spPr>
          <a:xfrm>
            <a:off x="8371954" y="1842657"/>
            <a:ext cx="980199" cy="4267200"/>
          </a:xfrm>
          <a:prstGeom prst="rect">
            <a:avLst/>
          </a:prstGeom>
          <a:noFill/>
          <a:ln>
            <a:noFill/>
          </a:ln>
        </p:spPr>
      </p:pic>
      <p:sp>
        <p:nvSpPr>
          <p:cNvPr id="239" name="Google Shape;239;p28"/>
          <p:cNvSpPr/>
          <p:nvPr/>
        </p:nvSpPr>
        <p:spPr>
          <a:xfrm>
            <a:off x="9164786" y="798200"/>
            <a:ext cx="1752600" cy="1320800"/>
          </a:xfrm>
          <a:prstGeom prst="wedgeEllipseCallout">
            <a:avLst>
              <a:gd name="adj1" fmla="val -43345"/>
              <a:gd name="adj2" fmla="val 57833"/>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240" name="Google Shape;240;p28"/>
          <p:cNvGrpSpPr/>
          <p:nvPr/>
        </p:nvGrpSpPr>
        <p:grpSpPr>
          <a:xfrm>
            <a:off x="9621986" y="1004457"/>
            <a:ext cx="852066" cy="870048"/>
            <a:chOff x="6894869" y="2621129"/>
            <a:chExt cx="852066" cy="870048"/>
          </a:xfrm>
        </p:grpSpPr>
        <p:sp>
          <p:nvSpPr>
            <p:cNvPr id="241" name="Google Shape;241;p28"/>
            <p:cNvSpPr/>
            <p:nvPr/>
          </p:nvSpPr>
          <p:spPr>
            <a:xfrm>
              <a:off x="7092302" y="2621129"/>
              <a:ext cx="457200" cy="4572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42" name="Google Shape;242;p28"/>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point</a:t>
              </a:r>
              <a:endParaRPr dirty="0">
                <a:sym typeface="Arial"/>
              </a:endParaRPr>
            </a:p>
          </p:txBody>
        </p:sp>
      </p:grpSp>
      <p:sp>
        <p:nvSpPr>
          <p:cNvPr id="243" name="Google Shape;243;p28"/>
          <p:cNvSpPr txBox="1"/>
          <p:nvPr/>
        </p:nvSpPr>
        <p:spPr>
          <a:xfrm>
            <a:off x="6091383" y="623458"/>
            <a:ext cx="1878489" cy="830997"/>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What is that </a:t>
            </a:r>
            <a:endParaRPr dirty="0"/>
          </a:p>
          <a:p>
            <a:r>
              <a:rPr lang="en-US" dirty="0">
                <a:sym typeface="Arial"/>
              </a:rPr>
              <a:t>story about?</a:t>
            </a:r>
            <a:endParaRPr dirty="0">
              <a:sym typeface="Arial"/>
            </a:endParaRPr>
          </a:p>
        </p:txBody>
      </p:sp>
      <p:pic>
        <p:nvPicPr>
          <p:cNvPr id="244" name="Google Shape;244;p28"/>
          <p:cNvPicPr preferRelativeResize="0"/>
          <p:nvPr/>
        </p:nvPicPr>
        <p:blipFill rotWithShape="1">
          <a:blip r:embed="rId5">
            <a:alphaModFix/>
          </a:blip>
          <a:srcRect/>
          <a:stretch/>
        </p:blipFill>
        <p:spPr>
          <a:xfrm flipH="1">
            <a:off x="8097986" y="3595257"/>
            <a:ext cx="609600" cy="91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p:nvPr/>
        </p:nvSpPr>
        <p:spPr>
          <a:xfrm>
            <a:off x="3394364" y="2854034"/>
            <a:ext cx="838200" cy="1143000"/>
          </a:xfrm>
          <a:prstGeom prst="roundRect">
            <a:avLst>
              <a:gd name="adj" fmla="val 16667"/>
            </a:avLst>
          </a:prstGeom>
          <a:solidFill>
            <a:schemeClr val="lt1"/>
          </a:solidFill>
          <a:ln>
            <a:noFill/>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251" name="Google Shape;251;p29"/>
          <p:cNvCxnSpPr/>
          <p:nvPr/>
        </p:nvCxnSpPr>
        <p:spPr>
          <a:xfrm flipH="1">
            <a:off x="3851564" y="3311234"/>
            <a:ext cx="1752600" cy="533400"/>
          </a:xfrm>
          <a:prstGeom prst="straightConnector1">
            <a:avLst/>
          </a:prstGeom>
          <a:noFill/>
          <a:ln w="76200" cap="rnd" cmpd="sng">
            <a:solidFill>
              <a:srgbClr val="000000"/>
            </a:solidFill>
            <a:prstDash val="solid"/>
            <a:round/>
            <a:headEnd type="none" w="sm" len="sm"/>
            <a:tailEnd type="none" w="sm" len="sm"/>
          </a:ln>
        </p:spPr>
      </p:cxnSp>
      <p:sp>
        <p:nvSpPr>
          <p:cNvPr id="252" name="Google Shape;252;p29"/>
          <p:cNvSpPr txBox="1"/>
          <p:nvPr/>
        </p:nvSpPr>
        <p:spPr>
          <a:xfrm>
            <a:off x="3394364" y="3463635"/>
            <a:ext cx="755110" cy="246221"/>
          </a:xfrm>
          <a:prstGeom prst="rect">
            <a:avLst/>
          </a:prstGeom>
          <a:noFill/>
          <a:ln>
            <a:noFill/>
          </a:ln>
        </p:spPr>
        <p:txBody>
          <a:bodyPr spcFirstLastPara="1" wrap="square" lIns="91425" tIns="45700" rIns="91425" bIns="45700" anchor="t" anchorCtr="0">
            <a:noAutofit/>
          </a:bodyPr>
          <a:lstStyle/>
          <a:p>
            <a:pPr algn="ctr"/>
            <a:r>
              <a:rPr lang="en-US" sz="1000">
                <a:solidFill>
                  <a:srgbClr val="000000"/>
                </a:solidFill>
                <a:latin typeface="Arial"/>
                <a:ea typeface="Arial"/>
                <a:cs typeface="Arial"/>
                <a:sym typeface="Arial"/>
              </a:rPr>
              <a:t>Beginning</a:t>
            </a:r>
            <a:endParaRPr sz="1000">
              <a:solidFill>
                <a:srgbClr val="000000"/>
              </a:solidFill>
              <a:latin typeface="Arial"/>
              <a:ea typeface="Arial"/>
              <a:cs typeface="Arial"/>
              <a:sym typeface="Arial"/>
            </a:endParaRPr>
          </a:p>
        </p:txBody>
      </p:sp>
      <p:sp>
        <p:nvSpPr>
          <p:cNvPr id="253" name="Google Shape;253;p29"/>
          <p:cNvSpPr txBox="1"/>
          <p:nvPr/>
        </p:nvSpPr>
        <p:spPr>
          <a:xfrm>
            <a:off x="4156364" y="3139724"/>
            <a:ext cx="633820" cy="400110"/>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Inciting</a:t>
            </a:r>
            <a:endParaRPr>
              <a:solidFill>
                <a:schemeClr val="tx1">
                  <a:lumMod val="75000"/>
                  <a:lumOff val="25000"/>
                </a:schemeClr>
              </a:solidFill>
            </a:endParaRPr>
          </a:p>
          <a:p>
            <a:pPr algn="ctr"/>
            <a:r>
              <a:rPr lang="en-US" sz="1000">
                <a:solidFill>
                  <a:schemeClr val="tx1">
                    <a:lumMod val="75000"/>
                    <a:lumOff val="25000"/>
                  </a:schemeClr>
                </a:solidFill>
                <a:ea typeface="Arial"/>
                <a:cs typeface="Arial"/>
                <a:sym typeface="Arial"/>
              </a:rPr>
              <a:t>Incident</a:t>
            </a:r>
            <a:endParaRPr sz="1000">
              <a:solidFill>
                <a:schemeClr val="tx1">
                  <a:lumMod val="75000"/>
                  <a:lumOff val="25000"/>
                </a:schemeClr>
              </a:solidFill>
              <a:ea typeface="Arial"/>
              <a:cs typeface="Arial"/>
              <a:sym typeface="Arial"/>
            </a:endParaRPr>
          </a:p>
        </p:txBody>
      </p:sp>
      <p:sp>
        <p:nvSpPr>
          <p:cNvPr id="254" name="Google Shape;254;p29"/>
          <p:cNvSpPr txBox="1"/>
          <p:nvPr/>
        </p:nvSpPr>
        <p:spPr>
          <a:xfrm>
            <a:off x="4765965" y="2930234"/>
            <a:ext cx="719355" cy="400110"/>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Second</a:t>
            </a:r>
            <a:endParaRPr>
              <a:solidFill>
                <a:schemeClr val="tx1">
                  <a:lumMod val="75000"/>
                  <a:lumOff val="25000"/>
                </a:schemeClr>
              </a:solidFill>
            </a:endParaRPr>
          </a:p>
          <a:p>
            <a:pPr algn="ctr"/>
            <a:r>
              <a:rPr lang="en-US" sz="1000">
                <a:solidFill>
                  <a:schemeClr val="tx1">
                    <a:lumMod val="75000"/>
                    <a:lumOff val="25000"/>
                  </a:schemeClr>
                </a:solidFill>
                <a:ea typeface="Arial"/>
                <a:cs typeface="Arial"/>
                <a:sym typeface="Arial"/>
              </a:rPr>
              <a:t>Thoughts</a:t>
            </a:r>
            <a:endParaRPr sz="1000">
              <a:solidFill>
                <a:schemeClr val="tx1">
                  <a:lumMod val="75000"/>
                  <a:lumOff val="25000"/>
                </a:schemeClr>
              </a:solidFill>
              <a:ea typeface="Arial"/>
              <a:cs typeface="Arial"/>
              <a:sym typeface="Arial"/>
            </a:endParaRPr>
          </a:p>
        </p:txBody>
      </p:sp>
      <p:cxnSp>
        <p:nvCxnSpPr>
          <p:cNvPr id="256" name="Google Shape;256;p29"/>
          <p:cNvCxnSpPr/>
          <p:nvPr/>
        </p:nvCxnSpPr>
        <p:spPr>
          <a:xfrm>
            <a:off x="3851564" y="3844634"/>
            <a:ext cx="1752600" cy="0"/>
          </a:xfrm>
          <a:prstGeom prst="straightConnector1">
            <a:avLst/>
          </a:prstGeom>
          <a:noFill/>
          <a:ln w="26425" cap="flat" cmpd="sng">
            <a:solidFill>
              <a:srgbClr val="000000"/>
            </a:solidFill>
            <a:prstDash val="solid"/>
            <a:round/>
            <a:headEnd type="none" w="sm" len="sm"/>
            <a:tailEnd type="none" w="sm" len="sm"/>
          </a:ln>
        </p:spPr>
      </p:cxnSp>
      <p:cxnSp>
        <p:nvCxnSpPr>
          <p:cNvPr id="257" name="Google Shape;257;p29"/>
          <p:cNvCxnSpPr/>
          <p:nvPr/>
        </p:nvCxnSpPr>
        <p:spPr>
          <a:xfrm>
            <a:off x="5604164" y="3844634"/>
            <a:ext cx="4114800" cy="0"/>
          </a:xfrm>
          <a:prstGeom prst="straightConnector1">
            <a:avLst/>
          </a:prstGeom>
          <a:noFill/>
          <a:ln w="26425" cap="flat" cmpd="sng">
            <a:solidFill>
              <a:srgbClr val="000000"/>
            </a:solidFill>
            <a:prstDash val="solid"/>
            <a:round/>
            <a:headEnd type="none" w="sm" len="sm"/>
            <a:tailEnd type="none" w="sm" len="sm"/>
          </a:ln>
        </p:spPr>
      </p:cxnSp>
      <p:cxnSp>
        <p:nvCxnSpPr>
          <p:cNvPr id="258" name="Google Shape;258;p29"/>
          <p:cNvCxnSpPr/>
          <p:nvPr/>
        </p:nvCxnSpPr>
        <p:spPr>
          <a:xfrm>
            <a:off x="9718964" y="3844634"/>
            <a:ext cx="1752600" cy="0"/>
          </a:xfrm>
          <a:prstGeom prst="straightConnector1">
            <a:avLst/>
          </a:prstGeom>
          <a:noFill/>
          <a:ln w="26425" cap="flat" cmpd="sng">
            <a:solidFill>
              <a:srgbClr val="000000"/>
            </a:solidFill>
            <a:prstDash val="solid"/>
            <a:round/>
            <a:headEnd type="none" w="sm" len="sm"/>
            <a:tailEnd type="none" w="sm" len="sm"/>
          </a:ln>
        </p:spPr>
      </p:cxnSp>
      <p:cxnSp>
        <p:nvCxnSpPr>
          <p:cNvPr id="259" name="Google Shape;259;p29"/>
          <p:cNvCxnSpPr/>
          <p:nvPr/>
        </p:nvCxnSpPr>
        <p:spPr>
          <a:xfrm>
            <a:off x="5604164" y="2930234"/>
            <a:ext cx="0" cy="1828800"/>
          </a:xfrm>
          <a:prstGeom prst="straightConnector1">
            <a:avLst/>
          </a:prstGeom>
          <a:noFill/>
          <a:ln w="26425" cap="flat" cmpd="sng">
            <a:solidFill>
              <a:srgbClr val="000000"/>
            </a:solidFill>
            <a:prstDash val="solid"/>
            <a:round/>
            <a:headEnd type="none" w="sm" len="sm"/>
            <a:tailEnd type="none" w="sm" len="sm"/>
          </a:ln>
        </p:spPr>
      </p:cxnSp>
      <p:cxnSp>
        <p:nvCxnSpPr>
          <p:cNvPr id="260" name="Google Shape;260;p29"/>
          <p:cNvCxnSpPr/>
          <p:nvPr/>
        </p:nvCxnSpPr>
        <p:spPr>
          <a:xfrm>
            <a:off x="9718964" y="1711034"/>
            <a:ext cx="0" cy="3048000"/>
          </a:xfrm>
          <a:prstGeom prst="straightConnector1">
            <a:avLst/>
          </a:prstGeom>
          <a:noFill/>
          <a:ln w="26425" cap="flat" cmpd="sng">
            <a:solidFill>
              <a:srgbClr val="000000"/>
            </a:solidFill>
            <a:prstDash val="solid"/>
            <a:round/>
            <a:headEnd type="none" w="sm" len="sm"/>
            <a:tailEnd type="none" w="sm" len="sm"/>
          </a:ln>
        </p:spPr>
      </p:cxnSp>
      <p:cxnSp>
        <p:nvCxnSpPr>
          <p:cNvPr id="261" name="Google Shape;261;p29"/>
          <p:cNvCxnSpPr/>
          <p:nvPr/>
        </p:nvCxnSpPr>
        <p:spPr>
          <a:xfrm>
            <a:off x="7661564" y="2146464"/>
            <a:ext cx="0" cy="2612571"/>
          </a:xfrm>
          <a:prstGeom prst="straightConnector1">
            <a:avLst/>
          </a:prstGeom>
          <a:noFill/>
          <a:ln w="26425" cap="flat" cmpd="sng">
            <a:solidFill>
              <a:srgbClr val="000000"/>
            </a:solidFill>
            <a:prstDash val="solid"/>
            <a:round/>
            <a:headEnd type="none" w="sm" len="sm"/>
            <a:tailEnd type="none" w="sm" len="sm"/>
          </a:ln>
        </p:spPr>
      </p:cxnSp>
      <p:cxnSp>
        <p:nvCxnSpPr>
          <p:cNvPr id="262" name="Google Shape;262;p29"/>
          <p:cNvCxnSpPr/>
          <p:nvPr/>
        </p:nvCxnSpPr>
        <p:spPr>
          <a:xfrm flipH="1">
            <a:off x="5604166" y="2058904"/>
            <a:ext cx="4114799" cy="1252331"/>
          </a:xfrm>
          <a:prstGeom prst="straightConnector1">
            <a:avLst/>
          </a:prstGeom>
          <a:noFill/>
          <a:ln w="76200" cap="rnd" cmpd="sng">
            <a:solidFill>
              <a:srgbClr val="000000"/>
            </a:solidFill>
            <a:prstDash val="solid"/>
            <a:round/>
            <a:headEnd type="none" w="sm" len="sm"/>
            <a:tailEnd type="none" w="sm" len="sm"/>
          </a:ln>
        </p:spPr>
      </p:cxnSp>
      <p:cxnSp>
        <p:nvCxnSpPr>
          <p:cNvPr id="263" name="Google Shape;263;p29"/>
          <p:cNvCxnSpPr/>
          <p:nvPr/>
        </p:nvCxnSpPr>
        <p:spPr>
          <a:xfrm>
            <a:off x="9715916" y="2058506"/>
            <a:ext cx="1752600" cy="1752600"/>
          </a:xfrm>
          <a:prstGeom prst="straightConnector1">
            <a:avLst/>
          </a:prstGeom>
          <a:noFill/>
          <a:ln w="76200" cap="rnd" cmpd="sng">
            <a:solidFill>
              <a:srgbClr val="000000"/>
            </a:solidFill>
            <a:prstDash val="solid"/>
            <a:round/>
            <a:headEnd type="none" w="sm" len="sm"/>
            <a:tailEnd type="none" w="sm" len="sm"/>
          </a:ln>
        </p:spPr>
      </p:cxnSp>
      <p:sp>
        <p:nvSpPr>
          <p:cNvPr id="264" name="Google Shape;264;p29"/>
          <p:cNvSpPr txBox="1"/>
          <p:nvPr/>
        </p:nvSpPr>
        <p:spPr>
          <a:xfrm>
            <a:off x="4224061" y="3960304"/>
            <a:ext cx="1018165" cy="646331"/>
          </a:xfrm>
          <a:prstGeom prst="rect">
            <a:avLst/>
          </a:prstGeom>
          <a:no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1</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(set up)</a:t>
            </a:r>
            <a:endParaRPr b="1">
              <a:solidFill>
                <a:schemeClr val="tx1">
                  <a:lumMod val="75000"/>
                  <a:lumOff val="25000"/>
                </a:schemeClr>
              </a:solidFill>
              <a:ea typeface="Arial"/>
              <a:cs typeface="Arial"/>
              <a:sym typeface="Arial"/>
            </a:endParaRPr>
          </a:p>
        </p:txBody>
      </p:sp>
      <p:sp>
        <p:nvSpPr>
          <p:cNvPr id="265" name="Google Shape;265;p29"/>
          <p:cNvSpPr txBox="1"/>
          <p:nvPr/>
        </p:nvSpPr>
        <p:spPr>
          <a:xfrm>
            <a:off x="6747003" y="3960304"/>
            <a:ext cx="1825740" cy="646331"/>
          </a:xfrm>
          <a:prstGeom prst="rect">
            <a:avLst/>
          </a:prstGeom>
          <a:solidFill>
            <a:schemeClr val="lt1"/>
          </a:solid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2</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(confrontation)</a:t>
            </a:r>
            <a:endParaRPr b="1">
              <a:solidFill>
                <a:schemeClr val="tx1">
                  <a:lumMod val="75000"/>
                  <a:lumOff val="25000"/>
                </a:schemeClr>
              </a:solidFill>
              <a:ea typeface="Arial"/>
              <a:cs typeface="Arial"/>
              <a:sym typeface="Arial"/>
            </a:endParaRPr>
          </a:p>
        </p:txBody>
      </p:sp>
      <p:sp>
        <p:nvSpPr>
          <p:cNvPr id="266" name="Google Shape;266;p29"/>
          <p:cNvSpPr txBox="1"/>
          <p:nvPr/>
        </p:nvSpPr>
        <p:spPr>
          <a:xfrm>
            <a:off x="9939120" y="3960304"/>
            <a:ext cx="1454132" cy="646331"/>
          </a:xfrm>
          <a:prstGeom prst="rect">
            <a:avLst/>
          </a:prstGeom>
          <a:no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3</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(resolution)</a:t>
            </a:r>
            <a:endParaRPr b="1">
              <a:solidFill>
                <a:schemeClr val="tx1">
                  <a:lumMod val="75000"/>
                  <a:lumOff val="25000"/>
                </a:schemeClr>
              </a:solidFill>
              <a:ea typeface="Arial"/>
              <a:cs typeface="Arial"/>
              <a:sym typeface="Arial"/>
            </a:endParaRPr>
          </a:p>
        </p:txBody>
      </p:sp>
      <p:sp>
        <p:nvSpPr>
          <p:cNvPr id="267" name="Google Shape;267;p29"/>
          <p:cNvSpPr/>
          <p:nvPr/>
        </p:nvSpPr>
        <p:spPr>
          <a:xfrm>
            <a:off x="5451764" y="31588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68" name="Google Shape;268;p29"/>
          <p:cNvSpPr/>
          <p:nvPr/>
        </p:nvSpPr>
        <p:spPr>
          <a:xfrm>
            <a:off x="7509164" y="25492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69" name="Google Shape;269;p29"/>
          <p:cNvSpPr/>
          <p:nvPr/>
        </p:nvSpPr>
        <p:spPr>
          <a:xfrm>
            <a:off x="9566564" y="19396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70" name="Google Shape;270;p29"/>
          <p:cNvSpPr txBox="1"/>
          <p:nvPr/>
        </p:nvSpPr>
        <p:spPr>
          <a:xfrm>
            <a:off x="5223164" y="23968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1</a:t>
            </a:r>
            <a:endParaRPr sz="1400">
              <a:solidFill>
                <a:schemeClr val="tx1">
                  <a:lumMod val="75000"/>
                  <a:lumOff val="25000"/>
                </a:schemeClr>
              </a:solidFill>
              <a:ea typeface="Arial"/>
              <a:cs typeface="Arial"/>
              <a:sym typeface="Arial"/>
            </a:endParaRPr>
          </a:p>
        </p:txBody>
      </p:sp>
      <p:sp>
        <p:nvSpPr>
          <p:cNvPr id="271" name="Google Shape;271;p29"/>
          <p:cNvSpPr txBox="1"/>
          <p:nvPr/>
        </p:nvSpPr>
        <p:spPr>
          <a:xfrm>
            <a:off x="9337964" y="11776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2</a:t>
            </a:r>
            <a:endParaRPr sz="1400">
              <a:solidFill>
                <a:schemeClr val="tx1">
                  <a:lumMod val="75000"/>
                  <a:lumOff val="25000"/>
                </a:schemeClr>
              </a:solidFill>
              <a:ea typeface="Arial"/>
              <a:cs typeface="Arial"/>
              <a:sym typeface="Arial"/>
            </a:endParaRPr>
          </a:p>
        </p:txBody>
      </p:sp>
      <p:sp>
        <p:nvSpPr>
          <p:cNvPr id="272" name="Google Shape;272;p29"/>
          <p:cNvSpPr txBox="1"/>
          <p:nvPr/>
        </p:nvSpPr>
        <p:spPr>
          <a:xfrm>
            <a:off x="7146046" y="1634834"/>
            <a:ext cx="1052542"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Midpoint</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(plot twist!)</a:t>
            </a:r>
            <a:endParaRPr sz="1400">
              <a:solidFill>
                <a:schemeClr val="tx1">
                  <a:lumMod val="75000"/>
                  <a:lumOff val="25000"/>
                </a:schemeClr>
              </a:solidFill>
              <a:ea typeface="Arial"/>
              <a:cs typeface="Arial"/>
              <a:sym typeface="Arial"/>
            </a:endParaRPr>
          </a:p>
        </p:txBody>
      </p:sp>
      <p:sp>
        <p:nvSpPr>
          <p:cNvPr id="273" name="Google Shape;273;p29"/>
          <p:cNvSpPr txBox="1"/>
          <p:nvPr/>
        </p:nvSpPr>
        <p:spPr>
          <a:xfrm>
            <a:off x="5832765" y="27778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4" name="Google Shape;274;p29"/>
          <p:cNvSpPr txBox="1"/>
          <p:nvPr/>
        </p:nvSpPr>
        <p:spPr>
          <a:xfrm>
            <a:off x="6589826" y="25492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5" name="Google Shape;275;p29"/>
          <p:cNvSpPr txBox="1"/>
          <p:nvPr/>
        </p:nvSpPr>
        <p:spPr>
          <a:xfrm>
            <a:off x="7737765" y="21682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6" name="Google Shape;276;p29"/>
          <p:cNvSpPr txBox="1"/>
          <p:nvPr/>
        </p:nvSpPr>
        <p:spPr>
          <a:xfrm>
            <a:off x="8378180" y="2015835"/>
            <a:ext cx="654985"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Disaster</a:t>
            </a:r>
            <a:endParaRPr sz="1000">
              <a:solidFill>
                <a:schemeClr val="tx1">
                  <a:lumMod val="75000"/>
                  <a:lumOff val="25000"/>
                </a:schemeClr>
              </a:solidFill>
              <a:ea typeface="Arial"/>
              <a:cs typeface="Arial"/>
              <a:sym typeface="Arial"/>
            </a:endParaRPr>
          </a:p>
        </p:txBody>
      </p:sp>
      <p:sp>
        <p:nvSpPr>
          <p:cNvPr id="277" name="Google Shape;277;p29"/>
          <p:cNvSpPr txBox="1"/>
          <p:nvPr/>
        </p:nvSpPr>
        <p:spPr>
          <a:xfrm>
            <a:off x="8956964" y="1863435"/>
            <a:ext cx="505204"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Crisis</a:t>
            </a:r>
            <a:endParaRPr sz="1000">
              <a:solidFill>
                <a:schemeClr val="tx1">
                  <a:lumMod val="75000"/>
                  <a:lumOff val="25000"/>
                </a:schemeClr>
              </a:solidFill>
              <a:ea typeface="Arial"/>
              <a:cs typeface="Arial"/>
              <a:sym typeface="Arial"/>
            </a:endParaRPr>
          </a:p>
        </p:txBody>
      </p:sp>
      <p:sp>
        <p:nvSpPr>
          <p:cNvPr id="278" name="Google Shape;278;p29"/>
          <p:cNvSpPr txBox="1"/>
          <p:nvPr/>
        </p:nvSpPr>
        <p:spPr>
          <a:xfrm rot="-1041647">
            <a:off x="5912441" y="2990068"/>
            <a:ext cx="1460118"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ASCENDING ACTION</a:t>
            </a:r>
            <a:endParaRPr sz="1000">
              <a:solidFill>
                <a:schemeClr val="tx1">
                  <a:lumMod val="75000"/>
                  <a:lumOff val="25000"/>
                </a:schemeClr>
              </a:solidFill>
              <a:ea typeface="Arial"/>
              <a:cs typeface="Arial"/>
              <a:sym typeface="Arial"/>
            </a:endParaRPr>
          </a:p>
        </p:txBody>
      </p:sp>
      <p:sp>
        <p:nvSpPr>
          <p:cNvPr id="279" name="Google Shape;279;p29"/>
          <p:cNvSpPr txBox="1"/>
          <p:nvPr/>
        </p:nvSpPr>
        <p:spPr>
          <a:xfrm rot="2745175">
            <a:off x="9684300" y="2839565"/>
            <a:ext cx="155272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DESCENDING ACTION</a:t>
            </a:r>
            <a:endParaRPr sz="1000">
              <a:solidFill>
                <a:schemeClr val="tx1">
                  <a:lumMod val="75000"/>
                  <a:lumOff val="25000"/>
                </a:schemeClr>
              </a:solidFill>
              <a:ea typeface="Arial"/>
              <a:cs typeface="Arial"/>
              <a:sym typeface="Arial"/>
            </a:endParaRPr>
          </a:p>
        </p:txBody>
      </p:sp>
      <p:sp>
        <p:nvSpPr>
          <p:cNvPr id="280" name="Google Shape;280;p29"/>
          <p:cNvSpPr/>
          <p:nvPr/>
        </p:nvSpPr>
        <p:spPr>
          <a:xfrm rot="-2699510" flipH="1">
            <a:off x="10349878" y="1916176"/>
            <a:ext cx="228600" cy="1232746"/>
          </a:xfrm>
          <a:prstGeom prst="leftBrace">
            <a:avLst>
              <a:gd name="adj1" fmla="val 8333"/>
              <a:gd name="adj2" fmla="val 50000"/>
            </a:avLst>
          </a:prstGeom>
          <a:noFill/>
          <a:ln w="264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81" name="Google Shape;281;p29"/>
          <p:cNvSpPr txBox="1"/>
          <p:nvPr/>
        </p:nvSpPr>
        <p:spPr>
          <a:xfrm>
            <a:off x="10480964" y="20158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3</a:t>
            </a:r>
            <a:endParaRPr sz="1400">
              <a:solidFill>
                <a:schemeClr val="tx1">
                  <a:lumMod val="75000"/>
                  <a:lumOff val="25000"/>
                </a:schemeClr>
              </a:solidFill>
              <a:ea typeface="Arial"/>
              <a:cs typeface="Arial"/>
              <a:sym typeface="Arial"/>
            </a:endParaRPr>
          </a:p>
        </p:txBody>
      </p:sp>
      <p:sp>
        <p:nvSpPr>
          <p:cNvPr id="282" name="Google Shape;282;p29"/>
          <p:cNvSpPr txBox="1"/>
          <p:nvPr/>
        </p:nvSpPr>
        <p:spPr>
          <a:xfrm>
            <a:off x="10938165" y="3082635"/>
            <a:ext cx="674083"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Wrap-up</a:t>
            </a:r>
            <a:endParaRPr sz="1000">
              <a:solidFill>
                <a:schemeClr val="tx1">
                  <a:lumMod val="75000"/>
                  <a:lumOff val="25000"/>
                </a:schemeClr>
              </a:solidFill>
              <a:ea typeface="Arial"/>
              <a:cs typeface="Arial"/>
              <a:sym typeface="Arial"/>
            </a:endParaRPr>
          </a:p>
        </p:txBody>
      </p:sp>
      <p:sp>
        <p:nvSpPr>
          <p:cNvPr id="283" name="Google Shape;283;p29"/>
          <p:cNvSpPr txBox="1"/>
          <p:nvPr/>
        </p:nvSpPr>
        <p:spPr>
          <a:xfrm>
            <a:off x="11395365" y="3539835"/>
            <a:ext cx="412843"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End</a:t>
            </a:r>
            <a:endParaRPr sz="1000">
              <a:solidFill>
                <a:schemeClr val="tx1">
                  <a:lumMod val="75000"/>
                  <a:lumOff val="25000"/>
                </a:schemeClr>
              </a:solidFill>
              <a:ea typeface="Arial"/>
              <a:cs typeface="Arial"/>
              <a:sym typeface="Arial"/>
            </a:endParaRPr>
          </a:p>
        </p:txBody>
      </p:sp>
      <p:sp>
        <p:nvSpPr>
          <p:cNvPr id="284" name="Google Shape;284;p29"/>
          <p:cNvSpPr txBox="1"/>
          <p:nvPr/>
        </p:nvSpPr>
        <p:spPr>
          <a:xfrm>
            <a:off x="6138327" y="5140035"/>
            <a:ext cx="3046477" cy="461665"/>
          </a:xfrm>
          <a:prstGeom prst="rect">
            <a:avLst/>
          </a:prstGeom>
          <a:solidFill>
            <a:schemeClr val="lt1"/>
          </a:solidFill>
          <a:ln>
            <a:noFill/>
          </a:ln>
        </p:spPr>
        <p:txBody>
          <a:bodyPr spcFirstLastPara="1" wrap="square" lIns="91425" tIns="45700" rIns="91425" bIns="45700" anchor="t" anchorCtr="0">
            <a:noAutofit/>
          </a:bodyPr>
          <a:lstStyle/>
          <a:p>
            <a:pPr algn="ctr"/>
            <a:r>
              <a:rPr lang="en-US" sz="2400" b="1" dirty="0">
                <a:solidFill>
                  <a:schemeClr val="tx1">
                    <a:lumMod val="75000"/>
                    <a:lumOff val="25000"/>
                  </a:schemeClr>
                </a:solidFill>
                <a:ea typeface="Arial"/>
                <a:cs typeface="Arial"/>
                <a:sym typeface="Arial"/>
              </a:rPr>
              <a:t>Three Act Structure</a:t>
            </a:r>
            <a:endParaRPr sz="2400" b="1" dirty="0">
              <a:solidFill>
                <a:schemeClr val="tx1">
                  <a:lumMod val="75000"/>
                  <a:lumOff val="25000"/>
                </a:schemeClr>
              </a:solidFill>
              <a:ea typeface="Arial"/>
              <a:cs typeface="Arial"/>
              <a:sym typeface="Arial"/>
            </a:endParaRPr>
          </a:p>
        </p:txBody>
      </p:sp>
      <p:sp>
        <p:nvSpPr>
          <p:cNvPr id="2" name="Title 1">
            <a:extLst>
              <a:ext uri="{FF2B5EF4-FFF2-40B4-BE49-F238E27FC236}">
                <a16:creationId xmlns:a16="http://schemas.microsoft.com/office/drawing/2014/main" id="{9E798B46-BBAC-17AE-38C0-2C1D826D6EC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268"/>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90" name="Google Shape;290;p30"/>
          <p:cNvPicPr preferRelativeResize="0">
            <a:picLocks noGrp="1"/>
          </p:cNvPicPr>
          <p:nvPr>
            <p:ph type="body" idx="1"/>
          </p:nvPr>
        </p:nvPicPr>
        <p:blipFill rotWithShape="1">
          <a:blip r:embed="rId3">
            <a:alphaModFix/>
          </a:blip>
          <a:srcRect l="-34797" r="-34797"/>
          <a:stretch/>
        </p:blipFill>
        <p:spPr>
          <a:xfrm>
            <a:off x="3505200" y="986028"/>
            <a:ext cx="8229600" cy="4876800"/>
          </a:xfrm>
          <a:prstGeom prst="rect">
            <a:avLst/>
          </a:prstGeom>
          <a:noFill/>
          <a:ln>
            <a:noFill/>
          </a:ln>
        </p:spPr>
      </p:pic>
      <p:sp>
        <p:nvSpPr>
          <p:cNvPr id="2" name="Title 1">
            <a:extLst>
              <a:ext uri="{FF2B5EF4-FFF2-40B4-BE49-F238E27FC236}">
                <a16:creationId xmlns:a16="http://schemas.microsoft.com/office/drawing/2014/main" id="{2661A829-EB05-0C69-A48F-3E9E5BFF38B2}"/>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A150D134-44F5-165F-CDEC-A22DDE1590B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C6CA2DA-2DCB-CF5D-FE88-CEF68FC9288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What movies use what arc?</a:t>
            </a:r>
          </a:p>
        </p:txBody>
      </p:sp>
      <p:pic>
        <p:nvPicPr>
          <p:cNvPr id="5" name="Picture 4" descr="A diagram of a diagram&#10;&#10;Description automatically generated">
            <a:extLst>
              <a:ext uri="{FF2B5EF4-FFF2-40B4-BE49-F238E27FC236}">
                <a16:creationId xmlns:a16="http://schemas.microsoft.com/office/drawing/2014/main" id="{D0116454-E87E-A2C3-3A01-A444218460A4}"/>
              </a:ext>
            </a:extLst>
          </p:cNvPr>
          <p:cNvPicPr>
            <a:picLocks noChangeAspect="1"/>
          </p:cNvPicPr>
          <p:nvPr/>
        </p:nvPicPr>
        <p:blipFill>
          <a:blip r:embed="rId3"/>
          <a:stretch>
            <a:fillRect/>
          </a:stretch>
        </p:blipFill>
        <p:spPr>
          <a:xfrm>
            <a:off x="3652189" y="397687"/>
            <a:ext cx="5990889" cy="3536584"/>
          </a:xfrm>
          <a:prstGeom prst="rect">
            <a:avLst/>
          </a:prstGeom>
        </p:spPr>
      </p:pic>
      <p:pic>
        <p:nvPicPr>
          <p:cNvPr id="7" name="Picture 6" descr="A diagram of a journey&#10;&#10;Description automatically generated">
            <a:extLst>
              <a:ext uri="{FF2B5EF4-FFF2-40B4-BE49-F238E27FC236}">
                <a16:creationId xmlns:a16="http://schemas.microsoft.com/office/drawing/2014/main" id="{73D14414-99DE-CC74-1153-19873FB04F39}"/>
              </a:ext>
            </a:extLst>
          </p:cNvPr>
          <p:cNvPicPr>
            <a:picLocks noChangeAspect="1"/>
          </p:cNvPicPr>
          <p:nvPr/>
        </p:nvPicPr>
        <p:blipFill>
          <a:blip r:embed="rId4"/>
          <a:srcRect t="5613"/>
          <a:stretch/>
        </p:blipFill>
        <p:spPr>
          <a:xfrm>
            <a:off x="8128000" y="3265715"/>
            <a:ext cx="4064000" cy="3536584"/>
          </a:xfrm>
          <a:prstGeom prst="rect">
            <a:avLst/>
          </a:prstGeom>
        </p:spPr>
      </p:pic>
    </p:spTree>
    <p:extLst>
      <p:ext uri="{BB962C8B-B14F-4D97-AF65-F5344CB8AC3E}">
        <p14:creationId xmlns:p14="http://schemas.microsoft.com/office/powerpoint/2010/main" val="25509105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94"/>
        <p:cNvGrpSpPr/>
        <p:nvPr/>
      </p:nvGrpSpPr>
      <p:grpSpPr>
        <a:xfrm>
          <a:off x="0" y="0"/>
          <a:ext cx="0" cy="0"/>
          <a:chOff x="0" y="0"/>
          <a:chExt cx="0" cy="0"/>
        </a:xfrm>
      </p:grpSpPr>
      <p:pic>
        <p:nvPicPr>
          <p:cNvPr id="296" name="Google Shape;296;p31"/>
          <p:cNvPicPr preferRelativeResize="0">
            <a:picLocks noGrp="1"/>
          </p:cNvPicPr>
          <p:nvPr>
            <p:ph type="body" idx="1"/>
          </p:nvPr>
        </p:nvPicPr>
        <p:blipFill rotWithShape="1">
          <a:blip r:embed="rId3">
            <a:alphaModFix/>
          </a:blip>
          <a:srcRect l="-15032" t="48879" r="-11978" b="2418"/>
          <a:stretch/>
        </p:blipFill>
        <p:spPr>
          <a:xfrm>
            <a:off x="2895600" y="782828"/>
            <a:ext cx="8915400" cy="5283200"/>
          </a:xfrm>
          <a:prstGeom prst="rect">
            <a:avLst/>
          </a:prstGeom>
          <a:noFill/>
          <a:ln>
            <a:noFill/>
          </a:ln>
        </p:spPr>
      </p:pic>
      <p:pic>
        <p:nvPicPr>
          <p:cNvPr id="297" name="Google Shape;297;p31" descr="Screen Shot 2016-03-28 at 10.24.26 AM.png"/>
          <p:cNvPicPr preferRelativeResize="0"/>
          <p:nvPr/>
        </p:nvPicPr>
        <p:blipFill rotWithShape="1">
          <a:blip r:embed="rId4">
            <a:alphaModFix/>
          </a:blip>
          <a:srcRect/>
          <a:stretch/>
        </p:blipFill>
        <p:spPr>
          <a:xfrm>
            <a:off x="8620817" y="6398307"/>
            <a:ext cx="2015768" cy="428186"/>
          </a:xfrm>
          <a:prstGeom prst="rect">
            <a:avLst/>
          </a:prstGeom>
          <a:noFill/>
          <a:ln>
            <a:noFill/>
          </a:ln>
        </p:spPr>
      </p:pic>
      <p:sp>
        <p:nvSpPr>
          <p:cNvPr id="2" name="Title 1">
            <a:extLst>
              <a:ext uri="{FF2B5EF4-FFF2-40B4-BE49-F238E27FC236}">
                <a16:creationId xmlns:a16="http://schemas.microsoft.com/office/drawing/2014/main" id="{FCF5E0A3-65E1-FC86-9117-038B793BAF62}"/>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 (according to Vonnegut)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310"/>
        <p:cNvGrpSpPr/>
        <p:nvPr/>
      </p:nvGrpSpPr>
      <p:grpSpPr>
        <a:xfrm>
          <a:off x="0" y="0"/>
          <a:ext cx="0" cy="0"/>
          <a:chOff x="0" y="0"/>
          <a:chExt cx="0" cy="0"/>
        </a:xfrm>
      </p:grpSpPr>
      <p:pic>
        <p:nvPicPr>
          <p:cNvPr id="7" name="Picture 6" descr="A diagram of a journey&#10;&#10;Description automatically generated">
            <a:extLst>
              <a:ext uri="{FF2B5EF4-FFF2-40B4-BE49-F238E27FC236}">
                <a16:creationId xmlns:a16="http://schemas.microsoft.com/office/drawing/2014/main" id="{83F6EF04-BE12-D5E1-40C0-5001AF406F39}"/>
              </a:ext>
            </a:extLst>
          </p:cNvPr>
          <p:cNvPicPr>
            <a:picLocks noChangeAspect="1"/>
          </p:cNvPicPr>
          <p:nvPr/>
        </p:nvPicPr>
        <p:blipFill>
          <a:blip r:embed="rId3"/>
          <a:stretch>
            <a:fillRect/>
          </a:stretch>
        </p:blipFill>
        <p:spPr>
          <a:xfrm>
            <a:off x="8573077" y="1620034"/>
            <a:ext cx="3835894" cy="3536584"/>
          </a:xfrm>
          <a:prstGeom prst="rect">
            <a:avLst/>
          </a:prstGeom>
        </p:spPr>
      </p:pic>
      <p:sp>
        <p:nvSpPr>
          <p:cNvPr id="3" name="Title 1">
            <a:extLst>
              <a:ext uri="{FF2B5EF4-FFF2-40B4-BE49-F238E27FC236}">
                <a16:creationId xmlns:a16="http://schemas.microsoft.com/office/drawing/2014/main" id="{E9391DD5-2ECA-A92C-CA56-14F19DB6728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What movies use what arc?</a:t>
            </a:r>
          </a:p>
        </p:txBody>
      </p:sp>
      <p:pic>
        <p:nvPicPr>
          <p:cNvPr id="5" name="Picture 4" descr="A diagram of a diagram&#10;&#10;Description automatically generated">
            <a:extLst>
              <a:ext uri="{FF2B5EF4-FFF2-40B4-BE49-F238E27FC236}">
                <a16:creationId xmlns:a16="http://schemas.microsoft.com/office/drawing/2014/main" id="{764069BF-E06D-C58D-B3FC-253990C24A78}"/>
              </a:ext>
            </a:extLst>
          </p:cNvPr>
          <p:cNvPicPr>
            <a:picLocks noChangeAspect="1"/>
          </p:cNvPicPr>
          <p:nvPr/>
        </p:nvPicPr>
        <p:blipFill>
          <a:blip r:embed="rId4"/>
          <a:stretch>
            <a:fillRect/>
          </a:stretch>
        </p:blipFill>
        <p:spPr>
          <a:xfrm>
            <a:off x="3669122" y="-25647"/>
            <a:ext cx="5575489" cy="3291362"/>
          </a:xfrm>
          <a:prstGeom prst="rect">
            <a:avLst/>
          </a:prstGeom>
        </p:spPr>
      </p:pic>
      <p:pic>
        <p:nvPicPr>
          <p:cNvPr id="8" name="Google Shape;296;p31">
            <a:extLst>
              <a:ext uri="{FF2B5EF4-FFF2-40B4-BE49-F238E27FC236}">
                <a16:creationId xmlns:a16="http://schemas.microsoft.com/office/drawing/2014/main" id="{9E431204-4BC1-7F90-D5CD-39E0CF1C3D37}"/>
              </a:ext>
            </a:extLst>
          </p:cNvPr>
          <p:cNvPicPr preferRelativeResize="0">
            <a:picLocks/>
          </p:cNvPicPr>
          <p:nvPr/>
        </p:nvPicPr>
        <p:blipFill rotWithShape="1">
          <a:blip r:embed="rId5">
            <a:alphaModFix/>
          </a:blip>
          <a:srcRect l="-15032" t="48879" r="-11978" b="2418"/>
          <a:stretch/>
        </p:blipFill>
        <p:spPr>
          <a:xfrm>
            <a:off x="2644104" y="3297211"/>
            <a:ext cx="6953992" cy="35365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34"/>
          <p:cNvGrpSpPr/>
          <p:nvPr/>
        </p:nvGrpSpPr>
        <p:grpSpPr>
          <a:xfrm>
            <a:off x="3034153" y="2096988"/>
            <a:ext cx="7924799" cy="1708248"/>
            <a:chOff x="1" y="2514600"/>
            <a:chExt cx="7924799" cy="1708248"/>
          </a:xfrm>
        </p:grpSpPr>
        <p:sp>
          <p:nvSpPr>
            <p:cNvPr id="321" name="Google Shape;321;p34"/>
            <p:cNvSpPr/>
            <p:nvPr/>
          </p:nvSpPr>
          <p:spPr>
            <a:xfrm>
              <a:off x="1" y="2514600"/>
              <a:ext cx="6866588" cy="1371600"/>
            </a:xfrm>
            <a:prstGeom prst="rightArrow">
              <a:avLst>
                <a:gd name="adj1" fmla="val 50000"/>
                <a:gd name="adj2" fmla="val 50000"/>
              </a:avLst>
            </a:prstGeom>
            <a:solidFill>
              <a:srgbClr val="BFBFBF"/>
            </a:solidFill>
            <a:ln>
              <a:noFill/>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grpSp>
          <p:nvGrpSpPr>
            <p:cNvPr id="322" name="Google Shape;322;p34"/>
            <p:cNvGrpSpPr/>
            <p:nvPr/>
          </p:nvGrpSpPr>
          <p:grpSpPr>
            <a:xfrm>
              <a:off x="7010400" y="2743200"/>
              <a:ext cx="914400" cy="1479648"/>
              <a:chOff x="6863702" y="2011529"/>
              <a:chExt cx="914400" cy="1479648"/>
            </a:xfrm>
          </p:grpSpPr>
          <p:sp>
            <p:nvSpPr>
              <p:cNvPr id="323" name="Google Shape;323;p34"/>
              <p:cNvSpPr/>
              <p:nvPr/>
            </p:nvSpPr>
            <p:spPr>
              <a:xfrm>
                <a:off x="6863702" y="2011529"/>
                <a:ext cx="914400" cy="9144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324" name="Google Shape;324;p34"/>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point</a:t>
                </a:r>
                <a:endParaRPr sz="2400">
                  <a:solidFill>
                    <a:schemeClr val="tx1">
                      <a:lumMod val="75000"/>
                      <a:lumOff val="25000"/>
                    </a:schemeClr>
                  </a:solidFill>
                  <a:ea typeface="Arial"/>
                  <a:cs typeface="Arial"/>
                  <a:sym typeface="Arial"/>
                </a:endParaRPr>
              </a:p>
            </p:txBody>
          </p:sp>
        </p:grpSp>
      </p:grpSp>
      <p:sp>
        <p:nvSpPr>
          <p:cNvPr id="325" name="Google Shape;325;p34"/>
          <p:cNvSpPr txBox="1">
            <a:spLocks noGrp="1"/>
          </p:cNvSpPr>
          <p:nvPr>
            <p:ph type="body" idx="1"/>
          </p:nvPr>
        </p:nvSpPr>
        <p:spPr>
          <a:xfrm>
            <a:off x="3491351" y="1396338"/>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a:ea typeface="Arial"/>
              <a:cs typeface="Arial"/>
              <a:sym typeface="Arial"/>
            </a:endParaRPr>
          </a:p>
          <a:p>
            <a:pPr marL="0" indent="0" algn="ctr">
              <a:spcBef>
                <a:spcPts val="480"/>
              </a:spcBef>
              <a:buNone/>
            </a:pPr>
            <a:endParaRPr sz="2400">
              <a:ea typeface="Arial"/>
              <a:cs typeface="Arial"/>
              <a:sym typeface="Arial"/>
            </a:endParaRPr>
          </a:p>
          <a:p>
            <a:pPr marL="0" indent="0" algn="ctr">
              <a:spcBef>
                <a:spcPts val="480"/>
              </a:spcBef>
              <a:buNone/>
            </a:pPr>
            <a:endParaRPr sz="2400">
              <a:ea typeface="Arial"/>
              <a:cs typeface="Arial"/>
              <a:sym typeface="Arial"/>
            </a:endParaRPr>
          </a:p>
          <a:p>
            <a:pPr marL="0" indent="0" algn="ctr">
              <a:spcBef>
                <a:spcPts val="480"/>
              </a:spcBef>
              <a:buNone/>
            </a:pPr>
            <a:r>
              <a:rPr lang="en-US" sz="2400">
                <a:ea typeface="Arial"/>
                <a:cs typeface="Arial"/>
                <a:sym typeface="Arial"/>
              </a:rPr>
              <a:t>What makes a </a:t>
            </a:r>
            <a:r>
              <a:rPr lang="en-US" sz="2400" b="1">
                <a:ea typeface="Arial"/>
                <a:cs typeface="Arial"/>
                <a:sym typeface="Arial"/>
              </a:rPr>
              <a:t>good story</a:t>
            </a:r>
            <a:r>
              <a:rPr lang="en-US" sz="2400">
                <a:ea typeface="Arial"/>
                <a:cs typeface="Arial"/>
                <a:sym typeface="Arial"/>
              </a:rPr>
              <a:t>?</a:t>
            </a:r>
            <a:endParaRPr sz="2400">
              <a:ea typeface="Arial"/>
              <a:cs typeface="Arial"/>
              <a:sym typeface="Arial"/>
            </a:endParaRPr>
          </a:p>
        </p:txBody>
      </p:sp>
      <p:cxnSp>
        <p:nvCxnSpPr>
          <p:cNvPr id="326" name="Google Shape;326;p34"/>
          <p:cNvCxnSpPr/>
          <p:nvPr/>
        </p:nvCxnSpPr>
        <p:spPr>
          <a:xfrm>
            <a:off x="7738290" y="3189512"/>
            <a:ext cx="1554480" cy="0"/>
          </a:xfrm>
          <a:prstGeom prst="straightConnector1">
            <a:avLst/>
          </a:prstGeom>
          <a:noFill/>
          <a:ln w="57150" cap="rnd" cmpd="sng">
            <a:solidFill>
              <a:schemeClr val="dk2"/>
            </a:solidFill>
            <a:prstDash val="solid"/>
            <a:round/>
            <a:headEnd type="none" w="sm" len="sm"/>
            <a:tailEnd type="none" w="sm" len="sm"/>
          </a:ln>
        </p:spPr>
      </p:cxnSp>
      <p:grpSp>
        <p:nvGrpSpPr>
          <p:cNvPr id="327" name="Google Shape;327;p34"/>
          <p:cNvGrpSpPr/>
          <p:nvPr/>
        </p:nvGrpSpPr>
        <p:grpSpPr>
          <a:xfrm>
            <a:off x="7763837" y="1472538"/>
            <a:ext cx="1518715" cy="1194376"/>
            <a:chOff x="4840001" y="839217"/>
            <a:chExt cx="1518715" cy="895782"/>
          </a:xfrm>
        </p:grpSpPr>
        <p:sp>
          <p:nvSpPr>
            <p:cNvPr id="328" name="Google Shape;328;p34"/>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1400">
                <a:solidFill>
                  <a:schemeClr val="tx1">
                    <a:lumMod val="75000"/>
                    <a:lumOff val="25000"/>
                  </a:schemeClr>
                </a:solidFill>
                <a:ea typeface="Arial"/>
                <a:cs typeface="Arial"/>
                <a:sym typeface="Arial"/>
              </a:endParaRPr>
            </a:p>
          </p:txBody>
        </p:sp>
        <p:sp>
          <p:nvSpPr>
            <p:cNvPr id="329" name="Google Shape;329;p34"/>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330" name="Google Shape;330;p34"/>
          <p:cNvGrpSpPr/>
          <p:nvPr/>
        </p:nvGrpSpPr>
        <p:grpSpPr>
          <a:xfrm>
            <a:off x="7822245" y="3343158"/>
            <a:ext cx="1433956" cy="1007356"/>
            <a:chOff x="4985136" y="3343787"/>
            <a:chExt cx="1433956" cy="755517"/>
          </a:xfrm>
        </p:grpSpPr>
        <p:sp>
          <p:nvSpPr>
            <p:cNvPr id="331" name="Google Shape;331;p34"/>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1400">
                <a:solidFill>
                  <a:schemeClr val="tx1">
                    <a:lumMod val="75000"/>
                    <a:lumOff val="25000"/>
                  </a:schemeClr>
                </a:solidFill>
                <a:ea typeface="Arial"/>
                <a:cs typeface="Arial"/>
                <a:sym typeface="Arial"/>
              </a:endParaRPr>
            </a:p>
          </p:txBody>
        </p:sp>
        <p:sp>
          <p:nvSpPr>
            <p:cNvPr id="332" name="Google Shape;332;p34"/>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audience</a:t>
              </a:r>
              <a:endParaRPr sz="2400">
                <a:solidFill>
                  <a:schemeClr val="tx1">
                    <a:lumMod val="75000"/>
                    <a:lumOff val="25000"/>
                  </a:schemeClr>
                </a:solidFill>
                <a:ea typeface="Arial"/>
                <a:cs typeface="Arial"/>
                <a:sym typeface="Arial"/>
              </a:endParaRPr>
            </a:p>
          </p:txBody>
        </p:sp>
      </p:grpSp>
      <p:sp>
        <p:nvSpPr>
          <p:cNvPr id="334" name="Google Shape;334;p34"/>
          <p:cNvSpPr txBox="1"/>
          <p:nvPr/>
        </p:nvSpPr>
        <p:spPr>
          <a:xfrm>
            <a:off x="3125780" y="942107"/>
            <a:ext cx="1801733"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Touches people</a:t>
            </a:r>
            <a:endParaRPr>
              <a:solidFill>
                <a:schemeClr val="tx1">
                  <a:lumMod val="75000"/>
                  <a:lumOff val="25000"/>
                </a:schemeClr>
              </a:solidFill>
              <a:ea typeface="Arial"/>
              <a:cs typeface="Arial"/>
              <a:sym typeface="Arial"/>
            </a:endParaRPr>
          </a:p>
        </p:txBody>
      </p:sp>
      <p:sp>
        <p:nvSpPr>
          <p:cNvPr id="335" name="Google Shape;335;p34"/>
          <p:cNvSpPr txBox="1"/>
          <p:nvPr/>
        </p:nvSpPr>
        <p:spPr>
          <a:xfrm>
            <a:off x="4416925" y="1302859"/>
            <a:ext cx="1711564"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Has substance</a:t>
            </a:r>
            <a:endParaRPr dirty="0">
              <a:solidFill>
                <a:schemeClr val="tx1">
                  <a:lumMod val="75000"/>
                  <a:lumOff val="25000"/>
                </a:schemeClr>
              </a:solidFill>
              <a:ea typeface="Arial"/>
              <a:cs typeface="Arial"/>
              <a:sym typeface="Arial"/>
            </a:endParaRPr>
          </a:p>
        </p:txBody>
      </p:sp>
      <p:sp>
        <p:nvSpPr>
          <p:cNvPr id="336" name="Google Shape;336;p34"/>
          <p:cNvSpPr txBox="1"/>
          <p:nvPr/>
        </p:nvSpPr>
        <p:spPr>
          <a:xfrm>
            <a:off x="3125780" y="1956828"/>
            <a:ext cx="413699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Representative of the human condition</a:t>
            </a:r>
            <a:endParaRPr>
              <a:solidFill>
                <a:schemeClr val="tx1">
                  <a:lumMod val="75000"/>
                  <a:lumOff val="25000"/>
                </a:schemeClr>
              </a:solidFill>
              <a:ea typeface="Arial"/>
              <a:cs typeface="Arial"/>
              <a:sym typeface="Arial"/>
            </a:endParaRPr>
          </a:p>
        </p:txBody>
      </p:sp>
      <p:sp>
        <p:nvSpPr>
          <p:cNvPr id="337" name="Google Shape;337;p34"/>
          <p:cNvSpPr txBox="1"/>
          <p:nvPr/>
        </p:nvSpPr>
        <p:spPr>
          <a:xfrm>
            <a:off x="9640841" y="4819086"/>
            <a:ext cx="232707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Creates vivid images</a:t>
            </a:r>
            <a:endParaRPr>
              <a:solidFill>
                <a:schemeClr val="tx1">
                  <a:lumMod val="75000"/>
                  <a:lumOff val="25000"/>
                </a:schemeClr>
              </a:solidFill>
              <a:ea typeface="Arial"/>
              <a:cs typeface="Arial"/>
              <a:sym typeface="Arial"/>
            </a:endParaRPr>
          </a:p>
        </p:txBody>
      </p:sp>
      <p:sp>
        <p:nvSpPr>
          <p:cNvPr id="338" name="Google Shape;338;p34"/>
          <p:cNvSpPr txBox="1"/>
          <p:nvPr/>
        </p:nvSpPr>
        <p:spPr>
          <a:xfrm>
            <a:off x="8368152" y="5559290"/>
            <a:ext cx="371353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Doesn’t default to an easy solution</a:t>
            </a:r>
            <a:endParaRPr>
              <a:solidFill>
                <a:schemeClr val="tx1">
                  <a:lumMod val="75000"/>
                  <a:lumOff val="25000"/>
                </a:schemeClr>
              </a:solidFill>
              <a:ea typeface="Arial"/>
              <a:cs typeface="Arial"/>
              <a:sym typeface="Arial"/>
            </a:endParaRPr>
          </a:p>
        </p:txBody>
      </p:sp>
      <p:sp>
        <p:nvSpPr>
          <p:cNvPr id="339" name="Google Shape;339;p34"/>
          <p:cNvSpPr txBox="1"/>
          <p:nvPr/>
        </p:nvSpPr>
        <p:spPr>
          <a:xfrm>
            <a:off x="4944620" y="5570731"/>
            <a:ext cx="316170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Goes beyond the five senses</a:t>
            </a:r>
            <a:endParaRPr>
              <a:solidFill>
                <a:schemeClr val="tx1">
                  <a:lumMod val="75000"/>
                  <a:lumOff val="25000"/>
                </a:schemeClr>
              </a:solidFill>
              <a:ea typeface="Arial"/>
              <a:cs typeface="Arial"/>
              <a:sym typeface="Arial"/>
            </a:endParaRPr>
          </a:p>
        </p:txBody>
      </p:sp>
      <p:sp>
        <p:nvSpPr>
          <p:cNvPr id="340" name="Google Shape;340;p34"/>
          <p:cNvSpPr txBox="1"/>
          <p:nvPr/>
        </p:nvSpPr>
        <p:spPr>
          <a:xfrm>
            <a:off x="9434952" y="1937699"/>
            <a:ext cx="2737573"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Embraces idiosyncrasies</a:t>
            </a:r>
            <a:endParaRPr>
              <a:solidFill>
                <a:schemeClr val="tx1">
                  <a:lumMod val="75000"/>
                  <a:lumOff val="25000"/>
                </a:schemeClr>
              </a:solidFill>
              <a:ea typeface="Arial"/>
              <a:cs typeface="Arial"/>
              <a:sym typeface="Arial"/>
            </a:endParaRPr>
          </a:p>
        </p:txBody>
      </p:sp>
      <p:sp>
        <p:nvSpPr>
          <p:cNvPr id="341" name="Google Shape;341;p34"/>
          <p:cNvSpPr txBox="1"/>
          <p:nvPr/>
        </p:nvSpPr>
        <p:spPr>
          <a:xfrm>
            <a:off x="11197711" y="3701992"/>
            <a:ext cx="91604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Honest</a:t>
            </a:r>
            <a:endParaRPr>
              <a:solidFill>
                <a:schemeClr val="tx1">
                  <a:lumMod val="75000"/>
                  <a:lumOff val="25000"/>
                </a:schemeClr>
              </a:solidFill>
              <a:ea typeface="Arial"/>
              <a:cs typeface="Arial"/>
              <a:sym typeface="Arial"/>
            </a:endParaRPr>
          </a:p>
        </p:txBody>
      </p:sp>
      <p:sp>
        <p:nvSpPr>
          <p:cNvPr id="342" name="Google Shape;342;p34"/>
          <p:cNvSpPr txBox="1"/>
          <p:nvPr/>
        </p:nvSpPr>
        <p:spPr>
          <a:xfrm>
            <a:off x="9511151" y="1399307"/>
            <a:ext cx="2250774"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Makes people laugh</a:t>
            </a:r>
            <a:endParaRPr>
              <a:solidFill>
                <a:schemeClr val="tx1">
                  <a:lumMod val="75000"/>
                  <a:lumOff val="25000"/>
                </a:schemeClr>
              </a:solidFill>
              <a:ea typeface="Arial"/>
              <a:cs typeface="Arial"/>
              <a:sym typeface="Arial"/>
            </a:endParaRPr>
          </a:p>
        </p:txBody>
      </p:sp>
      <p:sp>
        <p:nvSpPr>
          <p:cNvPr id="343" name="Google Shape;343;p34"/>
          <p:cNvSpPr txBox="1"/>
          <p:nvPr/>
        </p:nvSpPr>
        <p:spPr>
          <a:xfrm>
            <a:off x="5307119" y="4506609"/>
            <a:ext cx="1993680"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Makes people cry</a:t>
            </a:r>
            <a:endParaRPr>
              <a:solidFill>
                <a:schemeClr val="tx1">
                  <a:lumMod val="75000"/>
                  <a:lumOff val="25000"/>
                </a:schemeClr>
              </a:solidFill>
              <a:ea typeface="Arial"/>
              <a:cs typeface="Arial"/>
              <a:sym typeface="Arial"/>
            </a:endParaRPr>
          </a:p>
        </p:txBody>
      </p:sp>
      <p:sp>
        <p:nvSpPr>
          <p:cNvPr id="344" name="Google Shape;344;p34"/>
          <p:cNvSpPr txBox="1"/>
          <p:nvPr/>
        </p:nvSpPr>
        <p:spPr>
          <a:xfrm>
            <a:off x="5929751" y="5056907"/>
            <a:ext cx="1544526"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Plot structure</a:t>
            </a:r>
            <a:endParaRPr>
              <a:solidFill>
                <a:schemeClr val="tx1">
                  <a:lumMod val="75000"/>
                  <a:lumOff val="25000"/>
                </a:schemeClr>
              </a:solidFill>
              <a:ea typeface="Arial"/>
              <a:cs typeface="Arial"/>
              <a:sym typeface="Arial"/>
            </a:endParaRPr>
          </a:p>
        </p:txBody>
      </p:sp>
      <p:sp>
        <p:nvSpPr>
          <p:cNvPr id="345" name="Google Shape;345;p34"/>
          <p:cNvSpPr txBox="1"/>
          <p:nvPr/>
        </p:nvSpPr>
        <p:spPr>
          <a:xfrm>
            <a:off x="3634073" y="4051455"/>
            <a:ext cx="2583497"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Must arrive somewhere</a:t>
            </a:r>
            <a:endParaRPr>
              <a:solidFill>
                <a:schemeClr val="tx1">
                  <a:lumMod val="75000"/>
                  <a:lumOff val="25000"/>
                </a:schemeClr>
              </a:solidFill>
              <a:ea typeface="Arial"/>
              <a:cs typeface="Arial"/>
              <a:sym typeface="Arial"/>
            </a:endParaRPr>
          </a:p>
        </p:txBody>
      </p:sp>
      <p:sp>
        <p:nvSpPr>
          <p:cNvPr id="346" name="Google Shape;346;p34"/>
          <p:cNvSpPr txBox="1"/>
          <p:nvPr/>
        </p:nvSpPr>
        <p:spPr>
          <a:xfrm>
            <a:off x="3719952" y="3228107"/>
            <a:ext cx="3789957"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Have something non-trivial at stake</a:t>
            </a:r>
            <a:endParaRPr>
              <a:solidFill>
                <a:schemeClr val="tx1">
                  <a:lumMod val="75000"/>
                  <a:lumOff val="25000"/>
                </a:schemeClr>
              </a:solidFill>
              <a:ea typeface="Arial"/>
              <a:cs typeface="Arial"/>
              <a:sym typeface="Arial"/>
            </a:endParaRPr>
          </a:p>
        </p:txBody>
      </p:sp>
      <p:sp>
        <p:nvSpPr>
          <p:cNvPr id="347" name="Google Shape;347;p34"/>
          <p:cNvSpPr txBox="1"/>
          <p:nvPr/>
        </p:nvSpPr>
        <p:spPr>
          <a:xfrm>
            <a:off x="5654640" y="1627907"/>
            <a:ext cx="2314568"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Has good characters</a:t>
            </a:r>
            <a:endParaRPr dirty="0">
              <a:solidFill>
                <a:schemeClr val="tx1">
                  <a:lumMod val="75000"/>
                  <a:lumOff val="25000"/>
                </a:schemeClr>
              </a:solidFill>
              <a:ea typeface="Arial"/>
              <a:cs typeface="Arial"/>
              <a:sym typeface="Arial"/>
            </a:endParaRPr>
          </a:p>
        </p:txBody>
      </p:sp>
      <p:sp>
        <p:nvSpPr>
          <p:cNvPr id="348" name="Google Shape;348;p34"/>
          <p:cNvSpPr txBox="1"/>
          <p:nvPr/>
        </p:nvSpPr>
        <p:spPr>
          <a:xfrm>
            <a:off x="7805869" y="4553375"/>
            <a:ext cx="1647318"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Outer struggle</a:t>
            </a:r>
            <a:endParaRPr dirty="0">
              <a:solidFill>
                <a:schemeClr val="tx1">
                  <a:lumMod val="75000"/>
                  <a:lumOff val="25000"/>
                </a:schemeClr>
              </a:solidFill>
              <a:ea typeface="Arial"/>
              <a:cs typeface="Arial"/>
              <a:sym typeface="Arial"/>
            </a:endParaRPr>
          </a:p>
        </p:txBody>
      </p:sp>
      <p:sp>
        <p:nvSpPr>
          <p:cNvPr id="349" name="Google Shape;349;p34"/>
          <p:cNvSpPr txBox="1"/>
          <p:nvPr/>
        </p:nvSpPr>
        <p:spPr>
          <a:xfrm>
            <a:off x="3125779" y="5570731"/>
            <a:ext cx="1596148"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Inner struggle</a:t>
            </a:r>
            <a:endParaRPr>
              <a:solidFill>
                <a:schemeClr val="tx1">
                  <a:lumMod val="75000"/>
                  <a:lumOff val="25000"/>
                </a:schemeClr>
              </a:solidFill>
              <a:ea typeface="Arial"/>
              <a:cs typeface="Arial"/>
              <a:sym typeface="Arial"/>
            </a:endParaRPr>
          </a:p>
        </p:txBody>
      </p:sp>
      <p:sp>
        <p:nvSpPr>
          <p:cNvPr id="350" name="Google Shape;350;p34"/>
          <p:cNvSpPr txBox="1"/>
          <p:nvPr/>
        </p:nvSpPr>
        <p:spPr>
          <a:xfrm>
            <a:off x="5196669" y="953929"/>
            <a:ext cx="417542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Characters change through experience</a:t>
            </a:r>
            <a:endParaRPr>
              <a:solidFill>
                <a:schemeClr val="tx1">
                  <a:lumMod val="75000"/>
                  <a:lumOff val="25000"/>
                </a:schemeClr>
              </a:solidFill>
              <a:ea typeface="Arial"/>
              <a:cs typeface="Arial"/>
              <a:sym typeface="Arial"/>
            </a:endParaRPr>
          </a:p>
        </p:txBody>
      </p:sp>
      <p:sp>
        <p:nvSpPr>
          <p:cNvPr id="351" name="Google Shape;351;p34"/>
          <p:cNvSpPr txBox="1"/>
          <p:nvPr/>
        </p:nvSpPr>
        <p:spPr>
          <a:xfrm>
            <a:off x="3202199" y="4698032"/>
            <a:ext cx="2058151"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Imaginable setting</a:t>
            </a:r>
            <a:endParaRPr>
              <a:solidFill>
                <a:schemeClr val="tx1">
                  <a:lumMod val="75000"/>
                  <a:lumOff val="25000"/>
                </a:schemeClr>
              </a:solidFill>
              <a:ea typeface="Arial"/>
              <a:cs typeface="Arial"/>
              <a:sym typeface="Arial"/>
            </a:endParaRPr>
          </a:p>
        </p:txBody>
      </p:sp>
      <p:sp>
        <p:nvSpPr>
          <p:cNvPr id="352" name="Google Shape;352;p34"/>
          <p:cNvSpPr txBox="1"/>
          <p:nvPr/>
        </p:nvSpPr>
        <p:spPr>
          <a:xfrm>
            <a:off x="10964654" y="2564963"/>
            <a:ext cx="115995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Relatable</a:t>
            </a:r>
            <a:endParaRPr>
              <a:solidFill>
                <a:schemeClr val="tx1">
                  <a:lumMod val="75000"/>
                  <a:lumOff val="25000"/>
                </a:schemeClr>
              </a:solidFill>
              <a:ea typeface="Arial"/>
              <a:cs typeface="Arial"/>
              <a:sym typeface="Arial"/>
            </a:endParaRPr>
          </a:p>
        </p:txBody>
      </p:sp>
      <p:sp>
        <p:nvSpPr>
          <p:cNvPr id="2" name="Title 1">
            <a:extLst>
              <a:ext uri="{FF2B5EF4-FFF2-40B4-BE49-F238E27FC236}">
                <a16:creationId xmlns:a16="http://schemas.microsoft.com/office/drawing/2014/main" id="{59BF3EB3-0B29-9D52-3568-97DD182044FA}"/>
              </a:ext>
            </a:extLst>
          </p:cNvPr>
          <p:cNvSpPr txBox="1">
            <a:spLocks/>
          </p:cNvSpPr>
          <p:nvPr/>
        </p:nvSpPr>
        <p:spPr>
          <a:xfrm>
            <a:off x="252919" y="1123837"/>
            <a:ext cx="2528658"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And a bunch of other stuff, too…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Effect transition="in" filter="fade">
                                      <p:cBhvr>
                                        <p:cTn id="11" dur="500"/>
                                        <p:tgtEl>
                                          <p:spTgt spid="3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0"/>
                                        </p:tgtEl>
                                        <p:attrNameLst>
                                          <p:attrName>style.visibility</p:attrName>
                                        </p:attrNameLst>
                                      </p:cBhvr>
                                      <p:to>
                                        <p:strVal val="visible"/>
                                      </p:to>
                                    </p:set>
                                    <p:animEffect transition="in" filter="fade">
                                      <p:cBhvr>
                                        <p:cTn id="15" dur="500"/>
                                        <p:tgtEl>
                                          <p:spTgt spid="35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500"/>
                                        <p:tgtEl>
                                          <p:spTgt spid="33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6"/>
                                        </p:tgtEl>
                                        <p:attrNameLst>
                                          <p:attrName>style.visibility</p:attrName>
                                        </p:attrNameLst>
                                      </p:cBhvr>
                                      <p:to>
                                        <p:strVal val="visible"/>
                                      </p:to>
                                    </p:set>
                                    <p:animEffect transition="in" filter="fade">
                                      <p:cBhvr>
                                        <p:cTn id="23" dur="500"/>
                                        <p:tgtEl>
                                          <p:spTgt spid="34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42"/>
                                        </p:tgtEl>
                                        <p:attrNameLst>
                                          <p:attrName>style.visibility</p:attrName>
                                        </p:attrNameLst>
                                      </p:cBhvr>
                                      <p:to>
                                        <p:strVal val="visible"/>
                                      </p:to>
                                    </p:set>
                                    <p:animEffect transition="in" filter="fade">
                                      <p:cBhvr>
                                        <p:cTn id="27" dur="500"/>
                                        <p:tgtEl>
                                          <p:spTgt spid="34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45"/>
                                        </p:tgtEl>
                                        <p:attrNameLst>
                                          <p:attrName>style.visibility</p:attrName>
                                        </p:attrNameLst>
                                      </p:cBhvr>
                                      <p:to>
                                        <p:strVal val="visible"/>
                                      </p:to>
                                    </p:set>
                                    <p:animEffect transition="in" filter="fade">
                                      <p:cBhvr>
                                        <p:cTn id="31" dur="500"/>
                                        <p:tgtEl>
                                          <p:spTgt spid="34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37"/>
                                        </p:tgtEl>
                                        <p:attrNameLst>
                                          <p:attrName>style.visibility</p:attrName>
                                        </p:attrNameLst>
                                      </p:cBhvr>
                                      <p:to>
                                        <p:strVal val="visible"/>
                                      </p:to>
                                    </p:set>
                                    <p:animEffect transition="in" filter="fade">
                                      <p:cBhvr>
                                        <p:cTn id="35" dur="500"/>
                                        <p:tgtEl>
                                          <p:spTgt spid="33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500"/>
                                        <p:tgtEl>
                                          <p:spTgt spid="351"/>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49"/>
                                        </p:tgtEl>
                                        <p:attrNameLst>
                                          <p:attrName>style.visibility</p:attrName>
                                        </p:attrNameLst>
                                      </p:cBhvr>
                                      <p:to>
                                        <p:strVal val="visible"/>
                                      </p:to>
                                    </p:set>
                                    <p:animEffect transition="in" filter="fade">
                                      <p:cBhvr>
                                        <p:cTn id="43" dur="500"/>
                                        <p:tgtEl>
                                          <p:spTgt spid="34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39"/>
                                        </p:tgtEl>
                                        <p:attrNameLst>
                                          <p:attrName>style.visibility</p:attrName>
                                        </p:attrNameLst>
                                      </p:cBhvr>
                                      <p:to>
                                        <p:strVal val="visible"/>
                                      </p:to>
                                    </p:set>
                                    <p:animEffect transition="in" filter="fade">
                                      <p:cBhvr>
                                        <p:cTn id="51" dur="500"/>
                                        <p:tgtEl>
                                          <p:spTgt spid="33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41"/>
                                        </p:tgtEl>
                                        <p:attrNameLst>
                                          <p:attrName>style.visibility</p:attrName>
                                        </p:attrNameLst>
                                      </p:cBhvr>
                                      <p:to>
                                        <p:strVal val="visible"/>
                                      </p:to>
                                    </p:set>
                                    <p:animEffect transition="in" filter="fade">
                                      <p:cBhvr>
                                        <p:cTn id="55" dur="500"/>
                                        <p:tgtEl>
                                          <p:spTgt spid="34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38"/>
                                        </p:tgtEl>
                                        <p:attrNameLst>
                                          <p:attrName>style.visibility</p:attrName>
                                        </p:attrNameLst>
                                      </p:cBhvr>
                                      <p:to>
                                        <p:strVal val="visible"/>
                                      </p:to>
                                    </p:set>
                                    <p:animEffect transition="in" filter="fade">
                                      <p:cBhvr>
                                        <p:cTn id="59" dur="500"/>
                                        <p:tgtEl>
                                          <p:spTgt spid="33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500"/>
                                        <p:tgtEl>
                                          <p:spTgt spid="348"/>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40"/>
                                        </p:tgtEl>
                                        <p:attrNameLst>
                                          <p:attrName>style.visibility</p:attrName>
                                        </p:attrNameLst>
                                      </p:cBhvr>
                                      <p:to>
                                        <p:strVal val="visible"/>
                                      </p:to>
                                    </p:set>
                                    <p:animEffect transition="in" filter="fade">
                                      <p:cBhvr>
                                        <p:cTn id="67" dur="500"/>
                                        <p:tgtEl>
                                          <p:spTgt spid="34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47"/>
                                        </p:tgtEl>
                                        <p:attrNameLst>
                                          <p:attrName>style.visibility</p:attrName>
                                        </p:attrNameLst>
                                      </p:cBhvr>
                                      <p:to>
                                        <p:strVal val="visible"/>
                                      </p:to>
                                    </p:set>
                                    <p:animEffect transition="in" filter="fade">
                                      <p:cBhvr>
                                        <p:cTn id="71" dur="500"/>
                                        <p:tgtEl>
                                          <p:spTgt spid="347"/>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43"/>
                                        </p:tgtEl>
                                        <p:attrNameLst>
                                          <p:attrName>style.visibility</p:attrName>
                                        </p:attrNameLst>
                                      </p:cBhvr>
                                      <p:to>
                                        <p:strVal val="visible"/>
                                      </p:to>
                                    </p:set>
                                    <p:animEffect transition="in" filter="fade">
                                      <p:cBhvr>
                                        <p:cTn id="75" dur="500"/>
                                        <p:tgtEl>
                                          <p:spTgt spid="343"/>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352"/>
                                        </p:tgtEl>
                                        <p:attrNameLst>
                                          <p:attrName>style.visibility</p:attrName>
                                        </p:attrNameLst>
                                      </p:cBhvr>
                                      <p:to>
                                        <p:strVal val="visible"/>
                                      </p:to>
                                    </p:set>
                                    <p:animEffect transition="in" filter="fade">
                                      <p:cBhvr>
                                        <p:cTn id="79" dur="5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Mid Semester Project pins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Narrative structures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Narrative structures in visualization</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Roles of the reader and the author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8" name="Google Shape;358;p35"/>
          <p:cNvPicPr preferRelativeResize="0">
            <a:picLocks noGrp="1"/>
          </p:cNvPicPr>
          <p:nvPr>
            <p:ph type="body" idx="1"/>
          </p:nvPr>
        </p:nvPicPr>
        <p:blipFill rotWithShape="1">
          <a:blip r:embed="rId3">
            <a:alphaModFix/>
          </a:blip>
          <a:srcRect t="-24610" b="-24609"/>
          <a:stretch/>
        </p:blipFill>
        <p:spPr>
          <a:xfrm>
            <a:off x="3546764" y="986028"/>
            <a:ext cx="8229600" cy="4876800"/>
          </a:xfrm>
          <a:prstGeom prst="rect">
            <a:avLst/>
          </a:prstGeom>
          <a:noFill/>
          <a:ln>
            <a:noFill/>
          </a:ln>
        </p:spPr>
      </p:pic>
      <p:sp>
        <p:nvSpPr>
          <p:cNvPr id="3" name="Title 1">
            <a:extLst>
              <a:ext uri="{FF2B5EF4-FFF2-40B4-BE49-F238E27FC236}">
                <a16:creationId xmlns:a16="http://schemas.microsoft.com/office/drawing/2014/main" id="{45892ADB-7E90-03CB-46D3-1C733063813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Storytelling with visualization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36" descr="Screen Shot 2015-01-13 at 5.03.30 PM.png"/>
          <p:cNvPicPr preferRelativeResize="0"/>
          <p:nvPr/>
        </p:nvPicPr>
        <p:blipFill rotWithShape="1">
          <a:blip r:embed="rId3">
            <a:alphaModFix amt="49000"/>
          </a:blip>
          <a:srcRect/>
          <a:stretch/>
        </p:blipFill>
        <p:spPr>
          <a:xfrm>
            <a:off x="3512820" y="683816"/>
            <a:ext cx="10160000" cy="5715000"/>
          </a:xfrm>
          <a:prstGeom prst="rect">
            <a:avLst/>
          </a:prstGeom>
          <a:noFill/>
          <a:ln>
            <a:noFill/>
          </a:ln>
        </p:spPr>
      </p:pic>
      <p:sp>
        <p:nvSpPr>
          <p:cNvPr id="367" name="Google Shape;367;p36"/>
          <p:cNvSpPr/>
          <p:nvPr/>
        </p:nvSpPr>
        <p:spPr>
          <a:xfrm>
            <a:off x="4322618" y="2043540"/>
            <a:ext cx="5142016" cy="1385459"/>
          </a:xfrm>
          <a:prstGeom prst="roundRect">
            <a:avLst/>
          </a:prstGeo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algn="ctr"/>
            <a:endParaRPr>
              <a:solidFill>
                <a:schemeClr val="bg1"/>
              </a:solidFill>
              <a:latin typeface="Arial"/>
              <a:ea typeface="Arial"/>
              <a:cs typeface="Arial"/>
              <a:sym typeface="Arial"/>
            </a:endParaRPr>
          </a:p>
        </p:txBody>
      </p:sp>
      <p:sp>
        <p:nvSpPr>
          <p:cNvPr id="368" name="Google Shape;368;p36"/>
          <p:cNvSpPr txBox="1">
            <a:spLocks noGrp="1"/>
          </p:cNvSpPr>
          <p:nvPr>
            <p:ph type="body" idx="1"/>
          </p:nvPr>
        </p:nvSpPr>
        <p:spPr>
          <a:xfrm>
            <a:off x="3512820" y="-325581"/>
            <a:ext cx="8229600" cy="4876800"/>
          </a:xfrm>
          <a:prstGeom prst="rect">
            <a:avLst/>
          </a:prstGeom>
          <a:noFill/>
          <a:ln>
            <a:noFill/>
          </a:ln>
        </p:spPr>
        <p:txBody>
          <a:bodyPr spcFirstLastPara="1" vert="horz" wrap="square" lIns="91425" tIns="45700" rIns="91425" bIns="45700" rtlCol="0" anchor="ctr"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spcBef>
                <a:spcPts val="480"/>
              </a:spcBef>
              <a:buNone/>
            </a:pPr>
            <a:r>
              <a:rPr lang="en-US" sz="2400" dirty="0">
                <a:solidFill>
                  <a:schemeClr val="bg1"/>
                </a:solidFill>
                <a:ea typeface="Arial"/>
                <a:cs typeface="Arial"/>
                <a:sym typeface="Arial"/>
              </a:rPr>
              <a:t>	      What makes a </a:t>
            </a:r>
            <a:r>
              <a:rPr lang="en-US" sz="2400" b="1" dirty="0">
                <a:solidFill>
                  <a:schemeClr val="bg1"/>
                </a:solidFill>
                <a:ea typeface="Arial"/>
                <a:cs typeface="Arial"/>
                <a:sym typeface="Arial"/>
              </a:rPr>
              <a:t>good data story</a:t>
            </a:r>
            <a:r>
              <a:rPr lang="en-US" sz="2400" dirty="0">
                <a:solidFill>
                  <a:schemeClr val="bg1"/>
                </a:solidFill>
                <a:ea typeface="Arial"/>
                <a:cs typeface="Arial"/>
                <a:sym typeface="Arial"/>
              </a:rPr>
              <a:t>?</a:t>
            </a:r>
            <a:endParaRPr sz="2400" dirty="0">
              <a:solidFill>
                <a:schemeClr val="bg1"/>
              </a:solidFill>
              <a:ea typeface="Arial"/>
              <a:cs typeface="Arial"/>
              <a:sym typeface="Arial"/>
            </a:endParaRPr>
          </a:p>
        </p:txBody>
      </p:sp>
      <p:sp>
        <p:nvSpPr>
          <p:cNvPr id="2" name="Title 1">
            <a:extLst>
              <a:ext uri="{FF2B5EF4-FFF2-40B4-BE49-F238E27FC236}">
                <a16:creationId xmlns:a16="http://schemas.microsoft.com/office/drawing/2014/main" id="{BFAA5185-977D-F71A-2C44-7A2B24E3C6B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7" name="Google Shape;377;p37"/>
          <p:cNvPicPr preferRelativeResize="0"/>
          <p:nvPr/>
        </p:nvPicPr>
        <p:blipFill rotWithShape="1">
          <a:blip r:embed="rId3">
            <a:alphaModFix/>
          </a:blip>
          <a:srcRect/>
          <a:stretch/>
        </p:blipFill>
        <p:spPr>
          <a:xfrm>
            <a:off x="2988625" y="138059"/>
            <a:ext cx="9144000" cy="4359720"/>
          </a:xfrm>
          <a:prstGeom prst="rect">
            <a:avLst/>
          </a:prstGeom>
          <a:noFill/>
          <a:ln>
            <a:noFill/>
          </a:ln>
        </p:spPr>
      </p:pic>
      <p:sp>
        <p:nvSpPr>
          <p:cNvPr id="2" name="Title 1">
            <a:extLst>
              <a:ext uri="{FF2B5EF4-FFF2-40B4-BE49-F238E27FC236}">
                <a16:creationId xmlns:a16="http://schemas.microsoft.com/office/drawing/2014/main" id="{88D9548E-F44B-2856-9FCD-41E50834F791}"/>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Napoleon’s March</a:t>
            </a:r>
          </a:p>
        </p:txBody>
      </p:sp>
      <p:sp>
        <p:nvSpPr>
          <p:cNvPr id="3" name="Rounded Rectangle 2">
            <a:extLst>
              <a:ext uri="{FF2B5EF4-FFF2-40B4-BE49-F238E27FC236}">
                <a16:creationId xmlns:a16="http://schemas.microsoft.com/office/drawing/2014/main" id="{44601B18-6D39-EA53-2A4B-66AB8665F2A0}"/>
              </a:ext>
            </a:extLst>
          </p:cNvPr>
          <p:cNvSpPr/>
          <p:nvPr/>
        </p:nvSpPr>
        <p:spPr>
          <a:xfrm>
            <a:off x="154378" y="4497779"/>
            <a:ext cx="12037621" cy="222216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0" i="0" dirty="0">
                <a:solidFill>
                  <a:schemeClr val="bg1"/>
                </a:solidFill>
                <a:effectLst/>
              </a:rPr>
              <a:t>“Probably the best statistical graphic ever drawn, this map by Charles Joseph Minard portrays the losses suffered by Napoleon’s army in the Russian campaign of 1812. Beginning at the Polish-Russian border, the thick band shows the size of the army at each position. The path of Napoleon’s retreat from Moscow in the bitterly cold winter is depicted by the dark lower band, which is tied to temperature and time scales.” </a:t>
            </a:r>
            <a:r>
              <a:rPr lang="en-US" sz="2400" b="0" i="1" dirty="0">
                <a:solidFill>
                  <a:schemeClr val="bg1"/>
                </a:solidFill>
                <a:effectLst/>
              </a:rPr>
              <a:t>- Edward Tufte</a:t>
            </a:r>
            <a:endParaRPr lang="en-US" sz="2400" i="1" dirty="0">
              <a:solidFill>
                <a:schemeClr val="bg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A812-EC6E-20A7-0114-01ED41E32DCA}"/>
              </a:ext>
            </a:extLst>
          </p:cNvPr>
          <p:cNvSpPr>
            <a:spLocks noGrp="1"/>
          </p:cNvSpPr>
          <p:nvPr>
            <p:ph type="title"/>
          </p:nvPr>
        </p:nvSpPr>
        <p:spPr/>
        <p:txBody>
          <a:bodyPr/>
          <a:lstStyle/>
          <a:p>
            <a:r>
              <a:rPr lang="en-US" dirty="0"/>
              <a:t>Design Space of Narrative Visualization</a:t>
            </a:r>
          </a:p>
        </p:txBody>
      </p:sp>
      <p:sp>
        <p:nvSpPr>
          <p:cNvPr id="3" name="Content Placeholder 2">
            <a:extLst>
              <a:ext uri="{FF2B5EF4-FFF2-40B4-BE49-F238E27FC236}">
                <a16:creationId xmlns:a16="http://schemas.microsoft.com/office/drawing/2014/main" id="{5F71523F-10BC-267E-7E6A-842FEC7B5050}"/>
              </a:ext>
            </a:extLst>
          </p:cNvPr>
          <p:cNvSpPr>
            <a:spLocks noGrp="1"/>
          </p:cNvSpPr>
          <p:nvPr>
            <p:ph idx="1"/>
          </p:nvPr>
        </p:nvSpPr>
        <p:spPr/>
        <p:txBody>
          <a:bodyPr>
            <a:normAutofit/>
          </a:bodyPr>
          <a:lstStyle/>
          <a:p>
            <a:pPr marL="457200" indent="-457200">
              <a:buFont typeface="+mj-lt"/>
              <a:buAutoNum type="arabicPeriod"/>
            </a:pPr>
            <a:r>
              <a:rPr lang="en-US" sz="2400" dirty="0"/>
              <a:t>Genre</a:t>
            </a:r>
          </a:p>
          <a:p>
            <a:pPr marL="457200" indent="-457200">
              <a:buFont typeface="+mj-lt"/>
              <a:buAutoNum type="arabicPeriod"/>
            </a:pPr>
            <a:r>
              <a:rPr lang="en-US" sz="2400" dirty="0"/>
              <a:t>Visual Narrative Tactics</a:t>
            </a:r>
          </a:p>
          <a:p>
            <a:pPr marL="457200" indent="-457200">
              <a:buFont typeface="+mj-lt"/>
              <a:buAutoNum type="arabicPeriod"/>
            </a:pPr>
            <a:r>
              <a:rPr lang="en-US" sz="2400" dirty="0"/>
              <a:t>Narrative Structure </a:t>
            </a:r>
          </a:p>
        </p:txBody>
      </p:sp>
    </p:spTree>
    <p:extLst>
      <p:ext uri="{BB962C8B-B14F-4D97-AF65-F5344CB8AC3E}">
        <p14:creationId xmlns:p14="http://schemas.microsoft.com/office/powerpoint/2010/main" val="2778360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2FC73-8EF6-9293-80DB-2D02DC934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066E0-4B68-9E8A-0E83-85848CE2367E}"/>
              </a:ext>
            </a:extLst>
          </p:cNvPr>
          <p:cNvSpPr>
            <a:spLocks noGrp="1"/>
          </p:cNvSpPr>
          <p:nvPr>
            <p:ph type="title"/>
          </p:nvPr>
        </p:nvSpPr>
        <p:spPr/>
        <p:txBody>
          <a:bodyPr/>
          <a:lstStyle/>
          <a:p>
            <a:r>
              <a:rPr lang="en-US" dirty="0"/>
              <a:t>Genre</a:t>
            </a:r>
          </a:p>
        </p:txBody>
      </p:sp>
      <p:pic>
        <p:nvPicPr>
          <p:cNvPr id="5" name="Content Placeholder 4" descr="A diagram of different types of charts&#10;&#10;Description automatically generated with medium confidence">
            <a:extLst>
              <a:ext uri="{FF2B5EF4-FFF2-40B4-BE49-F238E27FC236}">
                <a16:creationId xmlns:a16="http://schemas.microsoft.com/office/drawing/2014/main" id="{8BDBB82B-A871-C95F-6E23-EDB3CF60F721}"/>
              </a:ext>
            </a:extLst>
          </p:cNvPr>
          <p:cNvPicPr>
            <a:picLocks noGrp="1" noChangeAspect="1"/>
          </p:cNvPicPr>
          <p:nvPr>
            <p:ph idx="1"/>
          </p:nvPr>
        </p:nvPicPr>
        <p:blipFill>
          <a:blip r:embed="rId2"/>
          <a:srcRect l="4321"/>
          <a:stretch/>
        </p:blipFill>
        <p:spPr>
          <a:xfrm>
            <a:off x="3571875" y="1417035"/>
            <a:ext cx="8620125" cy="4014786"/>
          </a:xfrm>
        </p:spPr>
      </p:pic>
      <p:sp>
        <p:nvSpPr>
          <p:cNvPr id="6" name="TextBox 5">
            <a:extLst>
              <a:ext uri="{FF2B5EF4-FFF2-40B4-BE49-F238E27FC236}">
                <a16:creationId xmlns:a16="http://schemas.microsoft.com/office/drawing/2014/main" id="{067A9B73-9F7F-6777-58F7-0D15E14E442E}"/>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Tree>
    <p:extLst>
      <p:ext uri="{BB962C8B-B14F-4D97-AF65-F5344CB8AC3E}">
        <p14:creationId xmlns:p14="http://schemas.microsoft.com/office/powerpoint/2010/main" val="3978489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8E80D-9486-621E-4EB8-D293D98CE69B}"/>
            </a:ext>
          </a:extLst>
        </p:cNvPr>
        <p:cNvGrpSpPr/>
        <p:nvPr/>
      </p:nvGrpSpPr>
      <p:grpSpPr>
        <a:xfrm>
          <a:off x="0" y="0"/>
          <a:ext cx="0" cy="0"/>
          <a:chOff x="0" y="0"/>
          <a:chExt cx="0" cy="0"/>
        </a:xfrm>
      </p:grpSpPr>
      <p:pic>
        <p:nvPicPr>
          <p:cNvPr id="16" name="Graphic 15" descr="Hill scene with solid fill">
            <a:extLst>
              <a:ext uri="{FF2B5EF4-FFF2-40B4-BE49-F238E27FC236}">
                <a16:creationId xmlns:a16="http://schemas.microsoft.com/office/drawing/2014/main" id="{C4BC53D3-2ED0-E453-CEB7-C5D6A674E0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8439" y="4183953"/>
            <a:ext cx="563498" cy="563498"/>
          </a:xfrm>
          <a:prstGeom prst="rect">
            <a:avLst/>
          </a:prstGeom>
        </p:spPr>
      </p:pic>
      <p:sp>
        <p:nvSpPr>
          <p:cNvPr id="2" name="Title 1">
            <a:extLst>
              <a:ext uri="{FF2B5EF4-FFF2-40B4-BE49-F238E27FC236}">
                <a16:creationId xmlns:a16="http://schemas.microsoft.com/office/drawing/2014/main" id="{FBD1DD5F-404F-075F-F139-500F0473545B}"/>
              </a:ext>
            </a:extLst>
          </p:cNvPr>
          <p:cNvSpPr>
            <a:spLocks noGrp="1"/>
          </p:cNvSpPr>
          <p:nvPr>
            <p:ph type="title"/>
          </p:nvPr>
        </p:nvSpPr>
        <p:spPr/>
        <p:txBody>
          <a:bodyPr/>
          <a:lstStyle/>
          <a:p>
            <a:r>
              <a:rPr lang="en-US" dirty="0"/>
              <a:t>Visual Narrative Tactics</a:t>
            </a:r>
          </a:p>
        </p:txBody>
      </p:sp>
      <p:sp>
        <p:nvSpPr>
          <p:cNvPr id="6" name="TextBox 5">
            <a:extLst>
              <a:ext uri="{FF2B5EF4-FFF2-40B4-BE49-F238E27FC236}">
                <a16:creationId xmlns:a16="http://schemas.microsoft.com/office/drawing/2014/main" id="{E483D1E1-B155-7FE5-518C-B625DEE5ECD2}"/>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
        <p:nvSpPr>
          <p:cNvPr id="4" name="Content Placeholder 3">
            <a:extLst>
              <a:ext uri="{FF2B5EF4-FFF2-40B4-BE49-F238E27FC236}">
                <a16:creationId xmlns:a16="http://schemas.microsoft.com/office/drawing/2014/main" id="{16D4F14B-FB1A-BD47-7DB6-2E654BBA8D68}"/>
              </a:ext>
            </a:extLst>
          </p:cNvPr>
          <p:cNvSpPr>
            <a:spLocks noGrp="1"/>
          </p:cNvSpPr>
          <p:nvPr>
            <p:ph idx="1"/>
          </p:nvPr>
        </p:nvSpPr>
        <p:spPr/>
        <p:txBody>
          <a:bodyPr>
            <a:normAutofit/>
          </a:bodyPr>
          <a:lstStyle/>
          <a:p>
            <a:r>
              <a:rPr lang="en-US" sz="2400" dirty="0"/>
              <a:t>Visual devices that assist and facilitate the narrative</a:t>
            </a:r>
          </a:p>
          <a:p>
            <a:endParaRPr lang="en-US" sz="2400" dirty="0"/>
          </a:p>
          <a:p>
            <a:pPr lvl="1"/>
            <a:r>
              <a:rPr lang="en-US" sz="2200" dirty="0"/>
              <a:t>Visual structuring</a:t>
            </a:r>
          </a:p>
          <a:p>
            <a:pPr lvl="1"/>
            <a:endParaRPr lang="en-US" sz="2200" dirty="0"/>
          </a:p>
          <a:p>
            <a:pPr lvl="1"/>
            <a:r>
              <a:rPr lang="en-US" sz="2200" dirty="0"/>
              <a:t>Highlighting</a:t>
            </a:r>
          </a:p>
          <a:p>
            <a:pPr lvl="1"/>
            <a:endParaRPr lang="en-US" sz="2200" dirty="0"/>
          </a:p>
          <a:p>
            <a:pPr lvl="1"/>
            <a:r>
              <a:rPr lang="en-US" sz="2200" dirty="0"/>
              <a:t>Transition guidance</a:t>
            </a:r>
          </a:p>
          <a:p>
            <a:pPr lvl="1"/>
            <a:endParaRPr lang="en-US" sz="2200" dirty="0"/>
          </a:p>
        </p:txBody>
      </p:sp>
      <p:pic>
        <p:nvPicPr>
          <p:cNvPr id="8" name="Graphic 7" descr="Treasure Map outline">
            <a:extLst>
              <a:ext uri="{FF2B5EF4-FFF2-40B4-BE49-F238E27FC236}">
                <a16:creationId xmlns:a16="http://schemas.microsoft.com/office/drawing/2014/main" id="{FB6FA29A-5AD1-23B7-6BCD-A9433B2D6A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0362" y="2195703"/>
            <a:ext cx="1490472" cy="1490472"/>
          </a:xfrm>
          <a:prstGeom prst="rect">
            <a:avLst/>
          </a:prstGeom>
        </p:spPr>
      </p:pic>
      <p:pic>
        <p:nvPicPr>
          <p:cNvPr id="10" name="Graphic 9" descr="Pen with solid fill">
            <a:extLst>
              <a:ext uri="{FF2B5EF4-FFF2-40B4-BE49-F238E27FC236}">
                <a16:creationId xmlns:a16="http://schemas.microsoft.com/office/drawing/2014/main" id="{5B0DA11C-AF21-1F1D-EDB4-9D1F9636C7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18729" y="3173539"/>
            <a:ext cx="914400" cy="914400"/>
          </a:xfrm>
          <a:prstGeom prst="rect">
            <a:avLst/>
          </a:prstGeom>
        </p:spPr>
      </p:pic>
      <p:pic>
        <p:nvPicPr>
          <p:cNvPr id="14" name="Graphic 13" descr="Window outline">
            <a:extLst>
              <a:ext uri="{FF2B5EF4-FFF2-40B4-BE49-F238E27FC236}">
                <a16:creationId xmlns:a16="http://schemas.microsoft.com/office/drawing/2014/main" id="{1DFFDD67-2FA5-1380-1667-40A1ABE3E9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32988" y="3921061"/>
            <a:ext cx="914400" cy="914400"/>
          </a:xfrm>
          <a:prstGeom prst="rect">
            <a:avLst/>
          </a:prstGeom>
        </p:spPr>
      </p:pic>
      <p:pic>
        <p:nvPicPr>
          <p:cNvPr id="17" name="Graphic 16" descr="Hill scene with solid fill">
            <a:extLst>
              <a:ext uri="{FF2B5EF4-FFF2-40B4-BE49-F238E27FC236}">
                <a16:creationId xmlns:a16="http://schemas.microsoft.com/office/drawing/2014/main" id="{C09BD6A7-31B2-542C-51C6-BC372A978B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0804" y="4008502"/>
            <a:ext cx="914399" cy="914399"/>
          </a:xfrm>
          <a:prstGeom prst="rect">
            <a:avLst/>
          </a:prstGeom>
        </p:spPr>
      </p:pic>
      <p:pic>
        <p:nvPicPr>
          <p:cNvPr id="19" name="Graphic 18" descr="Arrow Right outline">
            <a:extLst>
              <a:ext uri="{FF2B5EF4-FFF2-40B4-BE49-F238E27FC236}">
                <a16:creationId xmlns:a16="http://schemas.microsoft.com/office/drawing/2014/main" id="{78A514B9-AA1B-F5E4-B326-10E4859F29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8205" y="4183952"/>
            <a:ext cx="563499" cy="563499"/>
          </a:xfrm>
          <a:prstGeom prst="rect">
            <a:avLst/>
          </a:prstGeom>
        </p:spPr>
      </p:pic>
    </p:spTree>
    <p:extLst>
      <p:ext uri="{BB962C8B-B14F-4D97-AF65-F5344CB8AC3E}">
        <p14:creationId xmlns:p14="http://schemas.microsoft.com/office/powerpoint/2010/main" val="1113821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8B798-98C5-AE92-8608-3DF5BA2D3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23C16-5F9A-367F-3639-5936BD5398BB}"/>
              </a:ext>
            </a:extLst>
          </p:cNvPr>
          <p:cNvSpPr>
            <a:spLocks noGrp="1"/>
          </p:cNvSpPr>
          <p:nvPr>
            <p:ph type="title"/>
          </p:nvPr>
        </p:nvSpPr>
        <p:spPr/>
        <p:txBody>
          <a:bodyPr/>
          <a:lstStyle/>
          <a:p>
            <a:r>
              <a:rPr lang="en-US" dirty="0"/>
              <a:t>Narrative Structure</a:t>
            </a:r>
          </a:p>
        </p:txBody>
      </p:sp>
      <p:sp>
        <p:nvSpPr>
          <p:cNvPr id="6" name="TextBox 5">
            <a:extLst>
              <a:ext uri="{FF2B5EF4-FFF2-40B4-BE49-F238E27FC236}">
                <a16:creationId xmlns:a16="http://schemas.microsoft.com/office/drawing/2014/main" id="{8A9D629C-E218-8D41-4406-D6B3CA7A0E22}"/>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
        <p:nvSpPr>
          <p:cNvPr id="7" name="Left-Right Arrow 6">
            <a:extLst>
              <a:ext uri="{FF2B5EF4-FFF2-40B4-BE49-F238E27FC236}">
                <a16:creationId xmlns:a16="http://schemas.microsoft.com/office/drawing/2014/main" id="{7104A664-A6D6-4538-5C20-17405C273790}"/>
              </a:ext>
            </a:extLst>
          </p:cNvPr>
          <p:cNvSpPr/>
          <p:nvPr/>
        </p:nvSpPr>
        <p:spPr>
          <a:xfrm>
            <a:off x="3500440" y="2919791"/>
            <a:ext cx="8270402" cy="485775"/>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A8C58F-5FB3-BB6D-046A-563F1BE6B9C8}"/>
              </a:ext>
            </a:extLst>
          </p:cNvPr>
          <p:cNvSpPr txBox="1"/>
          <p:nvPr/>
        </p:nvSpPr>
        <p:spPr>
          <a:xfrm>
            <a:off x="3443288" y="2371726"/>
            <a:ext cx="3716082" cy="2308324"/>
          </a:xfrm>
          <a:prstGeom prst="rect">
            <a:avLst/>
          </a:prstGeom>
          <a:noFill/>
        </p:spPr>
        <p:txBody>
          <a:bodyPr wrap="none" rtlCol="0">
            <a:spAutoFit/>
          </a:bodyPr>
          <a:lstStyle/>
          <a:p>
            <a:r>
              <a:rPr lang="en-US" sz="2400" dirty="0">
                <a:solidFill>
                  <a:schemeClr val="tx1">
                    <a:lumMod val="90000"/>
                    <a:lumOff val="10000"/>
                  </a:schemeClr>
                </a:solidFill>
              </a:rPr>
              <a:t>Author Driven</a:t>
            </a:r>
          </a:p>
          <a:p>
            <a:endParaRPr lang="en-US" sz="2400" dirty="0">
              <a:solidFill>
                <a:schemeClr val="tx1">
                  <a:lumMod val="90000"/>
                  <a:lumOff val="10000"/>
                </a:schemeClr>
              </a:solidFill>
            </a:endParaRPr>
          </a:p>
          <a:p>
            <a:endParaRPr lang="en-US" sz="2400" dirty="0">
              <a:solidFill>
                <a:schemeClr val="tx1">
                  <a:lumMod val="90000"/>
                  <a:lumOff val="10000"/>
                </a:schemeClr>
              </a:solidFill>
            </a:endParaRPr>
          </a:p>
          <a:p>
            <a:pPr marL="342900" indent="-342900">
              <a:buFont typeface="Arial" panose="020B0604020202020204" pitchFamily="34" charset="0"/>
              <a:buChar char="•"/>
            </a:pPr>
            <a:r>
              <a:rPr lang="en-US" sz="2400" dirty="0">
                <a:solidFill>
                  <a:schemeClr val="tx1">
                    <a:lumMod val="90000"/>
                    <a:lumOff val="10000"/>
                  </a:schemeClr>
                </a:solidFill>
              </a:rPr>
              <a:t>Linear ordering of scenes</a:t>
            </a:r>
          </a:p>
          <a:p>
            <a:pPr marL="342900" indent="-342900">
              <a:buFont typeface="Arial" panose="020B0604020202020204" pitchFamily="34" charset="0"/>
              <a:buChar char="•"/>
            </a:pPr>
            <a:r>
              <a:rPr lang="en-US" sz="2400" dirty="0">
                <a:solidFill>
                  <a:schemeClr val="tx1">
                    <a:lumMod val="90000"/>
                    <a:lumOff val="10000"/>
                  </a:schemeClr>
                </a:solidFill>
              </a:rPr>
              <a:t>Heavy messaging</a:t>
            </a:r>
          </a:p>
          <a:p>
            <a:pPr marL="342900" indent="-342900">
              <a:buFont typeface="Arial" panose="020B0604020202020204" pitchFamily="34" charset="0"/>
              <a:buChar char="•"/>
            </a:pPr>
            <a:r>
              <a:rPr lang="en-US" sz="2400" dirty="0">
                <a:solidFill>
                  <a:schemeClr val="tx1">
                    <a:lumMod val="90000"/>
                    <a:lumOff val="10000"/>
                  </a:schemeClr>
                </a:solidFill>
              </a:rPr>
              <a:t>No interactivity</a:t>
            </a:r>
          </a:p>
        </p:txBody>
      </p:sp>
      <p:sp>
        <p:nvSpPr>
          <p:cNvPr id="9" name="TextBox 8">
            <a:extLst>
              <a:ext uri="{FF2B5EF4-FFF2-40B4-BE49-F238E27FC236}">
                <a16:creationId xmlns:a16="http://schemas.microsoft.com/office/drawing/2014/main" id="{B881AE90-E926-B11D-B2C4-321B33FBD43E}"/>
              </a:ext>
            </a:extLst>
          </p:cNvPr>
          <p:cNvSpPr txBox="1"/>
          <p:nvPr/>
        </p:nvSpPr>
        <p:spPr>
          <a:xfrm>
            <a:off x="8302430" y="2371726"/>
            <a:ext cx="3454792" cy="2308324"/>
          </a:xfrm>
          <a:prstGeom prst="rect">
            <a:avLst/>
          </a:prstGeom>
          <a:noFill/>
        </p:spPr>
        <p:txBody>
          <a:bodyPr wrap="none" rtlCol="0">
            <a:spAutoFit/>
          </a:bodyPr>
          <a:lstStyle/>
          <a:p>
            <a:pPr algn="r"/>
            <a:r>
              <a:rPr lang="en-US" sz="2400" dirty="0">
                <a:solidFill>
                  <a:schemeClr val="tx1">
                    <a:lumMod val="90000"/>
                    <a:lumOff val="10000"/>
                  </a:schemeClr>
                </a:solidFill>
              </a:rPr>
              <a:t>Reader Driven</a:t>
            </a:r>
          </a:p>
          <a:p>
            <a:pPr algn="r"/>
            <a:endParaRPr lang="en-US" sz="2400" dirty="0">
              <a:solidFill>
                <a:schemeClr val="tx1">
                  <a:lumMod val="90000"/>
                  <a:lumOff val="10000"/>
                </a:schemeClr>
              </a:solidFill>
            </a:endParaRPr>
          </a:p>
          <a:p>
            <a:pPr algn="r"/>
            <a:endParaRPr lang="en-US" sz="2400" dirty="0">
              <a:solidFill>
                <a:schemeClr val="tx1">
                  <a:lumMod val="90000"/>
                  <a:lumOff val="10000"/>
                </a:schemeClr>
              </a:solidFill>
            </a:endParaRPr>
          </a:p>
          <a:p>
            <a:pPr marL="342900" indent="-342900" algn="r">
              <a:buFont typeface="Arial" panose="020B0604020202020204" pitchFamily="34" charset="0"/>
              <a:buChar char="•"/>
            </a:pPr>
            <a:r>
              <a:rPr lang="en-US" sz="2400" dirty="0">
                <a:solidFill>
                  <a:schemeClr val="tx1">
                    <a:lumMod val="90000"/>
                    <a:lumOff val="10000"/>
                  </a:schemeClr>
                </a:solidFill>
              </a:rPr>
              <a:t>No prescribed ordering</a:t>
            </a:r>
          </a:p>
          <a:p>
            <a:pPr marL="342900" indent="-342900" algn="r">
              <a:buFont typeface="Arial" panose="020B0604020202020204" pitchFamily="34" charset="0"/>
              <a:buChar char="•"/>
            </a:pPr>
            <a:r>
              <a:rPr lang="en-US" sz="2400" dirty="0">
                <a:solidFill>
                  <a:schemeClr val="tx1">
                    <a:lumMod val="90000"/>
                    <a:lumOff val="10000"/>
                  </a:schemeClr>
                </a:solidFill>
              </a:rPr>
              <a:t>No messaging</a:t>
            </a:r>
          </a:p>
          <a:p>
            <a:pPr marL="342900" indent="-342900" algn="r">
              <a:buFont typeface="Arial" panose="020B0604020202020204" pitchFamily="34" charset="0"/>
              <a:buChar char="•"/>
            </a:pPr>
            <a:r>
              <a:rPr lang="en-US" sz="2400" dirty="0">
                <a:solidFill>
                  <a:schemeClr val="tx1">
                    <a:lumMod val="90000"/>
                    <a:lumOff val="10000"/>
                  </a:schemeClr>
                </a:solidFill>
              </a:rPr>
              <a:t>Free interactivity</a:t>
            </a:r>
          </a:p>
        </p:txBody>
      </p:sp>
    </p:spTree>
    <p:extLst>
      <p:ext uri="{BB962C8B-B14F-4D97-AF65-F5344CB8AC3E}">
        <p14:creationId xmlns:p14="http://schemas.microsoft.com/office/powerpoint/2010/main" val="238814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6A819-F4D5-02A2-7925-779D71645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CC1BD-0A78-1230-84EB-62877FDEF7C9}"/>
              </a:ext>
            </a:extLst>
          </p:cNvPr>
          <p:cNvSpPr>
            <a:spLocks noGrp="1"/>
          </p:cNvSpPr>
          <p:nvPr>
            <p:ph type="title"/>
          </p:nvPr>
        </p:nvSpPr>
        <p:spPr/>
        <p:txBody>
          <a:bodyPr/>
          <a:lstStyle/>
          <a:p>
            <a:r>
              <a:rPr lang="en-US" dirty="0"/>
              <a:t>Narrative Structure: Martini Glass</a:t>
            </a:r>
          </a:p>
        </p:txBody>
      </p:sp>
      <p:sp>
        <p:nvSpPr>
          <p:cNvPr id="6" name="TextBox 5">
            <a:extLst>
              <a:ext uri="{FF2B5EF4-FFF2-40B4-BE49-F238E27FC236}">
                <a16:creationId xmlns:a16="http://schemas.microsoft.com/office/drawing/2014/main" id="{0B6DAA12-5176-FE71-2DA8-03445251BD3E}"/>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4" name="Graphic 3" descr="Martini outline">
            <a:extLst>
              <a:ext uri="{FF2B5EF4-FFF2-40B4-BE49-F238E27FC236}">
                <a16:creationId xmlns:a16="http://schemas.microsoft.com/office/drawing/2014/main" id="{493C0F17-F1EF-EEEC-08D5-66610BDAB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738813" y="1586103"/>
            <a:ext cx="3676650" cy="3676650"/>
          </a:xfrm>
          <a:prstGeom prst="rect">
            <a:avLst/>
          </a:prstGeom>
        </p:spPr>
      </p:pic>
      <p:pic>
        <p:nvPicPr>
          <p:cNvPr id="10" name="Graphic 9" descr="Play with solid fill">
            <a:extLst>
              <a:ext uri="{FF2B5EF4-FFF2-40B4-BE49-F238E27FC236}">
                <a16:creationId xmlns:a16="http://schemas.microsoft.com/office/drawing/2014/main" id="{7039E9D8-6EA1-ACBC-C944-65021E39D2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81613" y="2967228"/>
            <a:ext cx="914400" cy="914400"/>
          </a:xfrm>
          <a:prstGeom prst="rect">
            <a:avLst/>
          </a:prstGeom>
        </p:spPr>
      </p:pic>
    </p:spTree>
    <p:extLst>
      <p:ext uri="{BB962C8B-B14F-4D97-AF65-F5344CB8AC3E}">
        <p14:creationId xmlns:p14="http://schemas.microsoft.com/office/powerpoint/2010/main" val="1648697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325BA-2686-FBFD-45AE-762DA3990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887DB-CFD1-1A69-AFE6-C7E20F2C345E}"/>
              </a:ext>
            </a:extLst>
          </p:cNvPr>
          <p:cNvSpPr>
            <a:spLocks noGrp="1"/>
          </p:cNvSpPr>
          <p:nvPr>
            <p:ph type="title"/>
          </p:nvPr>
        </p:nvSpPr>
        <p:spPr/>
        <p:txBody>
          <a:bodyPr/>
          <a:lstStyle/>
          <a:p>
            <a:r>
              <a:rPr lang="en-US" dirty="0"/>
              <a:t>Narrative Structure: Interactive Slide Show</a:t>
            </a:r>
          </a:p>
        </p:txBody>
      </p:sp>
      <p:sp>
        <p:nvSpPr>
          <p:cNvPr id="6" name="TextBox 5">
            <a:extLst>
              <a:ext uri="{FF2B5EF4-FFF2-40B4-BE49-F238E27FC236}">
                <a16:creationId xmlns:a16="http://schemas.microsoft.com/office/drawing/2014/main" id="{9395FFE5-F048-8E10-47E5-ABCF26110350}"/>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5" name="Graphic 4" descr="Projector screen outline">
            <a:extLst>
              <a:ext uri="{FF2B5EF4-FFF2-40B4-BE49-F238E27FC236}">
                <a16:creationId xmlns:a16="http://schemas.microsoft.com/office/drawing/2014/main" id="{3307CEB7-4F14-D2DA-BE0C-3DDB75FEF3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4396" y="2157603"/>
            <a:ext cx="2843023" cy="2843023"/>
          </a:xfrm>
          <a:prstGeom prst="rect">
            <a:avLst/>
          </a:prstGeom>
        </p:spPr>
      </p:pic>
      <p:pic>
        <p:nvPicPr>
          <p:cNvPr id="7" name="Graphic 6" descr="Projector screen outline">
            <a:extLst>
              <a:ext uri="{FF2B5EF4-FFF2-40B4-BE49-F238E27FC236}">
                <a16:creationId xmlns:a16="http://schemas.microsoft.com/office/drawing/2014/main" id="{3FA57D9A-8BBF-5554-AD23-AF07C72DB8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419" y="2157603"/>
            <a:ext cx="2843023" cy="2843023"/>
          </a:xfrm>
          <a:prstGeom prst="rect">
            <a:avLst/>
          </a:prstGeom>
        </p:spPr>
      </p:pic>
      <p:pic>
        <p:nvPicPr>
          <p:cNvPr id="8" name="Graphic 7" descr="Projector screen outline">
            <a:extLst>
              <a:ext uri="{FF2B5EF4-FFF2-40B4-BE49-F238E27FC236}">
                <a16:creationId xmlns:a16="http://schemas.microsoft.com/office/drawing/2014/main" id="{E7D19C5B-9731-A4F0-0B2B-E7213D4A68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00442" y="2157603"/>
            <a:ext cx="2843023" cy="2843023"/>
          </a:xfrm>
          <a:prstGeom prst="rect">
            <a:avLst/>
          </a:prstGeom>
        </p:spPr>
      </p:pic>
      <p:pic>
        <p:nvPicPr>
          <p:cNvPr id="11" name="Graphic 10" descr="Touchscreen with solid fill">
            <a:extLst>
              <a:ext uri="{FF2B5EF4-FFF2-40B4-BE49-F238E27FC236}">
                <a16:creationId xmlns:a16="http://schemas.microsoft.com/office/drawing/2014/main" id="{50A193C6-6474-BECB-B644-67D0B83637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78708" y="2828925"/>
            <a:ext cx="914400" cy="914400"/>
          </a:xfrm>
          <a:prstGeom prst="rect">
            <a:avLst/>
          </a:prstGeom>
        </p:spPr>
      </p:pic>
      <p:pic>
        <p:nvPicPr>
          <p:cNvPr id="12" name="Graphic 11" descr="Touchscreen with solid fill">
            <a:extLst>
              <a:ext uri="{FF2B5EF4-FFF2-40B4-BE49-F238E27FC236}">
                <a16:creationId xmlns:a16="http://schemas.microsoft.com/office/drawing/2014/main" id="{326C5816-815E-6FE1-241E-690DB53FB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1731" y="2828925"/>
            <a:ext cx="914400" cy="914400"/>
          </a:xfrm>
          <a:prstGeom prst="rect">
            <a:avLst/>
          </a:prstGeom>
        </p:spPr>
      </p:pic>
      <p:pic>
        <p:nvPicPr>
          <p:cNvPr id="13" name="Graphic 12" descr="Touchscreen with solid fill">
            <a:extLst>
              <a:ext uri="{FF2B5EF4-FFF2-40B4-BE49-F238E27FC236}">
                <a16:creationId xmlns:a16="http://schemas.microsoft.com/office/drawing/2014/main" id="{61EE391E-83E4-C7D9-9467-E47501D91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64753" y="2836164"/>
            <a:ext cx="914400" cy="914400"/>
          </a:xfrm>
          <a:prstGeom prst="rect">
            <a:avLst/>
          </a:prstGeom>
        </p:spPr>
      </p:pic>
      <p:pic>
        <p:nvPicPr>
          <p:cNvPr id="15" name="Graphic 14" descr="Arrow Right with solid fill">
            <a:extLst>
              <a:ext uri="{FF2B5EF4-FFF2-40B4-BE49-F238E27FC236}">
                <a16:creationId xmlns:a16="http://schemas.microsoft.com/office/drawing/2014/main" id="{22F5CE20-6D88-37CE-9398-E4386B3BEE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00219" y="2836164"/>
            <a:ext cx="914400" cy="914400"/>
          </a:xfrm>
          <a:prstGeom prst="rect">
            <a:avLst/>
          </a:prstGeom>
        </p:spPr>
      </p:pic>
      <p:pic>
        <p:nvPicPr>
          <p:cNvPr id="16" name="Graphic 15" descr="Arrow Right with solid fill">
            <a:extLst>
              <a:ext uri="{FF2B5EF4-FFF2-40B4-BE49-F238E27FC236}">
                <a16:creationId xmlns:a16="http://schemas.microsoft.com/office/drawing/2014/main" id="{BDACCACF-4948-E1F7-A7C6-0D6A458B96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39621" y="2836164"/>
            <a:ext cx="914400" cy="914400"/>
          </a:xfrm>
          <a:prstGeom prst="rect">
            <a:avLst/>
          </a:prstGeom>
        </p:spPr>
      </p:pic>
    </p:spTree>
    <p:extLst>
      <p:ext uri="{BB962C8B-B14F-4D97-AF65-F5344CB8AC3E}">
        <p14:creationId xmlns:p14="http://schemas.microsoft.com/office/powerpoint/2010/main" val="2648703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3FE-2366-1D98-AF17-5A80BFFE4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38FB2-3910-AC6C-141B-1B35A470C278}"/>
              </a:ext>
            </a:extLst>
          </p:cNvPr>
          <p:cNvSpPr>
            <a:spLocks noGrp="1"/>
          </p:cNvSpPr>
          <p:nvPr>
            <p:ph type="title"/>
          </p:nvPr>
        </p:nvSpPr>
        <p:spPr/>
        <p:txBody>
          <a:bodyPr/>
          <a:lstStyle/>
          <a:p>
            <a:r>
              <a:rPr lang="en-US" dirty="0"/>
              <a:t>Narrative Structure: Drill-Down Story</a:t>
            </a:r>
          </a:p>
        </p:txBody>
      </p:sp>
      <p:sp>
        <p:nvSpPr>
          <p:cNvPr id="6" name="TextBox 5">
            <a:extLst>
              <a:ext uri="{FF2B5EF4-FFF2-40B4-BE49-F238E27FC236}">
                <a16:creationId xmlns:a16="http://schemas.microsoft.com/office/drawing/2014/main" id="{80D484BD-2FAF-CFDC-DAAC-5FDCDB42875F}"/>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4" name="Graphic 3" descr="Stop outline">
            <a:extLst>
              <a:ext uri="{FF2B5EF4-FFF2-40B4-BE49-F238E27FC236}">
                <a16:creationId xmlns:a16="http://schemas.microsoft.com/office/drawing/2014/main" id="{EC829974-FB92-90E7-ED75-A2884C6B6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1637" y="1536096"/>
            <a:ext cx="3776663" cy="3776663"/>
          </a:xfrm>
          <a:prstGeom prst="rect">
            <a:avLst/>
          </a:prstGeom>
        </p:spPr>
      </p:pic>
      <p:pic>
        <p:nvPicPr>
          <p:cNvPr id="10" name="Graphic 9" descr="Periodic Graph outline">
            <a:extLst>
              <a:ext uri="{FF2B5EF4-FFF2-40B4-BE49-F238E27FC236}">
                <a16:creationId xmlns:a16="http://schemas.microsoft.com/office/drawing/2014/main" id="{A2CAF791-A6F8-BE45-2D1B-67F73647E8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6481" y="2169509"/>
            <a:ext cx="914400" cy="914400"/>
          </a:xfrm>
          <a:prstGeom prst="rect">
            <a:avLst/>
          </a:prstGeom>
        </p:spPr>
      </p:pic>
      <p:pic>
        <p:nvPicPr>
          <p:cNvPr id="17" name="Graphic 16" descr="Logarithmic Graph outline">
            <a:extLst>
              <a:ext uri="{FF2B5EF4-FFF2-40B4-BE49-F238E27FC236}">
                <a16:creationId xmlns:a16="http://schemas.microsoft.com/office/drawing/2014/main" id="{F27145C5-77BB-97EE-1C07-D37B03DCE5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05725" y="2169509"/>
            <a:ext cx="914400" cy="914400"/>
          </a:xfrm>
          <a:prstGeom prst="rect">
            <a:avLst/>
          </a:prstGeom>
        </p:spPr>
      </p:pic>
      <p:pic>
        <p:nvPicPr>
          <p:cNvPr id="19" name="Graphic 18" descr="Scatterplot outline">
            <a:extLst>
              <a:ext uri="{FF2B5EF4-FFF2-40B4-BE49-F238E27FC236}">
                <a16:creationId xmlns:a16="http://schemas.microsoft.com/office/drawing/2014/main" id="{85A35F2C-16CB-17A2-78D1-DDF0A413BC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10300" y="3774091"/>
            <a:ext cx="914400" cy="914400"/>
          </a:xfrm>
          <a:prstGeom prst="rect">
            <a:avLst/>
          </a:prstGeom>
        </p:spPr>
      </p:pic>
      <p:pic>
        <p:nvPicPr>
          <p:cNvPr id="23" name="Graphic 22" descr="Pie chart with solid fill">
            <a:extLst>
              <a:ext uri="{FF2B5EF4-FFF2-40B4-BE49-F238E27FC236}">
                <a16:creationId xmlns:a16="http://schemas.microsoft.com/office/drawing/2014/main" id="{BFA4DCF3-E3DC-47F6-B89C-B82F555740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08007" y="2971800"/>
            <a:ext cx="914400" cy="914400"/>
          </a:xfrm>
          <a:prstGeom prst="rect">
            <a:avLst/>
          </a:prstGeom>
        </p:spPr>
      </p:pic>
      <p:pic>
        <p:nvPicPr>
          <p:cNvPr id="25" name="Graphic 24" descr="Network with solid fill">
            <a:extLst>
              <a:ext uri="{FF2B5EF4-FFF2-40B4-BE49-F238E27FC236}">
                <a16:creationId xmlns:a16="http://schemas.microsoft.com/office/drawing/2014/main" id="{BF02F588-BA9E-1E41-0D14-F8E5164ACC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99934" y="4928092"/>
            <a:ext cx="914400" cy="914400"/>
          </a:xfrm>
          <a:prstGeom prst="rect">
            <a:avLst/>
          </a:prstGeom>
        </p:spPr>
      </p:pic>
      <p:pic>
        <p:nvPicPr>
          <p:cNvPr id="31" name="Graphic 30" descr="Hierarchy outline">
            <a:extLst>
              <a:ext uri="{FF2B5EF4-FFF2-40B4-BE49-F238E27FC236}">
                <a16:creationId xmlns:a16="http://schemas.microsoft.com/office/drawing/2014/main" id="{457FE9AA-1C20-1C08-55FD-C872DDA140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36680" y="3774091"/>
            <a:ext cx="914400" cy="914400"/>
          </a:xfrm>
          <a:prstGeom prst="rect">
            <a:avLst/>
          </a:prstGeom>
        </p:spPr>
      </p:pic>
      <p:pic>
        <p:nvPicPr>
          <p:cNvPr id="33" name="Graphic 32" descr="Bar graph with upward trend outline">
            <a:extLst>
              <a:ext uri="{FF2B5EF4-FFF2-40B4-BE49-F238E27FC236}">
                <a16:creationId xmlns:a16="http://schemas.microsoft.com/office/drawing/2014/main" id="{C6614293-AD50-BB19-DD66-D0D04EC303A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831" y="5088541"/>
            <a:ext cx="914400" cy="914400"/>
          </a:xfrm>
          <a:prstGeom prst="rect">
            <a:avLst/>
          </a:prstGeom>
        </p:spPr>
      </p:pic>
      <p:pic>
        <p:nvPicPr>
          <p:cNvPr id="35" name="Graphic 34" descr="Linear Graph outline">
            <a:extLst>
              <a:ext uri="{FF2B5EF4-FFF2-40B4-BE49-F238E27FC236}">
                <a16:creationId xmlns:a16="http://schemas.microsoft.com/office/drawing/2014/main" id="{C843FA90-094B-D92B-D642-4D18C2E62C7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430316" y="3424427"/>
            <a:ext cx="914400" cy="914400"/>
          </a:xfrm>
          <a:prstGeom prst="rect">
            <a:avLst/>
          </a:prstGeom>
        </p:spPr>
      </p:pic>
      <p:pic>
        <p:nvPicPr>
          <p:cNvPr id="37" name="Graphic 36" descr="Scatterplot outline">
            <a:extLst>
              <a:ext uri="{FF2B5EF4-FFF2-40B4-BE49-F238E27FC236}">
                <a16:creationId xmlns:a16="http://schemas.microsoft.com/office/drawing/2014/main" id="{205C71D5-A44C-08B5-FB36-F4DF6D8614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753100" y="415433"/>
            <a:ext cx="914400" cy="914400"/>
          </a:xfrm>
          <a:prstGeom prst="rect">
            <a:avLst/>
          </a:prstGeom>
        </p:spPr>
      </p:pic>
      <p:pic>
        <p:nvPicPr>
          <p:cNvPr id="39" name="Graphic 38" descr="Table outline">
            <a:extLst>
              <a:ext uri="{FF2B5EF4-FFF2-40B4-BE49-F238E27FC236}">
                <a16:creationId xmlns:a16="http://schemas.microsoft.com/office/drawing/2014/main" id="{9357FBAD-5C91-3D93-22BA-59E4D163207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17831" y="1255109"/>
            <a:ext cx="914400" cy="914400"/>
          </a:xfrm>
          <a:prstGeom prst="rect">
            <a:avLst/>
          </a:prstGeom>
        </p:spPr>
      </p:pic>
      <p:cxnSp>
        <p:nvCxnSpPr>
          <p:cNvPr id="41" name="Curved Connector 40">
            <a:extLst>
              <a:ext uri="{FF2B5EF4-FFF2-40B4-BE49-F238E27FC236}">
                <a16:creationId xmlns:a16="http://schemas.microsoft.com/office/drawing/2014/main" id="{3383E389-E2BB-F1B0-53BC-A06BE2428A8C}"/>
              </a:ext>
            </a:extLst>
          </p:cNvPr>
          <p:cNvCxnSpPr/>
          <p:nvPr/>
        </p:nvCxnSpPr>
        <p:spPr>
          <a:xfrm rot="16200000" flipV="1">
            <a:off x="6009680" y="1511688"/>
            <a:ext cx="914400" cy="401241"/>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B3EF67E5-15BC-9334-8343-AA9E083A5E0C}"/>
              </a:ext>
            </a:extLst>
          </p:cNvPr>
          <p:cNvCxnSpPr>
            <a:cxnSpLocks/>
          </p:cNvCxnSpPr>
          <p:nvPr/>
        </p:nvCxnSpPr>
        <p:spPr>
          <a:xfrm flipV="1">
            <a:off x="8546307" y="1879377"/>
            <a:ext cx="939997" cy="901205"/>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2C376435-DBBB-9447-47A2-E1C491C6A97C}"/>
              </a:ext>
            </a:extLst>
          </p:cNvPr>
          <p:cNvCxnSpPr>
            <a:cxnSpLocks/>
          </p:cNvCxnSpPr>
          <p:nvPr/>
        </p:nvCxnSpPr>
        <p:spPr>
          <a:xfrm rot="16200000" flipH="1">
            <a:off x="8423820" y="4134999"/>
            <a:ext cx="866776" cy="802183"/>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7CE74E1-3187-85CD-2D16-6A438FFA9F83}"/>
              </a:ext>
            </a:extLst>
          </p:cNvPr>
          <p:cNvCxnSpPr>
            <a:cxnSpLocks/>
            <a:endCxn id="33" idx="0"/>
          </p:cNvCxnSpPr>
          <p:nvPr/>
        </p:nvCxnSpPr>
        <p:spPr>
          <a:xfrm rot="16200000" flipH="1">
            <a:off x="6823497" y="4423007"/>
            <a:ext cx="1177624" cy="153444"/>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77BB6C8B-2BDB-0EEC-586E-51AD221F9444}"/>
              </a:ext>
            </a:extLst>
          </p:cNvPr>
          <p:cNvCxnSpPr>
            <a:cxnSpLocks/>
          </p:cNvCxnSpPr>
          <p:nvPr/>
        </p:nvCxnSpPr>
        <p:spPr>
          <a:xfrm rot="10800000">
            <a:off x="5299472" y="3717323"/>
            <a:ext cx="1013964" cy="650795"/>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12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4788C-BFEA-BE71-6FDF-922206BEAC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17F08-F555-3CFC-5DBC-14A58812F365}"/>
              </a:ext>
            </a:extLst>
          </p:cNvPr>
          <p:cNvSpPr>
            <a:spLocks noGrp="1"/>
          </p:cNvSpPr>
          <p:nvPr>
            <p:ph type="title"/>
          </p:nvPr>
        </p:nvSpPr>
        <p:spPr/>
        <p:txBody>
          <a:bodyPr/>
          <a:lstStyle/>
          <a:p>
            <a:r>
              <a:rPr lang="en-US" dirty="0"/>
              <a:t>Mid Semester Project</a:t>
            </a:r>
          </a:p>
        </p:txBody>
      </p:sp>
      <p:sp>
        <p:nvSpPr>
          <p:cNvPr id="3" name="Content Placeholder 2">
            <a:extLst>
              <a:ext uri="{FF2B5EF4-FFF2-40B4-BE49-F238E27FC236}">
                <a16:creationId xmlns:a16="http://schemas.microsoft.com/office/drawing/2014/main" id="{081ED332-58FF-820A-99D7-F6CB0F3CFB57}"/>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Let’s make some pins </a:t>
            </a:r>
          </a:p>
        </p:txBody>
      </p:sp>
    </p:spTree>
    <p:extLst>
      <p:ext uri="{BB962C8B-B14F-4D97-AF65-F5344CB8AC3E}">
        <p14:creationId xmlns:p14="http://schemas.microsoft.com/office/powerpoint/2010/main" val="9093109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5" name="Google Shape;385;p38"/>
          <p:cNvPicPr preferRelativeResize="0"/>
          <p:nvPr/>
        </p:nvPicPr>
        <p:blipFill rotWithShape="1">
          <a:blip r:embed="rId3">
            <a:alphaModFix/>
          </a:blip>
          <a:srcRect/>
          <a:stretch/>
        </p:blipFill>
        <p:spPr>
          <a:xfrm>
            <a:off x="3965545" y="581887"/>
            <a:ext cx="7253508" cy="5791200"/>
          </a:xfrm>
          <a:prstGeom prst="rect">
            <a:avLst/>
          </a:prstGeom>
          <a:noFill/>
          <a:ln>
            <a:noFill/>
          </a:ln>
        </p:spPr>
      </p:pic>
      <p:grpSp>
        <p:nvGrpSpPr>
          <p:cNvPr id="386" name="Google Shape;386;p38"/>
          <p:cNvGrpSpPr/>
          <p:nvPr/>
        </p:nvGrpSpPr>
        <p:grpSpPr>
          <a:xfrm>
            <a:off x="4391900" y="2648380"/>
            <a:ext cx="5575969" cy="1895907"/>
            <a:chOff x="1371600" y="1893907"/>
            <a:chExt cx="5575969" cy="1895907"/>
          </a:xfrm>
        </p:grpSpPr>
        <p:sp>
          <p:nvSpPr>
            <p:cNvPr id="387" name="Google Shape;387;p38"/>
            <p:cNvSpPr/>
            <p:nvPr/>
          </p:nvSpPr>
          <p:spPr>
            <a:xfrm rot="-8098774">
              <a:off x="2580108" y="3216177"/>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88" name="Google Shape;388;p38"/>
            <p:cNvSpPr/>
            <p:nvPr/>
          </p:nvSpPr>
          <p:spPr>
            <a:xfrm>
              <a:off x="1371600" y="1893907"/>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89" name="Google Shape;389;p38"/>
            <p:cNvSpPr/>
            <p:nvPr/>
          </p:nvSpPr>
          <p:spPr>
            <a:xfrm rot="10800000">
              <a:off x="6172201" y="3570306"/>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grpSp>
      <p:sp>
        <p:nvSpPr>
          <p:cNvPr id="390" name="Google Shape;390;p38"/>
          <p:cNvSpPr/>
          <p:nvPr/>
        </p:nvSpPr>
        <p:spPr>
          <a:xfrm>
            <a:off x="3858499" y="583225"/>
            <a:ext cx="5791200" cy="4494463"/>
          </a:xfrm>
          <a:prstGeom prst="frame">
            <a:avLst>
              <a:gd name="adj1" fmla="val 1573"/>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391" name="Google Shape;391;p38"/>
          <p:cNvSpPr/>
          <p:nvPr/>
        </p:nvSpPr>
        <p:spPr>
          <a:xfrm>
            <a:off x="9573499" y="581888"/>
            <a:ext cx="1905000" cy="4495800"/>
          </a:xfrm>
          <a:prstGeom prst="frame">
            <a:avLst>
              <a:gd name="adj1" fmla="val 5021"/>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392" name="Google Shape;392;p38"/>
          <p:cNvSpPr/>
          <p:nvPr/>
        </p:nvSpPr>
        <p:spPr>
          <a:xfrm>
            <a:off x="3858499" y="5001487"/>
            <a:ext cx="7620000" cy="1371600"/>
          </a:xfrm>
          <a:prstGeom prst="frame">
            <a:avLst>
              <a:gd name="adj1" fmla="val 6111"/>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D7745669-E84A-E8B4-6E96-7CD8AC388F0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Baseball (static)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8" name="Google Shape;398;p39"/>
          <p:cNvPicPr preferRelativeResize="0">
            <a:picLocks noGrp="1"/>
          </p:cNvPicPr>
          <p:nvPr>
            <p:ph type="body" idx="1"/>
          </p:nvPr>
        </p:nvPicPr>
        <p:blipFill rotWithShape="1">
          <a:blip r:embed="rId3">
            <a:alphaModFix/>
          </a:blip>
          <a:srcRect/>
          <a:stretch/>
        </p:blipFill>
        <p:spPr>
          <a:xfrm>
            <a:off x="3532909" y="811171"/>
            <a:ext cx="8229600" cy="4629150"/>
          </a:xfrm>
          <a:prstGeom prst="rect">
            <a:avLst/>
          </a:prstGeom>
          <a:noFill/>
          <a:ln>
            <a:noFill/>
          </a:ln>
        </p:spPr>
      </p:pic>
      <p:sp>
        <p:nvSpPr>
          <p:cNvPr id="2" name="Title 1">
            <a:extLst>
              <a:ext uri="{FF2B5EF4-FFF2-40B4-BE49-F238E27FC236}">
                <a16:creationId xmlns:a16="http://schemas.microsoft.com/office/drawing/2014/main" id="{D5BD393E-7AB0-1AFD-2510-1EE5B587BE3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Wealth inequality in the US (animated)</a:t>
            </a:r>
          </a:p>
        </p:txBody>
      </p:sp>
      <p:sp>
        <p:nvSpPr>
          <p:cNvPr id="6" name="TextBox 5">
            <a:extLst>
              <a:ext uri="{FF2B5EF4-FFF2-40B4-BE49-F238E27FC236}">
                <a16:creationId xmlns:a16="http://schemas.microsoft.com/office/drawing/2014/main" id="{83F624D7-F0BD-98DB-94F6-8058D4846BD7}"/>
              </a:ext>
            </a:extLst>
          </p:cNvPr>
          <p:cNvSpPr txBox="1"/>
          <p:nvPr/>
        </p:nvSpPr>
        <p:spPr>
          <a:xfrm>
            <a:off x="3532909" y="5540354"/>
            <a:ext cx="6102926" cy="369332"/>
          </a:xfrm>
          <a:prstGeom prst="rect">
            <a:avLst/>
          </a:prstGeom>
          <a:noFill/>
        </p:spPr>
        <p:txBody>
          <a:bodyPr wrap="square">
            <a:spAutoFit/>
          </a:bodyPr>
          <a:lstStyle/>
          <a:p>
            <a:r>
              <a:rPr lang="en-US" dirty="0"/>
              <a:t>https://</a:t>
            </a:r>
            <a:r>
              <a:rPr lang="en-US" dirty="0" err="1"/>
              <a:t>youtu.be</a:t>
            </a:r>
            <a:r>
              <a:rPr lang="en-US" dirty="0"/>
              <a:t>/</a:t>
            </a:r>
            <a:r>
              <a:rPr lang="en-US" dirty="0" err="1"/>
              <a:t>QPKKQnijnsM?si</a:t>
            </a:r>
            <a:r>
              <a:rPr lang="en-US" dirty="0"/>
              <a:t>=</a:t>
            </a:r>
            <a:r>
              <a:rPr lang="en-US" dirty="0" err="1"/>
              <a:t>j_hPOOsIxFGkNgHM</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4" name="Google Shape;404;p40">
            <a:hlinkClick r:id="rId3"/>
          </p:cNvPr>
          <p:cNvPicPr preferRelativeResize="0">
            <a:picLocks noGrp="1"/>
          </p:cNvPicPr>
          <p:nvPr>
            <p:ph type="body" idx="1"/>
          </p:nvPr>
        </p:nvPicPr>
        <p:blipFill rotWithShape="1">
          <a:blip r:embed="rId4">
            <a:alphaModFix/>
          </a:blip>
          <a:srcRect l="-34375" r="-34375"/>
          <a:stretch/>
        </p:blipFill>
        <p:spPr>
          <a:xfrm>
            <a:off x="3200401" y="986028"/>
            <a:ext cx="8229600" cy="4876800"/>
          </a:xfrm>
          <a:prstGeom prst="rect">
            <a:avLst/>
          </a:prstGeom>
          <a:noFill/>
          <a:ln>
            <a:noFill/>
          </a:ln>
        </p:spPr>
      </p:pic>
      <p:sp>
        <p:nvSpPr>
          <p:cNvPr id="2" name="Title 1">
            <a:extLst>
              <a:ext uri="{FF2B5EF4-FFF2-40B4-BE49-F238E27FC236}">
                <a16:creationId xmlns:a16="http://schemas.microsoft.com/office/drawing/2014/main" id="{6E31D581-117E-F886-8614-AD27570441C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Wealth inequality in the US (interactive)</a:t>
            </a:r>
          </a:p>
        </p:txBody>
      </p:sp>
      <p:sp>
        <p:nvSpPr>
          <p:cNvPr id="4" name="TextBox 3">
            <a:extLst>
              <a:ext uri="{FF2B5EF4-FFF2-40B4-BE49-F238E27FC236}">
                <a16:creationId xmlns:a16="http://schemas.microsoft.com/office/drawing/2014/main" id="{DB85F6EC-F44C-37C1-4417-E5348025C6D5}"/>
              </a:ext>
            </a:extLst>
          </p:cNvPr>
          <p:cNvSpPr txBox="1"/>
          <p:nvPr/>
        </p:nvSpPr>
        <p:spPr>
          <a:xfrm>
            <a:off x="3605646" y="5973925"/>
            <a:ext cx="6102926" cy="646331"/>
          </a:xfrm>
          <a:prstGeom prst="rect">
            <a:avLst/>
          </a:prstGeom>
          <a:noFill/>
        </p:spPr>
        <p:txBody>
          <a:bodyPr wrap="square">
            <a:spAutoFit/>
          </a:bodyPr>
          <a:lstStyle/>
          <a:p>
            <a:r>
              <a:rPr lang="en-US" dirty="0"/>
              <a:t>https://</a:t>
            </a:r>
            <a:r>
              <a:rPr lang="en-US" dirty="0" err="1"/>
              <a:t>www.npr.org</a:t>
            </a:r>
            <a:r>
              <a:rPr lang="en-US" dirty="0"/>
              <a:t>/sections/money/2015/02/11/384988128/the-fall-and-rise-of-u-s-inequality-in-2-graphs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41"/>
          <p:cNvSpPr txBox="1">
            <a:spLocks noGrp="1"/>
          </p:cNvSpPr>
          <p:nvPr>
            <p:ph type="body" idx="1"/>
          </p:nvPr>
        </p:nvSpPr>
        <p:spPr>
          <a:xfrm>
            <a:off x="3519054" y="1253836"/>
            <a:ext cx="8229600" cy="4876800"/>
          </a:xfrm>
          <a:prstGeom prst="rect">
            <a:avLst/>
          </a:prstGeom>
          <a:noFill/>
          <a:ln>
            <a:noFill/>
          </a:ln>
        </p:spPr>
        <p:txBody>
          <a:bodyPr spcFirstLastPara="1" vert="horz" wrap="square" lIns="91425" tIns="45700" rIns="91425" bIns="45700" rtlCol="0" anchor="t" anchorCtr="0">
            <a:noAutofit/>
          </a:bodyPr>
          <a:lstStyle/>
          <a:p>
            <a:pPr>
              <a:spcBef>
                <a:spcPts val="0"/>
              </a:spcBef>
              <a:buSzPts val="2040"/>
              <a:buFont typeface="Arial"/>
              <a:buChar char="•"/>
            </a:pPr>
            <a:r>
              <a:rPr lang="en-US" sz="2400" dirty="0">
                <a:ea typeface="Arial"/>
                <a:cs typeface="Arial"/>
                <a:sym typeface="Arial"/>
              </a:rPr>
              <a:t>Work in small groups or pairs</a:t>
            </a:r>
          </a:p>
          <a:p>
            <a:pPr>
              <a:spcBef>
                <a:spcPts val="0"/>
              </a:spcBef>
              <a:buSzPts val="2040"/>
              <a:buFont typeface="Arial"/>
              <a:buChar char="•"/>
            </a:pPr>
            <a:endParaRPr lang="en-US" sz="2400" dirty="0">
              <a:ea typeface="Arial"/>
              <a:cs typeface="Arial"/>
              <a:sym typeface="Arial"/>
            </a:endParaRPr>
          </a:p>
          <a:p>
            <a:pPr>
              <a:spcBef>
                <a:spcPts val="0"/>
              </a:spcBef>
              <a:buSzPts val="2040"/>
              <a:buFont typeface="Arial"/>
              <a:buChar char="•"/>
            </a:pPr>
            <a:r>
              <a:rPr lang="en-US" sz="2400" dirty="0">
                <a:ea typeface="Arial"/>
                <a:cs typeface="Arial"/>
                <a:sym typeface="Arial"/>
              </a:rPr>
              <a:t>Pick a topic of interest to you </a:t>
            </a:r>
          </a:p>
          <a:p>
            <a:pPr>
              <a:spcBef>
                <a:spcPts val="0"/>
              </a:spcBef>
              <a:buSzPts val="2040"/>
              <a:buFont typeface="Arial"/>
              <a:buChar char="•"/>
            </a:pPr>
            <a:endParaRPr lang="en-US" sz="2400" dirty="0">
              <a:ea typeface="Arial"/>
              <a:cs typeface="Arial"/>
              <a:sym typeface="Arial"/>
            </a:endParaRPr>
          </a:p>
          <a:p>
            <a:pPr>
              <a:spcBef>
                <a:spcPts val="0"/>
              </a:spcBef>
              <a:buSzPts val="2040"/>
              <a:buFont typeface="Arial"/>
              <a:buChar char="•"/>
            </a:pPr>
            <a:r>
              <a:rPr lang="en-US" sz="2400" dirty="0">
                <a:ea typeface="Arial"/>
                <a:cs typeface="Arial"/>
                <a:sym typeface="Arial"/>
              </a:rPr>
              <a:t>Sketch 3 possible narrative visualizations for your topic</a:t>
            </a:r>
          </a:p>
          <a:p>
            <a:pPr>
              <a:spcBef>
                <a:spcPts val="0"/>
              </a:spcBef>
              <a:buSzPts val="2040"/>
              <a:buFont typeface="Arial"/>
              <a:buChar char="•"/>
            </a:pPr>
            <a:endParaRPr lang="en-US" sz="2400" dirty="0">
              <a:ea typeface="Arial"/>
              <a:cs typeface="Arial"/>
              <a:sym typeface="Arial"/>
            </a:endParaRPr>
          </a:p>
          <a:p>
            <a:pPr lvl="1">
              <a:spcBef>
                <a:spcPts val="0"/>
              </a:spcBef>
              <a:buSzPts val="2040"/>
              <a:buFont typeface="Arial"/>
              <a:buChar char="•"/>
            </a:pPr>
            <a:r>
              <a:rPr lang="en-US" sz="2200" dirty="0">
                <a:ea typeface="Arial"/>
                <a:cs typeface="Arial"/>
                <a:sym typeface="Arial"/>
              </a:rPr>
              <a:t>One should be primary author-driven</a:t>
            </a:r>
          </a:p>
          <a:p>
            <a:pPr lvl="1">
              <a:spcBef>
                <a:spcPts val="0"/>
              </a:spcBef>
              <a:buSzPts val="2040"/>
              <a:buFont typeface="Arial"/>
              <a:buChar char="•"/>
            </a:pPr>
            <a:r>
              <a:rPr lang="en-US" sz="2200" dirty="0">
                <a:ea typeface="Arial"/>
                <a:cs typeface="Arial"/>
                <a:sym typeface="Arial"/>
              </a:rPr>
              <a:t>One should be primarily reader-driven</a:t>
            </a:r>
          </a:p>
          <a:p>
            <a:pPr lvl="1">
              <a:spcBef>
                <a:spcPts val="0"/>
              </a:spcBef>
              <a:buSzPts val="2040"/>
              <a:buFont typeface="Arial"/>
              <a:buChar char="•"/>
            </a:pPr>
            <a:r>
              <a:rPr lang="en-US" sz="2200" dirty="0">
                <a:ea typeface="Arial"/>
                <a:cs typeface="Arial"/>
                <a:sym typeface="Arial"/>
              </a:rPr>
              <a:t>And the last should be somewhere between</a:t>
            </a:r>
            <a:endParaRPr sz="2200" dirty="0">
              <a:ea typeface="Arial"/>
              <a:cs typeface="Arial"/>
              <a:sym typeface="Arial"/>
            </a:endParaRPr>
          </a:p>
        </p:txBody>
      </p:sp>
      <p:sp>
        <p:nvSpPr>
          <p:cNvPr id="2" name="Title 1">
            <a:extLst>
              <a:ext uri="{FF2B5EF4-FFF2-40B4-BE49-F238E27FC236}">
                <a16:creationId xmlns:a16="http://schemas.microsoft.com/office/drawing/2014/main" id="{009A9AC3-B035-3A25-CE13-5648E801AD25}"/>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Practice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63B5B85-8731-EE3F-3818-A6393928F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4784FD-7C5F-8C08-77B3-530B7D932FC7}"/>
              </a:ext>
            </a:extLst>
          </p:cNvPr>
          <p:cNvSpPr>
            <a:spLocks noGrp="1"/>
          </p:cNvSpPr>
          <p:nvPr>
            <p:ph type="title"/>
          </p:nvPr>
        </p:nvSpPr>
        <p:spPr/>
        <p:txBody>
          <a:bodyPr/>
          <a:lstStyle/>
          <a:p>
            <a:r>
              <a:rPr lang="en-US" dirty="0"/>
              <a:t>Check in</a:t>
            </a:r>
          </a:p>
        </p:txBody>
      </p:sp>
      <p:sp>
        <p:nvSpPr>
          <p:cNvPr id="3" name="Content Placeholder 2">
            <a:extLst>
              <a:ext uri="{FF2B5EF4-FFF2-40B4-BE49-F238E27FC236}">
                <a16:creationId xmlns:a16="http://schemas.microsoft.com/office/drawing/2014/main" id="{93ADA02E-0CBE-E4AF-8AAF-49B006A7B75E}"/>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Write down one visualization-related thing you’ve learned so far working on the mid-semester project</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a:lnSpc>
                <a:spcPct val="100000"/>
              </a:lnSpc>
              <a:spcBef>
                <a:spcPts val="0"/>
              </a:spcBef>
              <a:buClr>
                <a:srgbClr val="93A299"/>
              </a:buClr>
              <a:buSzPts val="2040"/>
              <a:buFont typeface="Arial"/>
              <a:buChar char="•"/>
              <a:defRPr/>
            </a:pPr>
            <a:r>
              <a:rPr lang="en-US" sz="2400" kern="0" dirty="0">
                <a:ea typeface="Arial"/>
                <a:cs typeface="Arial"/>
                <a:sym typeface="Arial"/>
              </a:rPr>
              <a:t>Write down one large-scale project related thing you’ve learned so far working on the mid-semester project</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Turn to the person next to you and share. </a:t>
            </a:r>
          </a:p>
        </p:txBody>
      </p:sp>
    </p:spTree>
    <p:extLst>
      <p:ext uri="{BB962C8B-B14F-4D97-AF65-F5344CB8AC3E}">
        <p14:creationId xmlns:p14="http://schemas.microsoft.com/office/powerpoint/2010/main" val="1601564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40" name="Google Shape;140;p20"/>
          <p:cNvPicPr preferRelativeResize="0">
            <a:picLocks noGrp="1"/>
          </p:cNvPicPr>
          <p:nvPr>
            <p:ph type="body" idx="1"/>
          </p:nvPr>
        </p:nvPicPr>
        <p:blipFill rotWithShape="1">
          <a:blip r:embed="rId3">
            <a:alphaModFix/>
          </a:blip>
          <a:srcRect t="-24610" b="-24609"/>
          <a:stretch/>
        </p:blipFill>
        <p:spPr>
          <a:xfrm>
            <a:off x="3519055" y="1123837"/>
            <a:ext cx="8229600" cy="4876800"/>
          </a:xfrm>
          <a:prstGeom prst="rect">
            <a:avLst/>
          </a:prstGeom>
          <a:noFill/>
          <a:ln>
            <a:noFill/>
          </a:ln>
        </p:spPr>
      </p:pic>
      <p:sp>
        <p:nvSpPr>
          <p:cNvPr id="4" name="Title 1">
            <a:extLst>
              <a:ext uri="{FF2B5EF4-FFF2-40B4-BE49-F238E27FC236}">
                <a16:creationId xmlns:a16="http://schemas.microsoft.com/office/drawing/2014/main" id="{52DCE147-3A90-C806-7FF5-A13D845BFFA7}"/>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Storytelling with visualization</a:t>
            </a:r>
          </a:p>
        </p:txBody>
      </p:sp>
      <p:grpSp>
        <p:nvGrpSpPr>
          <p:cNvPr id="141" name="Google Shape;141;p20"/>
          <p:cNvGrpSpPr/>
          <p:nvPr/>
        </p:nvGrpSpPr>
        <p:grpSpPr>
          <a:xfrm>
            <a:off x="126255" y="3622599"/>
            <a:ext cx="2755075" cy="645559"/>
            <a:chOff x="3465199" y="457200"/>
            <a:chExt cx="2755075" cy="645559"/>
          </a:xfrm>
        </p:grpSpPr>
        <p:cxnSp>
          <p:nvCxnSpPr>
            <p:cNvPr id="142" name="Google Shape;142;p20"/>
            <p:cNvCxnSpPr/>
            <p:nvPr/>
          </p:nvCxnSpPr>
          <p:spPr>
            <a:xfrm>
              <a:off x="3465199" y="457200"/>
              <a:ext cx="2755075" cy="645559"/>
            </a:xfrm>
            <a:prstGeom prst="straightConnector1">
              <a:avLst/>
            </a:prstGeom>
            <a:noFill/>
            <a:ln w="38100" cap="rnd" cmpd="sng">
              <a:solidFill>
                <a:srgbClr val="000000"/>
              </a:solidFill>
              <a:prstDash val="solid"/>
              <a:round/>
              <a:headEnd type="none" w="sm" len="sm"/>
              <a:tailEnd type="none" w="sm" len="sm"/>
            </a:ln>
          </p:spPr>
        </p:cxnSp>
        <p:cxnSp>
          <p:nvCxnSpPr>
            <p:cNvPr id="143" name="Google Shape;143;p20"/>
            <p:cNvCxnSpPr/>
            <p:nvPr/>
          </p:nvCxnSpPr>
          <p:spPr>
            <a:xfrm rot="10800000" flipH="1">
              <a:off x="3505200" y="457200"/>
              <a:ext cx="2665073" cy="645559"/>
            </a:xfrm>
            <a:prstGeom prst="straightConnector1">
              <a:avLst/>
            </a:prstGeom>
            <a:noFill/>
            <a:ln w="38100" cap="rnd" cmpd="sng">
              <a:solidFill>
                <a:srgbClr val="000000"/>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2341418" y="1123837"/>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r>
              <a:rPr lang="en-US" sz="2400" dirty="0">
                <a:ea typeface="Arial"/>
                <a:cs typeface="Arial"/>
                <a:sym typeface="Arial"/>
              </a:rPr>
              <a:t>What makes a </a:t>
            </a:r>
            <a:r>
              <a:rPr lang="en-US" sz="2400" b="1" dirty="0">
                <a:ea typeface="Arial"/>
                <a:cs typeface="Arial"/>
                <a:sym typeface="Arial"/>
              </a:rPr>
              <a:t>good story</a:t>
            </a:r>
            <a:r>
              <a:rPr lang="en-US" sz="2400" dirty="0">
                <a:ea typeface="Arial"/>
                <a:cs typeface="Arial"/>
                <a:sym typeface="Arial"/>
              </a:rPr>
              <a:t>?</a:t>
            </a:r>
            <a:endParaRPr sz="2400" dirty="0">
              <a:ea typeface="Arial"/>
              <a:cs typeface="Arial"/>
              <a:sym typeface="Arial"/>
            </a:endParaRPr>
          </a:p>
        </p:txBody>
      </p:sp>
      <p:cxnSp>
        <p:nvCxnSpPr>
          <p:cNvPr id="149" name="Google Shape;149;p21"/>
          <p:cNvCxnSpPr/>
          <p:nvPr/>
        </p:nvCxnSpPr>
        <p:spPr>
          <a:xfrm>
            <a:off x="6588357" y="2952637"/>
            <a:ext cx="1554480" cy="0"/>
          </a:xfrm>
          <a:prstGeom prst="straightConnector1">
            <a:avLst/>
          </a:prstGeom>
          <a:noFill/>
          <a:ln w="57150" cap="rnd" cmpd="sng">
            <a:solidFill>
              <a:schemeClr val="dk2"/>
            </a:solidFill>
            <a:prstDash val="solid"/>
            <a:round/>
            <a:headEnd type="none" w="sm" len="sm"/>
            <a:tailEnd type="none" w="sm" len="sm"/>
          </a:ln>
        </p:spPr>
      </p:cxnSp>
      <p:grpSp>
        <p:nvGrpSpPr>
          <p:cNvPr id="150" name="Google Shape;150;p21"/>
          <p:cNvGrpSpPr/>
          <p:nvPr/>
        </p:nvGrpSpPr>
        <p:grpSpPr>
          <a:xfrm>
            <a:off x="6613904" y="881377"/>
            <a:ext cx="1518715" cy="1194376"/>
            <a:chOff x="4840001" y="839217"/>
            <a:chExt cx="1518715" cy="895782"/>
          </a:xfrm>
        </p:grpSpPr>
        <p:sp>
          <p:nvSpPr>
            <p:cNvPr id="151" name="Google Shape;151;p21"/>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52" name="Google Shape;152;p21"/>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153" name="Google Shape;153;p21"/>
          <p:cNvGrpSpPr/>
          <p:nvPr/>
        </p:nvGrpSpPr>
        <p:grpSpPr>
          <a:xfrm>
            <a:off x="6672312" y="3070657"/>
            <a:ext cx="1433956" cy="1007356"/>
            <a:chOff x="4985136" y="3343787"/>
            <a:chExt cx="1433956" cy="755517"/>
          </a:xfrm>
        </p:grpSpPr>
        <p:sp>
          <p:nvSpPr>
            <p:cNvPr id="154" name="Google Shape;154;p21"/>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55" name="Google Shape;155;p21"/>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audience</a:t>
              </a:r>
              <a:endParaRPr sz="2400">
                <a:solidFill>
                  <a:schemeClr val="tx1">
                    <a:lumMod val="75000"/>
                    <a:lumOff val="25000"/>
                  </a:schemeClr>
                </a:solidFill>
                <a:ea typeface="Arial"/>
                <a:cs typeface="Arial"/>
                <a:sym typeface="Arial"/>
              </a:endParaRPr>
            </a:p>
          </p:txBody>
        </p:sp>
      </p:grpSp>
      <p:sp>
        <p:nvSpPr>
          <p:cNvPr id="2" name="Title 1">
            <a:extLst>
              <a:ext uri="{FF2B5EF4-FFF2-40B4-BE49-F238E27FC236}">
                <a16:creationId xmlns:a16="http://schemas.microsoft.com/office/drawing/2014/main" id="{DDC271B6-0058-53B5-100F-37987F91942F}"/>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026" name="Picture 2">
            <a:extLst>
              <a:ext uri="{FF2B5EF4-FFF2-40B4-BE49-F238E27FC236}">
                <a16:creationId xmlns:a16="http://schemas.microsoft.com/office/drawing/2014/main" id="{2F89E216-A12D-02ED-9423-BA704982E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234" y="1358900"/>
            <a:ext cx="2794000" cy="414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emotions are crowded together in a tight space.">
            <a:extLst>
              <a:ext uri="{FF2B5EF4-FFF2-40B4-BE49-F238E27FC236}">
                <a16:creationId xmlns:a16="http://schemas.microsoft.com/office/drawing/2014/main" id="{D0B26CC0-2D05-F53E-55EE-854050704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5956" y="1358900"/>
            <a:ext cx="2794000" cy="414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67E6E3-DB8A-96AE-4434-69EB7E364F8C}"/>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 teller &amp; Audience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3"/>
          <p:cNvGrpSpPr/>
          <p:nvPr/>
        </p:nvGrpSpPr>
        <p:grpSpPr>
          <a:xfrm>
            <a:off x="3477194" y="2325454"/>
            <a:ext cx="7924799" cy="1708248"/>
            <a:chOff x="1" y="2514600"/>
            <a:chExt cx="7924799" cy="1708248"/>
          </a:xfrm>
        </p:grpSpPr>
        <p:sp>
          <p:nvSpPr>
            <p:cNvPr id="169" name="Google Shape;169;p23"/>
            <p:cNvSpPr/>
            <p:nvPr/>
          </p:nvSpPr>
          <p:spPr>
            <a:xfrm>
              <a:off x="1" y="2514600"/>
              <a:ext cx="6866588" cy="1371600"/>
            </a:xfrm>
            <a:prstGeom prst="rightArrow">
              <a:avLst>
                <a:gd name="adj1" fmla="val 50000"/>
                <a:gd name="adj2" fmla="val 50000"/>
              </a:avLst>
            </a:prstGeom>
            <a:solidFill>
              <a:srgbClr val="BFBFBF"/>
            </a:solidFill>
            <a:ln>
              <a:noFill/>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grpSp>
          <p:nvGrpSpPr>
            <p:cNvPr id="170" name="Google Shape;170;p23"/>
            <p:cNvGrpSpPr/>
            <p:nvPr/>
          </p:nvGrpSpPr>
          <p:grpSpPr>
            <a:xfrm>
              <a:off x="7010400" y="2743200"/>
              <a:ext cx="914400" cy="1479648"/>
              <a:chOff x="6863702" y="2011529"/>
              <a:chExt cx="914400" cy="1479648"/>
            </a:xfrm>
          </p:grpSpPr>
          <p:sp>
            <p:nvSpPr>
              <p:cNvPr id="171" name="Google Shape;171;p23"/>
              <p:cNvSpPr/>
              <p:nvPr/>
            </p:nvSpPr>
            <p:spPr>
              <a:xfrm>
                <a:off x="6863702" y="2011529"/>
                <a:ext cx="914400" cy="9144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72" name="Google Shape;172;p23"/>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point</a:t>
                </a:r>
                <a:endParaRPr sz="2400">
                  <a:solidFill>
                    <a:schemeClr val="tx1">
                      <a:lumMod val="75000"/>
                      <a:lumOff val="25000"/>
                    </a:schemeClr>
                  </a:solidFill>
                  <a:ea typeface="Arial"/>
                  <a:cs typeface="Arial"/>
                  <a:sym typeface="Arial"/>
                </a:endParaRPr>
              </a:p>
            </p:txBody>
          </p:sp>
        </p:grpSp>
      </p:grpSp>
      <p:sp>
        <p:nvSpPr>
          <p:cNvPr id="173" name="Google Shape;173;p23"/>
          <p:cNvSpPr txBox="1">
            <a:spLocks noGrp="1"/>
          </p:cNvSpPr>
          <p:nvPr>
            <p:ph type="body" idx="1"/>
          </p:nvPr>
        </p:nvSpPr>
        <p:spPr>
          <a:xfrm>
            <a:off x="1981200" y="1600200"/>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r>
              <a:rPr lang="en-US" sz="2400" dirty="0">
                <a:ea typeface="Arial"/>
                <a:cs typeface="Arial"/>
                <a:sym typeface="Arial"/>
              </a:rPr>
              <a:t>What makes a </a:t>
            </a:r>
            <a:r>
              <a:rPr lang="en-US" sz="2400" b="1" dirty="0">
                <a:ea typeface="Arial"/>
                <a:cs typeface="Arial"/>
                <a:sym typeface="Arial"/>
              </a:rPr>
              <a:t>good story</a:t>
            </a:r>
            <a:r>
              <a:rPr lang="en-US" sz="2400" dirty="0">
                <a:ea typeface="Arial"/>
                <a:cs typeface="Arial"/>
                <a:sym typeface="Arial"/>
              </a:rPr>
              <a:t>?</a:t>
            </a:r>
            <a:endParaRPr sz="2400" dirty="0">
              <a:ea typeface="Arial"/>
              <a:cs typeface="Arial"/>
              <a:sym typeface="Arial"/>
            </a:endParaRPr>
          </a:p>
        </p:txBody>
      </p:sp>
      <p:cxnSp>
        <p:nvCxnSpPr>
          <p:cNvPr id="174" name="Google Shape;174;p23"/>
          <p:cNvCxnSpPr/>
          <p:nvPr/>
        </p:nvCxnSpPr>
        <p:spPr>
          <a:xfrm>
            <a:off x="6228139" y="3429000"/>
            <a:ext cx="1554480" cy="0"/>
          </a:xfrm>
          <a:prstGeom prst="straightConnector1">
            <a:avLst/>
          </a:prstGeom>
          <a:noFill/>
          <a:ln w="57150" cap="rnd" cmpd="sng">
            <a:solidFill>
              <a:schemeClr val="dk2"/>
            </a:solidFill>
            <a:prstDash val="solid"/>
            <a:round/>
            <a:headEnd type="none" w="sm" len="sm"/>
            <a:tailEnd type="none" w="sm" len="sm"/>
          </a:ln>
        </p:spPr>
      </p:cxnSp>
      <p:grpSp>
        <p:nvGrpSpPr>
          <p:cNvPr id="175" name="Google Shape;175;p23"/>
          <p:cNvGrpSpPr/>
          <p:nvPr/>
        </p:nvGrpSpPr>
        <p:grpSpPr>
          <a:xfrm>
            <a:off x="6253686" y="1482435"/>
            <a:ext cx="1518715" cy="1194376"/>
            <a:chOff x="4840001" y="839217"/>
            <a:chExt cx="1518715" cy="895782"/>
          </a:xfrm>
        </p:grpSpPr>
        <p:sp>
          <p:nvSpPr>
            <p:cNvPr id="176" name="Google Shape;176;p23"/>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77" name="Google Shape;177;p23"/>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178" name="Google Shape;178;p23"/>
          <p:cNvGrpSpPr/>
          <p:nvPr/>
        </p:nvGrpSpPr>
        <p:grpSpPr>
          <a:xfrm>
            <a:off x="6312094" y="3547020"/>
            <a:ext cx="1433956" cy="1007356"/>
            <a:chOff x="4985136" y="3343787"/>
            <a:chExt cx="1433956" cy="755517"/>
          </a:xfrm>
        </p:grpSpPr>
        <p:sp>
          <p:nvSpPr>
            <p:cNvPr id="179" name="Google Shape;179;p23"/>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80" name="Google Shape;180;p23"/>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dirty="0">
                  <a:solidFill>
                    <a:schemeClr val="tx1">
                      <a:lumMod val="75000"/>
                      <a:lumOff val="25000"/>
                    </a:schemeClr>
                  </a:solidFill>
                  <a:ea typeface="Arial"/>
                  <a:cs typeface="Arial"/>
                  <a:sym typeface="Arial"/>
                </a:rPr>
                <a:t>audience</a:t>
              </a:r>
              <a:endParaRPr sz="2400" dirty="0">
                <a:solidFill>
                  <a:schemeClr val="tx1">
                    <a:lumMod val="75000"/>
                    <a:lumOff val="25000"/>
                  </a:schemeClr>
                </a:solidFill>
                <a:ea typeface="Arial"/>
                <a:cs typeface="Arial"/>
                <a:sym typeface="Arial"/>
              </a:endParaRPr>
            </a:p>
          </p:txBody>
        </p:sp>
      </p:grpSp>
      <p:sp>
        <p:nvSpPr>
          <p:cNvPr id="2" name="Title 1">
            <a:extLst>
              <a:ext uri="{FF2B5EF4-FFF2-40B4-BE49-F238E27FC236}">
                <a16:creationId xmlns:a16="http://schemas.microsoft.com/office/drawing/2014/main" id="{83E149F3-B982-7597-1825-370F2C7E008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4"/>
          <p:cNvPicPr preferRelativeResize="0"/>
          <p:nvPr/>
        </p:nvPicPr>
        <p:blipFill rotWithShape="1">
          <a:blip r:embed="rId3">
            <a:alphaModFix/>
          </a:blip>
          <a:srcRect/>
          <a:stretch/>
        </p:blipFill>
        <p:spPr>
          <a:xfrm>
            <a:off x="6422088" y="1447800"/>
            <a:ext cx="2053254" cy="4724400"/>
          </a:xfrm>
          <a:prstGeom prst="rect">
            <a:avLst/>
          </a:prstGeom>
          <a:noFill/>
          <a:ln>
            <a:noFill/>
          </a:ln>
        </p:spPr>
      </p:pic>
      <p:pic>
        <p:nvPicPr>
          <p:cNvPr id="188" name="Google Shape;188;p24"/>
          <p:cNvPicPr preferRelativeResize="0"/>
          <p:nvPr/>
        </p:nvPicPr>
        <p:blipFill rotWithShape="1">
          <a:blip r:embed="rId4">
            <a:alphaModFix/>
          </a:blip>
          <a:srcRect/>
          <a:stretch/>
        </p:blipFill>
        <p:spPr>
          <a:xfrm>
            <a:off x="8077200" y="2438400"/>
            <a:ext cx="914400" cy="91440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974</TotalTime>
  <Words>1536</Words>
  <Application>Microsoft Macintosh PowerPoint</Application>
  <PresentationFormat>Widescreen</PresentationFormat>
  <Paragraphs>199</Paragraphs>
  <Slides>33</Slides>
  <Notes>27</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Corbel</vt:lpstr>
      <vt:lpstr>Wingdings 2</vt:lpstr>
      <vt:lpstr>Frame</vt:lpstr>
      <vt:lpstr>Communicating with Data – Storytelling</vt:lpstr>
      <vt:lpstr>Plan for Today</vt:lpstr>
      <vt:lpstr>Mid Semester Project</vt:lpstr>
      <vt:lpstr>Check 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Space of Narrative Visualization</vt:lpstr>
      <vt:lpstr>Genre</vt:lpstr>
      <vt:lpstr>Visual Narrative Tactics</vt:lpstr>
      <vt:lpstr>Narrative Structure</vt:lpstr>
      <vt:lpstr>Narrative Structure: Martini Glass</vt:lpstr>
      <vt:lpstr>Narrative Structure: Interactive Slide Show</vt:lpstr>
      <vt:lpstr>Narrative Structure: Drill-Down Story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31</cp:revision>
  <dcterms:created xsi:type="dcterms:W3CDTF">2023-08-03T18:49:17Z</dcterms:created>
  <dcterms:modified xsi:type="dcterms:W3CDTF">2025-03-24T15:39:41Z</dcterms:modified>
</cp:coreProperties>
</file>