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.smith.edu/~jcrouser/SDS136/labs/lab2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Data – Bar and Line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grouped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 descr="Screen Shot 2016-02-03 at 8.38.30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7029" b="-7028"/>
          <a:stretch/>
        </p:blipFill>
        <p:spPr>
          <a:xfrm>
            <a:off x="60960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2057400" y="1673352"/>
            <a:ext cx="4038600" cy="41178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adjacent to one another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 sz="2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39">
              <a:lnSpc>
                <a:spcPct val="100000"/>
              </a:lnSpc>
              <a:buSzPts val="204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stacked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 descr="Screen Shot 2016-02-03 at 8.39.22 AM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-817" t="-673" r="1590" b="672"/>
          <a:stretch/>
        </p:blipFill>
        <p:spPr>
          <a:xfrm>
            <a:off x="1837267" y="1641602"/>
            <a:ext cx="1917701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6172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stacked on top of one another</a:t>
            </a:r>
            <a:endParaRPr/>
          </a:p>
          <a:p>
            <a:pPr>
              <a:buSzPts val="2040"/>
              <a:buFont typeface="Arial"/>
              <a:buChar char="•"/>
            </a:pPr>
            <a:r>
              <a:rPr lang="en-US" sz="2400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/>
          </a:p>
          <a:p>
            <a:pPr>
              <a:buSzPts val="204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Can also stacking to show part-of-whole relationships</a:t>
            </a:r>
            <a:endParaRPr sz="2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>
              <a:buSzPts val="2380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 descr="Screen Shot 2016-02-03 at 8.57.2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500" y="1676400"/>
            <a:ext cx="18669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7239000" y="2971800"/>
            <a:ext cx="1905000" cy="1219200"/>
            <a:chOff x="5562600" y="2819400"/>
            <a:chExt cx="1905000" cy="1219200"/>
          </a:xfrm>
        </p:grpSpPr>
        <p:cxnSp>
          <p:nvCxnSpPr>
            <p:cNvPr id="172" name="Google Shape;172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3" name="Google Shape;173;p23"/>
            <p:cNvSpPr txBox="1"/>
            <p:nvPr/>
          </p:nvSpPr>
          <p:spPr>
            <a:xfrm>
              <a:off x="5562600" y="2819400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(shortest bar)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5257800" y="1182470"/>
            <a:ext cx="2514600" cy="646331"/>
            <a:chOff x="5334000" y="2935069"/>
            <a:chExt cx="2514600" cy="646331"/>
          </a:xfrm>
        </p:grpSpPr>
        <p:cxnSp>
          <p:nvCxnSpPr>
            <p:cNvPr id="175" name="Google Shape;175;p23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23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bar)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8610600" y="1295400"/>
            <a:ext cx="1905000" cy="2895600"/>
            <a:chOff x="6934200" y="1295400"/>
            <a:chExt cx="1905000" cy="2895600"/>
          </a:xfrm>
        </p:grpSpPr>
        <p:sp>
          <p:nvSpPr>
            <p:cNvPr id="178" name="Google Shape;178;p23"/>
            <p:cNvSpPr/>
            <p:nvPr/>
          </p:nvSpPr>
          <p:spPr>
            <a:xfrm>
              <a:off x="6934200" y="1295400"/>
              <a:ext cx="152400" cy="2895600"/>
            </a:xfrm>
            <a:prstGeom prst="rightBracket">
              <a:avLst>
                <a:gd name="adj" fmla="val 8333"/>
              </a:avLst>
            </a:prstGeom>
            <a:noFill/>
            <a:ln w="57150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7239000" y="2133600"/>
              <a:ext cx="1600200" cy="120032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Range (difference b/t tallest and shortest bars)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3"/>
          <p:cNvGrpSpPr/>
          <p:nvPr/>
        </p:nvGrpSpPr>
        <p:grpSpPr>
          <a:xfrm>
            <a:off x="6705600" y="1371600"/>
            <a:ext cx="1905000" cy="1447800"/>
            <a:chOff x="5562600" y="2590800"/>
            <a:chExt cx="1905000" cy="1447800"/>
          </a:xfrm>
        </p:grpSpPr>
        <p:cxnSp>
          <p:nvCxnSpPr>
            <p:cNvPr id="181" name="Google Shape;181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2" name="Google Shape;182;p23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reference lines to show average value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3"/>
          <p:cNvSpPr/>
          <p:nvPr/>
        </p:nvSpPr>
        <p:spPr>
          <a:xfrm>
            <a:off x="3962400" y="4191000"/>
            <a:ext cx="4419600" cy="23622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bar charts?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820" y="4800601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1981201" y="1602582"/>
            <a:ext cx="8229599" cy="4872037"/>
            <a:chOff x="0" y="2381"/>
            <a:chExt cx="8229599" cy="4872037"/>
          </a:xfrm>
        </p:grpSpPr>
        <p:sp>
          <p:nvSpPr>
            <p:cNvPr id="197" name="Google Shape;197;p25"/>
            <p:cNvSpPr/>
            <p:nvPr/>
          </p:nvSpPr>
          <p:spPr>
            <a:xfrm rot="5400000">
              <a:off x="4967478" y="-1845278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2962656" y="220920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many different categories you have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bars (don’t forget labels!)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0" y="2381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many categories?</a:t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5400000">
              <a:off x="4967478" y="-195072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2962656" y="1871126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category with the largest value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bars, and to space out the tick marks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0" y="1652587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rot="5400000">
              <a:off x="4967478" y="1455134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2962656" y="3521332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bars can be arranged in any order;        they each tell a different story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subcategories, they should always appear in the </a:t>
              </a:r>
              <a:r>
                <a:rPr lang="en-US" sz="19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order</a:t>
              </a: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0" y="3302793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76720" y="3379513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order?</a:t>
              </a:r>
              <a:endPara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5"/>
          <p:cNvSpPr/>
          <p:nvPr/>
        </p:nvSpPr>
        <p:spPr>
          <a:xfrm>
            <a:off x="1828800" y="15240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752600" y="32004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1981200" y="48768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2514600"/>
            <a:ext cx="2379772" cy="431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1" y="2514600"/>
            <a:ext cx="4096941" cy="4311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6"/>
          <p:cNvGrpSpPr/>
          <p:nvPr/>
        </p:nvGrpSpPr>
        <p:grpSpPr>
          <a:xfrm>
            <a:off x="2667000" y="2209800"/>
            <a:ext cx="4648200" cy="685800"/>
            <a:chOff x="1143000" y="2209800"/>
            <a:chExt cx="4648200" cy="685800"/>
          </a:xfrm>
        </p:grpSpPr>
        <p:cxnSp>
          <p:nvCxnSpPr>
            <p:cNvPr id="221" name="Google Shape;221;p26"/>
            <p:cNvCxnSpPr/>
            <p:nvPr/>
          </p:nvCxnSpPr>
          <p:spPr>
            <a:xfrm>
              <a:off x="1143000" y="2209800"/>
              <a:ext cx="0" cy="68580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5791200" y="2209800"/>
              <a:ext cx="0" cy="68580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1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scales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 have the same scale!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1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8"/>
          <p:cNvGrpSpPr/>
          <p:nvPr/>
        </p:nvGrpSpPr>
        <p:grpSpPr>
          <a:xfrm>
            <a:off x="1828800" y="6477000"/>
            <a:ext cx="8229600" cy="0"/>
            <a:chOff x="457200" y="2895600"/>
            <a:chExt cx="8229600" cy="0"/>
          </a:xfrm>
        </p:grpSpPr>
        <p:cxnSp>
          <p:nvCxnSpPr>
            <p:cNvPr id="241" name="Google Shape;241;p28"/>
            <p:cNvCxnSpPr/>
            <p:nvPr/>
          </p:nvCxnSpPr>
          <p:spPr>
            <a:xfrm>
              <a:off x="457200" y="2895600"/>
              <a:ext cx="685800" cy="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2" name="Google Shape;242;p28"/>
            <p:cNvCxnSpPr/>
            <p:nvPr/>
          </p:nvCxnSpPr>
          <p:spPr>
            <a:xfrm rot="10800000">
              <a:off x="8001000" y="2895600"/>
              <a:ext cx="685800" cy="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intervals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they’re divided the same way!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7000" y="2510218"/>
            <a:ext cx="3624666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bar charts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 descr="Screen Shot 2015-02-18 at 1.34.32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980" t="23810" r="29332" b="6767"/>
          <a:stretch/>
        </p:blipFill>
        <p:spPr>
          <a:xfrm>
            <a:off x="3048000" y="3048001"/>
            <a:ext cx="6187150" cy="370159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58" name="Google Shape;258;p30"/>
          <p:cNvSpPr/>
          <p:nvPr/>
        </p:nvSpPr>
        <p:spPr>
          <a:xfrm>
            <a:off x="2057400" y="1196876"/>
            <a:ext cx="85344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used for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variables</a:t>
            </a:r>
            <a:endParaRPr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for different observations</a:t>
            </a:r>
            <a:endParaRPr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amounts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Grouped/stacked bars can break variables into different sub-groups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Introduction to Tableau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Lab pt. 1 - Getting started:</a:t>
            </a:r>
          </a:p>
          <a:p>
            <a:pPr marL="960120" lvl="1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200" dirty="0">
                <a:ea typeface="Arial"/>
                <a:cs typeface="Arial"/>
                <a:sym typeface="Arial"/>
              </a:rPr>
              <a:t>Connecting to a data file</a:t>
            </a:r>
          </a:p>
          <a:p>
            <a:pPr marL="960120" lvl="1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200" dirty="0">
                <a:ea typeface="Arial"/>
                <a:cs typeface="Arial"/>
                <a:sym typeface="Arial"/>
              </a:rPr>
              <a:t>Creating views</a:t>
            </a:r>
          </a:p>
          <a:p>
            <a:pPr marL="960120" lvl="1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200" dirty="0">
                <a:ea typeface="Arial"/>
                <a:cs typeface="Arial"/>
                <a:sym typeface="Arial"/>
              </a:rPr>
              <a:t>Using “Show Me”: a recommender system for views</a:t>
            </a:r>
            <a:endParaRPr lang="en-US" sz="2400" dirty="0"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Lab pt. 2 - Exploring other datasets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Discussion (time permitting)</a:t>
            </a:r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1EE9C5C9-DF8F-48F1-5EAE-F917EBC9DF04}"/>
              </a:ext>
            </a:extLst>
          </p:cNvPr>
          <p:cNvSpPr/>
          <p:nvPr/>
        </p:nvSpPr>
        <p:spPr>
          <a:xfrm>
            <a:off x="6864928" y="6261254"/>
            <a:ext cx="518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pt. 1 modeled on “Getting Started with Tableau Desktop” Version 8.2</a:t>
            </a:r>
            <a:endParaRPr dirty="0"/>
          </a:p>
          <a:p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 June 11, 2014 3:09 PM Copyright © 2014 Tableau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2514600"/>
            <a:ext cx="57150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lines to show changes in continuous data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1"/>
          <p:cNvGrpSpPr/>
          <p:nvPr/>
        </p:nvGrpSpPr>
        <p:grpSpPr>
          <a:xfrm>
            <a:off x="1828800" y="2743200"/>
            <a:ext cx="1828800" cy="2133600"/>
            <a:chOff x="304800" y="2743200"/>
            <a:chExt cx="1828800" cy="2133600"/>
          </a:xfrm>
        </p:grpSpPr>
        <p:sp>
          <p:nvSpPr>
            <p:cNvPr id="267" name="Google Shape;267;p31"/>
            <p:cNvSpPr/>
            <p:nvPr/>
          </p:nvSpPr>
          <p:spPr>
            <a:xfrm>
              <a:off x="1828800" y="2743200"/>
              <a:ext cx="304800" cy="21336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axis shows the </a:t>
              </a:r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</a:t>
              </a:r>
              <a:r>
                <a:rPr lang="en-US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3962400" y="5181600"/>
            <a:ext cx="4648202" cy="1540674"/>
            <a:chOff x="2286000" y="5791201"/>
            <a:chExt cx="4648202" cy="1540674"/>
          </a:xfrm>
        </p:grpSpPr>
        <p:sp>
          <p:nvSpPr>
            <p:cNvPr id="270" name="Google Shape;270;p31"/>
            <p:cNvSpPr/>
            <p:nvPr/>
          </p:nvSpPr>
          <p:spPr>
            <a:xfrm rot="-5400000">
              <a:off x="4495801" y="3581400"/>
              <a:ext cx="228600" cy="4648202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3505200" y="6131546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axis shows the </a:t>
              </a:r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time series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1"/>
          </p:nvPr>
        </p:nvSpPr>
        <p:spPr>
          <a:xfrm>
            <a:off x="1981200" y="2514600"/>
            <a:ext cx="4038600" cy="3496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appearing line charts in practice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show data that changes over time</a:t>
            </a:r>
            <a:endParaRPr/>
          </a:p>
          <a:p>
            <a:pPr indent="-53339">
              <a:lnSpc>
                <a:spcPct val="100000"/>
              </a:lnSpc>
              <a:buSzPts val="204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-27002" b="-27002"/>
          <a:stretch/>
        </p:blipFill>
        <p:spPr>
          <a:xfrm>
            <a:off x="6172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/>
          <p:nvPr/>
        </p:nvCxnSpPr>
        <p:spPr>
          <a:xfrm rot="10800000">
            <a:off x="8382000" y="5638800"/>
            <a:ext cx="0" cy="533400"/>
          </a:xfrm>
          <a:prstGeom prst="straightConnector1">
            <a:avLst/>
          </a:prstGeom>
          <a:noFill/>
          <a:ln w="76200" cap="flat" cmpd="sng">
            <a:solidFill>
              <a:srgbClr val="29293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multiple independent lines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27002" b="-27002"/>
          <a:stretch/>
        </p:blipFill>
        <p:spPr>
          <a:xfrm>
            <a:off x="1981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body" idx="2"/>
          </p:nvPr>
        </p:nvSpPr>
        <p:spPr>
          <a:xfrm>
            <a:off x="6172200" y="1905000"/>
            <a:ext cx="4038600" cy="38770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changes across multiple categories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help distinguish between categories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showing multiple trends, they should all have the same scale (why?)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4064075" y="9118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3" descr="Screen Shot 2016-02-03 at 11.06.21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2667000"/>
            <a:ext cx="142754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71601"/>
            <a:ext cx="6781800" cy="53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34"/>
          <p:cNvGrpSpPr/>
          <p:nvPr/>
        </p:nvGrpSpPr>
        <p:grpSpPr>
          <a:xfrm>
            <a:off x="4800600" y="1676401"/>
            <a:ext cx="2514600" cy="646331"/>
            <a:chOff x="5334000" y="2935069"/>
            <a:chExt cx="2514600" cy="646331"/>
          </a:xfrm>
        </p:grpSpPr>
        <p:cxnSp>
          <p:nvCxnSpPr>
            <p:cNvPr id="297" name="Google Shape;297;p34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8" name="Google Shape;298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peak)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4"/>
          <p:cNvGrpSpPr/>
          <p:nvPr/>
        </p:nvGrpSpPr>
        <p:grpSpPr>
          <a:xfrm>
            <a:off x="4343400" y="5562601"/>
            <a:ext cx="2438400" cy="646331"/>
            <a:chOff x="5410200" y="2935069"/>
            <a:chExt cx="2438400" cy="646331"/>
          </a:xfrm>
        </p:grpSpPr>
        <p:cxnSp>
          <p:nvCxnSpPr>
            <p:cNvPr id="300" name="Google Shape;300;p34"/>
            <p:cNvCxnSpPr/>
            <p:nvPr/>
          </p:nvCxnSpPr>
          <p:spPr>
            <a:xfrm rot="10800000">
              <a:off x="5410200" y="3163669"/>
              <a:ext cx="914400" cy="11293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(lowest valley)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4"/>
          <p:cNvGrpSpPr/>
          <p:nvPr/>
        </p:nvGrpSpPr>
        <p:grpSpPr>
          <a:xfrm>
            <a:off x="8305800" y="1447800"/>
            <a:ext cx="1905000" cy="1447800"/>
            <a:chOff x="5562600" y="2590800"/>
            <a:chExt cx="1905000" cy="1447800"/>
          </a:xfrm>
        </p:grpSpPr>
        <p:cxnSp>
          <p:nvCxnSpPr>
            <p:cNvPr id="303" name="Google Shape;303;p34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4" name="Google Shape;304;p34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trend lines to show overall rate of change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0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4"/>
          <p:cNvGrpSpPr/>
          <p:nvPr/>
        </p:nvGrpSpPr>
        <p:grpSpPr>
          <a:xfrm>
            <a:off x="4953000" y="2630270"/>
            <a:ext cx="1981200" cy="1332131"/>
            <a:chOff x="3429000" y="2630269"/>
            <a:chExt cx="1981200" cy="1332131"/>
          </a:xfrm>
        </p:grpSpPr>
        <p:cxnSp>
          <p:nvCxnSpPr>
            <p:cNvPr id="307" name="Google Shape;307;p34"/>
            <p:cNvCxnSpPr/>
            <p:nvPr/>
          </p:nvCxnSpPr>
          <p:spPr>
            <a:xfrm flipH="1">
              <a:off x="3581400" y="2971800"/>
              <a:ext cx="533400" cy="990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4876800" y="3048000"/>
              <a:ext cx="381000" cy="609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9" name="Google Shape;309;p34"/>
            <p:cNvSpPr txBox="1"/>
            <p:nvPr/>
          </p:nvSpPr>
          <p:spPr>
            <a:xfrm>
              <a:off x="3429000" y="2630269"/>
              <a:ext cx="19812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Highlights position changes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line charts?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2820" y="4800601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1981201" y="1602582"/>
            <a:ext cx="8229599" cy="4872037"/>
            <a:chOff x="0" y="2381"/>
            <a:chExt cx="8229599" cy="4872037"/>
          </a:xfrm>
        </p:grpSpPr>
        <p:sp>
          <p:nvSpPr>
            <p:cNvPr id="323" name="Google Shape;323;p36"/>
            <p:cNvSpPr/>
            <p:nvPr/>
          </p:nvSpPr>
          <p:spPr>
            <a:xfrm rot="5400000">
              <a:off x="4967478" y="-1845278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2962656" y="220920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you want to aggregate the samples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tick marks for the independent axis (don’t forget labels!)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0" y="2381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6" name="Google Shape;326;p36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right granularity?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rot="5400000">
              <a:off x="4967478" y="-195072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8" name="Google Shape;328;p36"/>
            <p:cNvSpPr txBox="1"/>
            <p:nvPr/>
          </p:nvSpPr>
          <p:spPr>
            <a:xfrm>
              <a:off x="2962656" y="1871126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largest value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axes, and to space out the tick marks on the dependent axis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0" y="1652587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0" name="Google Shape;330;p36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 rot="5400000">
              <a:off x="4967478" y="1455134"/>
              <a:ext cx="1257299" cy="52669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ED0D3">
                <a:alpha val="89803"/>
              </a:srgbClr>
            </a:solidFill>
            <a:ln w="9525" cap="flat" cmpd="sng">
              <a:solidFill>
                <a:srgbClr val="CED0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2962656" y="3521332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lvl="1" indent="-171450">
                <a:lnSpc>
                  <a:spcPct val="90000"/>
                </a:lnSpc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use multiple lines to compare multiple trends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lvl="1" indent="-171450">
                <a:lnSpc>
                  <a:spcPct val="90000"/>
                </a:lnSpc>
                <a:spcBef>
                  <a:spcPts val="285"/>
                </a:spcBef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en-US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multiple lines, they should always have the </a:t>
              </a:r>
              <a:r>
                <a:rPr lang="en-US" sz="19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scale</a:t>
              </a:r>
              <a:endParaRPr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0" y="3302793"/>
              <a:ext cx="2962656" cy="15716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Google Shape;334;p36"/>
            <p:cNvSpPr txBox="1"/>
            <p:nvPr/>
          </p:nvSpPr>
          <p:spPr>
            <a:xfrm>
              <a:off x="76720" y="3379513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Multiple trends to compare?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36"/>
          <p:cNvSpPr/>
          <p:nvPr/>
        </p:nvSpPr>
        <p:spPr>
          <a:xfrm>
            <a:off x="1828800" y="15240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1752600" y="32004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1981200" y="48768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068" r="-3067"/>
          <a:stretch/>
        </p:blipFill>
        <p:spPr>
          <a:xfrm>
            <a:off x="1981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>
            <a:spLocks noGrp="1"/>
          </p:cNvSpPr>
          <p:nvPr>
            <p:ph type="body" idx="2"/>
          </p:nvPr>
        </p:nvSpPr>
        <p:spPr>
          <a:xfrm>
            <a:off x="6172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 should always be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in size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missing values, indicate it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should only connect values that are adjacent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we show missing values?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9400" r="-29400"/>
          <a:stretch/>
        </p:blipFill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2819401" y="1219201"/>
            <a:ext cx="6645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comparisons that have different scales!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8" descr="Screen Shot 2016-02-03 at 11.40.03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1828800"/>
            <a:ext cx="6417648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line charts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390"/>
          <a:stretch/>
        </p:blipFill>
        <p:spPr>
          <a:xfrm>
            <a:off x="3014841" y="3016250"/>
            <a:ext cx="6162321" cy="36131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59" name="Google Shape;359;p39"/>
          <p:cNvSpPr/>
          <p:nvPr/>
        </p:nvSpPr>
        <p:spPr>
          <a:xfrm>
            <a:off x="2057400" y="1196876"/>
            <a:ext cx="8382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trend in one variable, often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</a:t>
            </a:r>
            <a:endParaRPr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lines can show multiple variables, or the same variable for multiple observations (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the same scale!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“position switches”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53339">
              <a:lnSpc>
                <a:spcPct val="100000"/>
              </a:lnSpc>
              <a:spcBef>
                <a:spcPts val="0"/>
              </a:spcBef>
              <a:buSzPts val="2040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2209800" y="3505200"/>
            <a:ext cx="7239000" cy="990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64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first visit to SCMA! 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 post is now live on Piazza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submit before next Tuesday’s class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hours schedule for this week: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Jordan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Tuesday from 2:30 – 4pm in Ford 344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Subashini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Wednesday from 6:30pm - 8:30pm in Burton 209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Thursday from 6:30pm - 8pm in Burton 209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2: bar and line charts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today’s lab are available at:</a:t>
            </a:r>
            <a:endParaRPr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www.science.smith.edu/~jcrouser/SDS136/labs/lab2/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1 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 Sept. 29 by 11:59pm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via Moodle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25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Thursday: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Scatterplots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25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gets encoded?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/>
          </a:p>
          <a:p>
            <a:pPr marL="457200" lvl="1" indent="-825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2: Building bar and line charts in Tableau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 sz="324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visualization techniques do we know?</a:t>
            </a:r>
            <a:endParaRPr sz="324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728" b="-11728"/>
          <a:stretch/>
        </p:blipFill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either horizontal or vertical bars to show comparisons among categories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 descr="Screen Shot 2016-02-03 at 8.13.1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1" y="2514601"/>
            <a:ext cx="3962400" cy="3760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1828800" y="2743200"/>
            <a:ext cx="1905000" cy="3352800"/>
            <a:chOff x="304800" y="2743200"/>
            <a:chExt cx="1905000" cy="3352800"/>
          </a:xfrm>
        </p:grpSpPr>
        <p:sp>
          <p:nvSpPr>
            <p:cNvPr id="123" name="Google Shape;123;p17"/>
            <p:cNvSpPr/>
            <p:nvPr/>
          </p:nvSpPr>
          <p:spPr>
            <a:xfrm>
              <a:off x="1981200" y="2743200"/>
              <a:ext cx="228600" cy="33528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</a:t>
              </a:r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a </a:t>
              </a:r>
              <a:r>
                <a:rPr lang="en-US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quantitative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4572000" y="5410201"/>
            <a:ext cx="5562600" cy="1200329"/>
            <a:chOff x="2895600" y="5257800"/>
            <a:chExt cx="5562600" cy="1200329"/>
          </a:xfrm>
        </p:grpSpPr>
        <p:sp>
          <p:nvSpPr>
            <p:cNvPr id="126" name="Google Shape;126;p17"/>
            <p:cNvSpPr/>
            <p:nvPr/>
          </p:nvSpPr>
          <p:spPr>
            <a:xfrm rot="-5400000">
              <a:off x="4267200" y="4800600"/>
              <a:ext cx="228600" cy="29718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172200" y="5257800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other </a:t>
              </a:r>
              <a:r>
                <a:rPr lang="en-US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the classes (</a:t>
              </a:r>
              <a:r>
                <a:rPr lang="en-US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or </a:t>
              </a:r>
              <a:r>
                <a:rPr lang="en-US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r>
                <a:rPr lang="en-US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being compared</a:t>
              </a:r>
              <a:endPara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vertical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 descr="Screen Shot 2016-02-03 at 8.13.15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557" b="-11556"/>
          <a:stretch/>
        </p:blipFill>
        <p:spPr>
          <a:xfrm>
            <a:off x="1981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body" idx="2"/>
          </p:nvPr>
        </p:nvSpPr>
        <p:spPr>
          <a:xfrm>
            <a:off x="6172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horizontal (x) axis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Height of bar indicates the total value for each bin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sz="2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horizontal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 descr="Screen Shot 2016-02-03 at 8.36.34 AM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-5300" b="-5299"/>
          <a:stretch/>
        </p:blipFill>
        <p:spPr>
          <a:xfrm>
            <a:off x="6172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1981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indent="-182880"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vertical (y) axis</a:t>
            </a:r>
            <a:endParaRPr/>
          </a:p>
          <a:p>
            <a:pPr marL="182880" indent="-182880">
              <a:spcBef>
                <a:spcPts val="1200"/>
              </a:spcBef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Width of bar indicates the total value for each bin</a:t>
            </a:r>
            <a:endParaRPr/>
          </a:p>
          <a:p>
            <a:pPr marL="182880" indent="-182880">
              <a:spcBef>
                <a:spcPts val="1200"/>
              </a:spcBef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sz="2400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histogram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5025" b="-5025"/>
          <a:stretch/>
        </p:blipFill>
        <p:spPr>
          <a:xfrm>
            <a:off x="1981200" y="14478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body" idx="2"/>
          </p:nvPr>
        </p:nvSpPr>
        <p:spPr>
          <a:xfrm>
            <a:off x="6172200" y="2136648"/>
            <a:ext cx="4038600" cy="4029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Presents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broken into bins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theory, we could see any value in the range</a:t>
            </a:r>
            <a:endParaRPr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have minimal spacing between bars to help show the “shape”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1045</Words>
  <Application>Microsoft Macintosh PowerPoint</Application>
  <PresentationFormat>Widescreen</PresentationFormat>
  <Paragraphs>141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Corbel</vt:lpstr>
      <vt:lpstr>Merriweather Sans</vt:lpstr>
      <vt:lpstr>Wingdings 2</vt:lpstr>
      <vt:lpstr>Frame</vt:lpstr>
      <vt:lpstr>Communicating with Data – Bar and Line Charts</vt:lpstr>
      <vt:lpstr>Plan for Today</vt:lpstr>
      <vt:lpstr>Announcements</vt:lpstr>
      <vt:lpstr>Outline</vt:lpstr>
      <vt:lpstr>What visualization techniques do we know?</vt:lpstr>
      <vt:lpstr>Bar chart</vt:lpstr>
      <vt:lpstr>Variations: vertical</vt:lpstr>
      <vt:lpstr>Variations: horizontal</vt:lpstr>
      <vt:lpstr>Variations: histogram</vt:lpstr>
      <vt:lpstr>Variations: grouped</vt:lpstr>
      <vt:lpstr>Variations: stacked</vt:lpstr>
      <vt:lpstr>What gets encoded</vt:lpstr>
      <vt:lpstr>Pros and cons</vt:lpstr>
      <vt:lpstr>Questions to ask</vt:lpstr>
      <vt:lpstr>Things to watch out for</vt:lpstr>
      <vt:lpstr>Things to watch out for</vt:lpstr>
      <vt:lpstr>Things to watch out for</vt:lpstr>
      <vt:lpstr>Things to watch out for</vt:lpstr>
      <vt:lpstr>Recap: bar charts</vt:lpstr>
      <vt:lpstr>Line chart</vt:lpstr>
      <vt:lpstr>Variations: time series</vt:lpstr>
      <vt:lpstr>Variations: multiple independent lines</vt:lpstr>
      <vt:lpstr>What gets encoded</vt:lpstr>
      <vt:lpstr>Pros and cons</vt:lpstr>
      <vt:lpstr>Questions to ask</vt:lpstr>
      <vt:lpstr>Things to watch out for</vt:lpstr>
      <vt:lpstr>Things to watch out for</vt:lpstr>
      <vt:lpstr>Recap: line charts</vt:lpstr>
      <vt:lpstr>Questions?</vt:lpstr>
      <vt:lpstr>Lab 2: bar and line charts</vt:lpstr>
      <vt:lpstr>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21</cp:revision>
  <dcterms:created xsi:type="dcterms:W3CDTF">2023-08-03T18:49:17Z</dcterms:created>
  <dcterms:modified xsi:type="dcterms:W3CDTF">2024-08-22T14:58:18Z</dcterms:modified>
</cp:coreProperties>
</file>