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15"/>
  </p:notesMasterIdLst>
  <p:sldIdLst>
    <p:sldId id="256" r:id="rId2"/>
    <p:sldId id="257" r:id="rId3"/>
    <p:sldId id="279" r:id="rId4"/>
    <p:sldId id="289" r:id="rId5"/>
    <p:sldId id="283" r:id="rId6"/>
    <p:sldId id="280" r:id="rId7"/>
    <p:sldId id="281" r:id="rId8"/>
    <p:sldId id="282" r:id="rId9"/>
    <p:sldId id="285" r:id="rId10"/>
    <p:sldId id="286" r:id="rId11"/>
    <p:sldId id="284" r:id="rId12"/>
    <p:sldId id="287" r:id="rId13"/>
    <p:sldId id="28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87"/>
    <p:restoredTop sz="86089"/>
  </p:normalViewPr>
  <p:slideViewPr>
    <p:cSldViewPr snapToGrid="0">
      <p:cViewPr varScale="1">
        <p:scale>
          <a:sx n="92" d="100"/>
          <a:sy n="92" d="100"/>
        </p:scale>
        <p:origin x="12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8/23/24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thing I want us to think about is avoiding bias and trickery in the visualization we make, and when we’re reading visualizations designed by others. </a:t>
            </a:r>
          </a:p>
          <a:p>
            <a:endParaRPr lang="en-US" dirty="0"/>
          </a:p>
          <a:p>
            <a:r>
              <a:rPr lang="en-US" dirty="0"/>
              <a:t>The first thing to think about when you look at any visualization is your data source and potential biases. Who collected the data being visualized? Was it collected in a way that creates biases? Things to look for include over collection of one group and lack of representation of other groups, poor (or undisclosed) data cleaning practices, etc.. </a:t>
            </a:r>
          </a:p>
          <a:p>
            <a:endParaRPr lang="en-US" dirty="0"/>
          </a:p>
          <a:p>
            <a:r>
              <a:rPr lang="en-US" dirty="0"/>
              <a:t>For example, if we look at this example dataset, can anyone point out any biases?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81B29A-A5DC-D844-A3EF-341CD61DDF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8120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81B29A-A5DC-D844-A3EF-341CD61DDF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4594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a:t>
            </a:r>
            <a:r>
              <a:rPr lang="en-US" dirty="0" err="1"/>
              <a:t>fivethirtyeight</a:t>
            </a:r>
            <a:r>
              <a:rPr lang="en-US" dirty="0"/>
              <a:t>/data/blob/master/college-majors/women-</a:t>
            </a:r>
            <a:r>
              <a:rPr lang="en-US" dirty="0" err="1"/>
              <a:t>stem.csv</a:t>
            </a:r>
            <a:r>
              <a:rPr lang="en-US" dirty="0"/>
              <a:t>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81B29A-A5DC-D844-A3EF-341CD61DDF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8490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thing I want us to think about is avoiding bias and trickery in the visualization we make, and when we’re reading visualizations designed by others. </a:t>
            </a:r>
          </a:p>
          <a:p>
            <a:endParaRPr lang="en-US" dirty="0"/>
          </a:p>
          <a:p>
            <a:r>
              <a:rPr lang="en-US" dirty="0"/>
              <a:t>The first thing to think about when you look at any visualization is your data source and potential biases. Who collected the data being visualized? Was it collected in a way that creates biases? Things to look for include over collection of one group and lack of representation of other groups, poor (or undisclosed) data cleaning practices, etc.. </a:t>
            </a:r>
          </a:p>
          <a:p>
            <a:endParaRPr lang="en-US" dirty="0"/>
          </a:p>
          <a:p>
            <a:r>
              <a:rPr lang="en-US" dirty="0"/>
              <a:t>For example, if we look at this example dataset, can anyone point out any biases?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81B29A-A5DC-D844-A3EF-341CD61DDF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0378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if we don’t have access to raw data, careful critical reading of visualizations can show biases present in the under laying data. </a:t>
            </a:r>
          </a:p>
          <a:p>
            <a:endParaRPr lang="en-US" dirty="0"/>
          </a:p>
          <a:p>
            <a:r>
              <a:rPr lang="en-US" dirty="0"/>
              <a:t>For example, you could look at either of these charts and postulate that the underlaying data might only be divided into women and not women and therefore misses groups of people.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81B29A-A5DC-D844-A3EF-341CD61DDF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41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point to think about is designing contentiously and reading critically. </a:t>
            </a:r>
          </a:p>
          <a:p>
            <a:r>
              <a:rPr lang="en-US" dirty="0"/>
              <a:t>We know goals and data types inform what kind of visualization is appropriate to use. And we can use this information to inform our reading of visualizations. </a:t>
            </a:r>
          </a:p>
          <a:p>
            <a:r>
              <a:rPr lang="en-US" dirty="0"/>
              <a:t>For example, can anyone point out the issue with this chart based on what we just discussed with respect to line charts?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81B29A-A5DC-D844-A3EF-341CD61DDF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6743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that visualizations can be deceptive is through the aspect ratio chosen for them. </a:t>
            </a:r>
          </a:p>
          <a:p>
            <a:endParaRPr lang="en-US" dirty="0"/>
          </a:p>
          <a:p>
            <a:r>
              <a:rPr lang="en-US" dirty="0"/>
              <a:t>For example here I’m showing one chart with 3 different aspect ratios. You can see when I stretch the chart width-wise, my changes look much less dramatic. </a:t>
            </a:r>
          </a:p>
          <a:p>
            <a:r>
              <a:rPr lang="en-US" dirty="0"/>
              <a:t>Likewise, when I squish it  width-wise my changes look far more dramatic.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81B29A-A5DC-D844-A3EF-341CD61DDF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6540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but not least, another way to bias a chart is by choosing unexpected or unusual axis ranges. For example here I have the same data plotted 4 times. In each plot I use a different range of values on the y-axis. </a:t>
            </a:r>
          </a:p>
          <a:p>
            <a:r>
              <a:rPr lang="en-US" dirty="0"/>
              <a:t>The first is chosen to make engineering look even smaller, the second is chosen to make health look even better, and the third employs both of these tricks at once.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81B29A-A5DC-D844-A3EF-341CD61DDF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8533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Strange categorization where one group is far larger than the others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81B29A-A5DC-D844-A3EF-341CD61DDF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6874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Doesn’t start at 0, </a:t>
            </a:r>
          </a:p>
          <a:p>
            <a:r>
              <a:rPr lang="en-US" dirty="0"/>
              <a:t>Strange categories that don’t span a lot of area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81B29A-A5DC-D844-A3EF-341CD61DDF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8839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Super tiny range shown on the y-axis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581B29A-A5DC-D844-A3EF-341CD61DDFC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5987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8/23/24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8/23/24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8/23/24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8/23/24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8/23/24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8/23/24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8/23/24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8/23/24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8/23/24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8/23/24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crouser.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fivethirtyeight/data/blob/master/college-majors/women-stem.csv"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fivethirtyeight/data/blob/master/college-majors/women-stem.csv"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fivethirtyeight/data/blob/master/college-majors/women-stem.csv"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fivethirtyeight/data/blob/master/college-majors/women-stem.csv"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fivethirtyeight/data/blob/master/college-majors/women-stem.csv" TargetMode="External"/><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fontScale="90000"/>
          </a:bodyPr>
          <a:lstStyle/>
          <a:p>
            <a:r>
              <a:rPr lang="en-US" dirty="0"/>
              <a:t>Communicating with Data – Ethical and Deceptive Visualizations</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7444410" cy="369332"/>
          </a:xfrm>
          <a:prstGeom prst="rect">
            <a:avLst/>
          </a:prstGeom>
          <a:noFill/>
        </p:spPr>
        <p:txBody>
          <a:bodyPr wrap="none" rtlCol="0">
            <a:spAutoFit/>
          </a:bodyPr>
          <a:lstStyle/>
          <a:p>
            <a:r>
              <a:rPr lang="en-US" dirty="0"/>
              <a:t>Slides based off slides courtesy of Jordan Crouser (</a:t>
            </a:r>
            <a:r>
              <a:rPr lang="en-US" dirty="0">
                <a:hlinkClick r:id="rId2"/>
              </a:rPr>
              <a:t>https://jcrouser.github.io/</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D71C-77F8-144F-8DCC-59865AAF2A26}"/>
              </a:ext>
            </a:extLst>
          </p:cNvPr>
          <p:cNvSpPr>
            <a:spLocks noGrp="1"/>
          </p:cNvSpPr>
          <p:nvPr>
            <p:ph type="title"/>
          </p:nvPr>
        </p:nvSpPr>
        <p:spPr>
          <a:noFill/>
        </p:spPr>
        <p:txBody>
          <a:bodyPr/>
          <a:lstStyle/>
          <a:p>
            <a:r>
              <a:rPr lang="en-US" dirty="0"/>
              <a:t>Let’s practice</a:t>
            </a:r>
          </a:p>
        </p:txBody>
      </p:sp>
      <p:sp>
        <p:nvSpPr>
          <p:cNvPr id="4" name="TextBox 3">
            <a:extLst>
              <a:ext uri="{FF2B5EF4-FFF2-40B4-BE49-F238E27FC236}">
                <a16:creationId xmlns:a16="http://schemas.microsoft.com/office/drawing/2014/main" id="{EF596EB0-0E0D-B541-AF69-AF9A619C2CA6}"/>
              </a:ext>
            </a:extLst>
          </p:cNvPr>
          <p:cNvSpPr txBox="1"/>
          <p:nvPr/>
        </p:nvSpPr>
        <p:spPr>
          <a:xfrm>
            <a:off x="350043" y="6308209"/>
            <a:ext cx="610076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https://</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www.vislies.org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/2017/gallery/</a:t>
            </a:r>
          </a:p>
        </p:txBody>
      </p:sp>
      <p:pic>
        <p:nvPicPr>
          <p:cNvPr id="5" name="Picture 4" descr="Chart, bar chart, waterfall chart&#10;&#10;Description automatically generated">
            <a:extLst>
              <a:ext uri="{FF2B5EF4-FFF2-40B4-BE49-F238E27FC236}">
                <a16:creationId xmlns:a16="http://schemas.microsoft.com/office/drawing/2014/main" id="{C3DE6FFD-9AE8-EA44-9DC1-E0697795FE15}"/>
              </a:ext>
            </a:extLst>
          </p:cNvPr>
          <p:cNvPicPr>
            <a:picLocks noChangeAspect="1"/>
          </p:cNvPicPr>
          <p:nvPr/>
        </p:nvPicPr>
        <p:blipFill>
          <a:blip r:embed="rId3"/>
          <a:stretch>
            <a:fillRect/>
          </a:stretch>
        </p:blipFill>
        <p:spPr>
          <a:xfrm>
            <a:off x="7522779" y="1862496"/>
            <a:ext cx="4669221" cy="4662718"/>
          </a:xfrm>
          <a:prstGeom prst="rect">
            <a:avLst/>
          </a:prstGeom>
        </p:spPr>
      </p:pic>
      <p:sp>
        <p:nvSpPr>
          <p:cNvPr id="6" name="Rectangle 5">
            <a:extLst>
              <a:ext uri="{FF2B5EF4-FFF2-40B4-BE49-F238E27FC236}">
                <a16:creationId xmlns:a16="http://schemas.microsoft.com/office/drawing/2014/main" id="{22F8EFDD-5B01-464E-9859-CADCA4BB04B1}"/>
              </a:ext>
            </a:extLst>
          </p:cNvPr>
          <p:cNvSpPr/>
          <p:nvPr/>
        </p:nvSpPr>
        <p:spPr>
          <a:xfrm>
            <a:off x="3650673" y="332786"/>
            <a:ext cx="4341043" cy="3970318"/>
          </a:xfrm>
          <a:prstGeom prst="rect">
            <a:avLst/>
          </a:prstGeom>
          <a:noFill/>
        </p:spPr>
        <p:txBody>
          <a:bodyPr wrap="square" lIns="91440" tIns="45720" rIns="91440" bIns="45720">
            <a:spAutoFit/>
          </a:bodyPr>
          <a:lstStyle/>
          <a:p>
            <a:pPr defTabSz="914400"/>
            <a:r>
              <a:rPr lang="en-US" sz="2400" dirty="0">
                <a:ln w="0"/>
                <a:solidFill>
                  <a:schemeClr val="tx1">
                    <a:lumMod val="75000"/>
                    <a:lumOff val="25000"/>
                  </a:schemeClr>
                </a:solidFill>
              </a:rPr>
              <a:t>Take a critical look at this chart. Notice anything?</a:t>
            </a:r>
          </a:p>
          <a:p>
            <a:pPr defTabSz="914400"/>
            <a:endParaRPr lang="en-US" sz="2400" dirty="0">
              <a:ln w="0"/>
              <a:solidFill>
                <a:schemeClr val="tx1">
                  <a:lumMod val="75000"/>
                  <a:lumOff val="25000"/>
                </a:schemeClr>
              </a:solidFill>
            </a:endParaRPr>
          </a:p>
          <a:p>
            <a:pPr defTabSz="914400"/>
            <a:r>
              <a:rPr lang="en-US" sz="2400" dirty="0">
                <a:ln w="0"/>
                <a:solidFill>
                  <a:schemeClr val="tx1">
                    <a:lumMod val="75000"/>
                    <a:lumOff val="25000"/>
                  </a:schemeClr>
                </a:solidFill>
              </a:rPr>
              <a:t>Re-design the chart (you can add more data if you want)</a:t>
            </a:r>
          </a:p>
        </p:txBody>
      </p:sp>
    </p:spTree>
    <p:extLst>
      <p:ext uri="{BB962C8B-B14F-4D97-AF65-F5344CB8AC3E}">
        <p14:creationId xmlns:p14="http://schemas.microsoft.com/office/powerpoint/2010/main" val="277707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D71C-77F8-144F-8DCC-59865AAF2A26}"/>
              </a:ext>
            </a:extLst>
          </p:cNvPr>
          <p:cNvSpPr>
            <a:spLocks noGrp="1"/>
          </p:cNvSpPr>
          <p:nvPr>
            <p:ph type="title"/>
          </p:nvPr>
        </p:nvSpPr>
        <p:spPr>
          <a:noFill/>
        </p:spPr>
        <p:txBody>
          <a:bodyPr/>
          <a:lstStyle/>
          <a:p>
            <a:r>
              <a:rPr lang="en-US" dirty="0"/>
              <a:t>Let’s practice</a:t>
            </a:r>
          </a:p>
        </p:txBody>
      </p:sp>
      <p:sp>
        <p:nvSpPr>
          <p:cNvPr id="4" name="TextBox 3">
            <a:extLst>
              <a:ext uri="{FF2B5EF4-FFF2-40B4-BE49-F238E27FC236}">
                <a16:creationId xmlns:a16="http://schemas.microsoft.com/office/drawing/2014/main" id="{EF596EB0-0E0D-B541-AF69-AF9A619C2CA6}"/>
              </a:ext>
            </a:extLst>
          </p:cNvPr>
          <p:cNvSpPr txBox="1"/>
          <p:nvPr/>
        </p:nvSpPr>
        <p:spPr>
          <a:xfrm>
            <a:off x="350043" y="6308209"/>
            <a:ext cx="610076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https://</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www.vislies.org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/2017/gallery/</a:t>
            </a:r>
          </a:p>
        </p:txBody>
      </p:sp>
      <p:pic>
        <p:nvPicPr>
          <p:cNvPr id="6" name="Picture 5">
            <a:extLst>
              <a:ext uri="{FF2B5EF4-FFF2-40B4-BE49-F238E27FC236}">
                <a16:creationId xmlns:a16="http://schemas.microsoft.com/office/drawing/2014/main" id="{12ACEEEB-FDFD-B241-A042-12CC21888E7B}"/>
              </a:ext>
            </a:extLst>
          </p:cNvPr>
          <p:cNvPicPr>
            <a:picLocks noChangeAspect="1"/>
          </p:cNvPicPr>
          <p:nvPr/>
        </p:nvPicPr>
        <p:blipFill>
          <a:blip r:embed="rId3"/>
          <a:stretch>
            <a:fillRect/>
          </a:stretch>
        </p:blipFill>
        <p:spPr>
          <a:xfrm>
            <a:off x="6096000" y="1690688"/>
            <a:ext cx="5253387" cy="4331740"/>
          </a:xfrm>
          <a:prstGeom prst="rect">
            <a:avLst/>
          </a:prstGeom>
        </p:spPr>
      </p:pic>
      <p:sp>
        <p:nvSpPr>
          <p:cNvPr id="7" name="Rectangle 6">
            <a:extLst>
              <a:ext uri="{FF2B5EF4-FFF2-40B4-BE49-F238E27FC236}">
                <a16:creationId xmlns:a16="http://schemas.microsoft.com/office/drawing/2014/main" id="{B0162C42-2D3D-7441-B8AC-69E0384DCBB7}"/>
              </a:ext>
            </a:extLst>
          </p:cNvPr>
          <p:cNvSpPr/>
          <p:nvPr/>
        </p:nvSpPr>
        <p:spPr>
          <a:xfrm>
            <a:off x="3553691" y="813525"/>
            <a:ext cx="4341043" cy="1754326"/>
          </a:xfrm>
          <a:prstGeom prst="rect">
            <a:avLst/>
          </a:prstGeom>
          <a:noFill/>
        </p:spPr>
        <p:txBody>
          <a:bodyPr wrap="square" lIns="91440" tIns="45720" rIns="91440" bIns="45720">
            <a:spAutoFit/>
          </a:bodyPr>
          <a:lstStyle/>
          <a:p>
            <a:pPr defTabSz="914400"/>
            <a:r>
              <a:rPr lang="en-US" sz="2400" dirty="0">
                <a:ln w="0"/>
                <a:solidFill>
                  <a:schemeClr val="tx1">
                    <a:lumMod val="75000"/>
                    <a:lumOff val="25000"/>
                  </a:schemeClr>
                </a:solidFill>
              </a:rPr>
              <a:t>Take a critical look at this chart. Notice anything?</a:t>
            </a:r>
          </a:p>
        </p:txBody>
      </p:sp>
    </p:spTree>
    <p:extLst>
      <p:ext uri="{BB962C8B-B14F-4D97-AF65-F5344CB8AC3E}">
        <p14:creationId xmlns:p14="http://schemas.microsoft.com/office/powerpoint/2010/main" val="798219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D71C-77F8-144F-8DCC-59865AAF2A26}"/>
              </a:ext>
            </a:extLst>
          </p:cNvPr>
          <p:cNvSpPr>
            <a:spLocks noGrp="1"/>
          </p:cNvSpPr>
          <p:nvPr>
            <p:ph type="title"/>
          </p:nvPr>
        </p:nvSpPr>
        <p:spPr>
          <a:noFill/>
        </p:spPr>
        <p:txBody>
          <a:bodyPr/>
          <a:lstStyle/>
          <a:p>
            <a:r>
              <a:rPr lang="en-US" dirty="0"/>
              <a:t>Let’s practice</a:t>
            </a:r>
          </a:p>
        </p:txBody>
      </p:sp>
      <p:sp>
        <p:nvSpPr>
          <p:cNvPr id="4" name="TextBox 3">
            <a:extLst>
              <a:ext uri="{FF2B5EF4-FFF2-40B4-BE49-F238E27FC236}">
                <a16:creationId xmlns:a16="http://schemas.microsoft.com/office/drawing/2014/main" id="{EF596EB0-0E0D-B541-AF69-AF9A619C2CA6}"/>
              </a:ext>
            </a:extLst>
          </p:cNvPr>
          <p:cNvSpPr txBox="1"/>
          <p:nvPr/>
        </p:nvSpPr>
        <p:spPr>
          <a:xfrm>
            <a:off x="350043" y="6308209"/>
            <a:ext cx="610076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https://</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www.vislies.org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/2017/gallery/</a:t>
            </a:r>
          </a:p>
        </p:txBody>
      </p:sp>
      <p:pic>
        <p:nvPicPr>
          <p:cNvPr id="6" name="Picture 5">
            <a:extLst>
              <a:ext uri="{FF2B5EF4-FFF2-40B4-BE49-F238E27FC236}">
                <a16:creationId xmlns:a16="http://schemas.microsoft.com/office/drawing/2014/main" id="{12ACEEEB-FDFD-B241-A042-12CC21888E7B}"/>
              </a:ext>
            </a:extLst>
          </p:cNvPr>
          <p:cNvPicPr>
            <a:picLocks noChangeAspect="1"/>
          </p:cNvPicPr>
          <p:nvPr/>
        </p:nvPicPr>
        <p:blipFill>
          <a:blip r:embed="rId3"/>
          <a:stretch>
            <a:fillRect/>
          </a:stretch>
        </p:blipFill>
        <p:spPr>
          <a:xfrm>
            <a:off x="6096000" y="2156524"/>
            <a:ext cx="5253387" cy="4331740"/>
          </a:xfrm>
          <a:prstGeom prst="rect">
            <a:avLst/>
          </a:prstGeom>
        </p:spPr>
      </p:pic>
      <p:sp>
        <p:nvSpPr>
          <p:cNvPr id="8" name="Rectangle 7">
            <a:extLst>
              <a:ext uri="{FF2B5EF4-FFF2-40B4-BE49-F238E27FC236}">
                <a16:creationId xmlns:a16="http://schemas.microsoft.com/office/drawing/2014/main" id="{E31DC6C2-29D3-164C-B67C-36041DA46969}"/>
              </a:ext>
            </a:extLst>
          </p:cNvPr>
          <p:cNvSpPr/>
          <p:nvPr/>
        </p:nvSpPr>
        <p:spPr>
          <a:xfrm>
            <a:off x="3539836" y="596615"/>
            <a:ext cx="4341043" cy="1938992"/>
          </a:xfrm>
          <a:prstGeom prst="rect">
            <a:avLst/>
          </a:prstGeom>
          <a:noFill/>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w="0"/>
                <a:solidFill>
                  <a:schemeClr val="tx1">
                    <a:lumMod val="75000"/>
                    <a:lumOff val="25000"/>
                  </a:schemeClr>
                </a:solidFill>
                <a:uLnTx/>
                <a:uFillTx/>
                <a:ea typeface="+mn-ea"/>
                <a:cs typeface="+mn-cs"/>
              </a:rPr>
              <a:t>Take a critical look at this chart. Notice anything?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w="0"/>
              <a:solidFill>
                <a:schemeClr val="tx1">
                  <a:lumMod val="75000"/>
                  <a:lumOff val="25000"/>
                </a:schemeClr>
              </a:solidFill>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w="0"/>
                <a:solidFill>
                  <a:schemeClr val="tx1">
                    <a:lumMod val="75000"/>
                    <a:lumOff val="25000"/>
                  </a:schemeClr>
                </a:solidFill>
                <a:uLnTx/>
                <a:uFillTx/>
                <a:ea typeface="+mn-ea"/>
                <a:cs typeface="+mn-cs"/>
              </a:rPr>
              <a:t>Re-design the chart (you can add more data if you want)</a:t>
            </a:r>
          </a:p>
        </p:txBody>
      </p:sp>
    </p:spTree>
    <p:extLst>
      <p:ext uri="{BB962C8B-B14F-4D97-AF65-F5344CB8AC3E}">
        <p14:creationId xmlns:p14="http://schemas.microsoft.com/office/powerpoint/2010/main" val="575057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D71C-77F8-144F-8DCC-59865AAF2A26}"/>
              </a:ext>
            </a:extLst>
          </p:cNvPr>
          <p:cNvSpPr>
            <a:spLocks noGrp="1"/>
          </p:cNvSpPr>
          <p:nvPr>
            <p:ph type="title"/>
          </p:nvPr>
        </p:nvSpPr>
        <p:spPr>
          <a:noFill/>
        </p:spPr>
        <p:txBody>
          <a:bodyPr/>
          <a:lstStyle/>
          <a:p>
            <a:r>
              <a:rPr lang="en-US" dirty="0"/>
              <a:t>Let’s practice</a:t>
            </a:r>
          </a:p>
        </p:txBody>
      </p:sp>
      <p:sp>
        <p:nvSpPr>
          <p:cNvPr id="8" name="Rectangle 7">
            <a:extLst>
              <a:ext uri="{FF2B5EF4-FFF2-40B4-BE49-F238E27FC236}">
                <a16:creationId xmlns:a16="http://schemas.microsoft.com/office/drawing/2014/main" id="{E31DC6C2-29D3-164C-B67C-36041DA46969}"/>
              </a:ext>
            </a:extLst>
          </p:cNvPr>
          <p:cNvSpPr/>
          <p:nvPr/>
        </p:nvSpPr>
        <p:spPr>
          <a:xfrm>
            <a:off x="3567545" y="1123837"/>
            <a:ext cx="10515600" cy="830997"/>
          </a:xfrm>
          <a:prstGeom prst="rect">
            <a:avLst/>
          </a:prstGeom>
          <a:noFill/>
        </p:spPr>
        <p:txBody>
          <a:bodyPr wrap="square" lIns="91440" tIns="45720" rIns="91440" bIns="45720">
            <a:spAutoFit/>
          </a:bodyPr>
          <a:lstStyle/>
          <a:p>
            <a:pPr defTabSz="914400"/>
            <a:r>
              <a:rPr lang="en-US" sz="2400" dirty="0">
                <a:ln w="0"/>
                <a:solidFill>
                  <a:schemeClr val="tx1">
                    <a:lumMod val="75000"/>
                    <a:lumOff val="25000"/>
                  </a:schemeClr>
                </a:solidFill>
              </a:rPr>
              <a:t>Find instructions for today’s lab on </a:t>
            </a:r>
            <a:r>
              <a:rPr lang="en-US" sz="2400">
                <a:ln w="0"/>
                <a:solidFill>
                  <a:schemeClr val="tx1">
                    <a:lumMod val="75000"/>
                    <a:lumOff val="25000"/>
                  </a:schemeClr>
                </a:solidFill>
              </a:rPr>
              <a:t>the course website.</a:t>
            </a:r>
            <a:endParaRPr lang="en-US" sz="2400" dirty="0">
              <a:ln w="0"/>
              <a:solidFill>
                <a:schemeClr val="tx1">
                  <a:lumMod val="75000"/>
                  <a:lumOff val="25000"/>
                </a:schemeClr>
              </a:solidFill>
            </a:endParaRPr>
          </a:p>
          <a:p>
            <a:pPr defTabSz="914400"/>
            <a:endParaRPr lang="en-US" sz="2400" dirty="0">
              <a:ln w="0"/>
              <a:solidFill>
                <a:schemeClr val="tx1">
                  <a:lumMod val="75000"/>
                  <a:lumOff val="25000"/>
                </a:schemeClr>
              </a:solidFill>
            </a:endParaRPr>
          </a:p>
        </p:txBody>
      </p:sp>
    </p:spTree>
    <p:extLst>
      <p:ext uri="{BB962C8B-B14F-4D97-AF65-F5344CB8AC3E}">
        <p14:creationId xmlns:p14="http://schemas.microsoft.com/office/powerpoint/2010/main" val="970413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kumimoji="0" lang="en-US" sz="2400" b="0" i="0" u="none" strike="noStrike" kern="0" cap="none" spc="0" normalizeH="0" baseline="0" noProof="0" dirty="0">
                <a:ln>
                  <a:noFill/>
                </a:ln>
                <a:effectLst/>
                <a:uLnTx/>
                <a:uFillTx/>
                <a:ea typeface="Arial"/>
                <a:cs typeface="Arial"/>
                <a:sym typeface="Arial"/>
              </a:rPr>
              <a:t>Avoiding bias and trickery in visualization design</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Identifying bias and trickery</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kumimoji="0" lang="en-US" sz="2400" b="0" i="0" u="none" strike="noStrike" kern="0" cap="none" spc="0" normalizeH="0" baseline="0" noProof="0" dirty="0">
              <a:ln>
                <a:noFill/>
              </a:ln>
              <a:effectLst/>
              <a:uLnTx/>
              <a:uFillTx/>
              <a:ea typeface="Arial"/>
              <a:cs typeface="Arial"/>
              <a:sym typeface="Arial"/>
            </a:endParaRPr>
          </a:p>
        </p:txBody>
      </p:sp>
    </p:spTree>
    <p:extLst>
      <p:ext uri="{BB962C8B-B14F-4D97-AF65-F5344CB8AC3E}">
        <p14:creationId xmlns:p14="http://schemas.microsoft.com/office/powerpoint/2010/main" val="108554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D71C-77F8-144F-8DCC-59865AAF2A26}"/>
              </a:ext>
            </a:extLst>
          </p:cNvPr>
          <p:cNvSpPr>
            <a:spLocks noGrp="1"/>
          </p:cNvSpPr>
          <p:nvPr>
            <p:ph type="title"/>
          </p:nvPr>
        </p:nvSpPr>
        <p:spPr>
          <a:noFill/>
          <a:ln>
            <a:noFill/>
          </a:ln>
        </p:spPr>
        <p:txBody>
          <a:bodyPr/>
          <a:lstStyle/>
          <a:p>
            <a:r>
              <a:rPr lang="en-US" dirty="0"/>
              <a:t>Flashback</a:t>
            </a:r>
          </a:p>
        </p:txBody>
      </p:sp>
      <p:sp>
        <p:nvSpPr>
          <p:cNvPr id="11" name="Rectangle 10">
            <a:extLst>
              <a:ext uri="{FF2B5EF4-FFF2-40B4-BE49-F238E27FC236}">
                <a16:creationId xmlns:a16="http://schemas.microsoft.com/office/drawing/2014/main" id="{1CCB3DEA-2468-F947-B4D7-2E7D1DDFB6E7}"/>
              </a:ext>
            </a:extLst>
          </p:cNvPr>
          <p:cNvSpPr/>
          <p:nvPr/>
        </p:nvSpPr>
        <p:spPr>
          <a:xfrm>
            <a:off x="3456708" y="3065590"/>
            <a:ext cx="8153400" cy="461665"/>
          </a:xfrm>
          <a:prstGeom prst="rect">
            <a:avLst/>
          </a:prstGeom>
          <a:noFill/>
        </p:spPr>
        <p:txBody>
          <a:bodyPr wrap="square" lIns="91440" tIns="45720" rIns="91440" bIns="45720">
            <a:spAutoFit/>
          </a:bodyPr>
          <a:lstStyle/>
          <a:p>
            <a:pPr defTabSz="914400"/>
            <a:r>
              <a:rPr lang="en-US" sz="2400" dirty="0">
                <a:ln w="0"/>
                <a:solidFill>
                  <a:schemeClr val="tx1">
                    <a:lumMod val="75000"/>
                    <a:lumOff val="25000"/>
                  </a:schemeClr>
                </a:solidFill>
              </a:rPr>
              <a:t>What are some perceptual tricks we learned about previously?</a:t>
            </a:r>
          </a:p>
        </p:txBody>
      </p:sp>
    </p:spTree>
    <p:extLst>
      <p:ext uri="{BB962C8B-B14F-4D97-AF65-F5344CB8AC3E}">
        <p14:creationId xmlns:p14="http://schemas.microsoft.com/office/powerpoint/2010/main" val="4130775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D71C-77F8-144F-8DCC-59865AAF2A26}"/>
              </a:ext>
            </a:extLst>
          </p:cNvPr>
          <p:cNvSpPr>
            <a:spLocks noGrp="1"/>
          </p:cNvSpPr>
          <p:nvPr>
            <p:ph type="title"/>
          </p:nvPr>
        </p:nvSpPr>
        <p:spPr>
          <a:noFill/>
          <a:ln>
            <a:noFill/>
          </a:ln>
        </p:spPr>
        <p:txBody>
          <a:bodyPr/>
          <a:lstStyle/>
          <a:p>
            <a:r>
              <a:rPr lang="en-US" dirty="0"/>
              <a:t>How do we avoid bias &amp; trickery? </a:t>
            </a:r>
          </a:p>
        </p:txBody>
      </p:sp>
      <p:sp>
        <p:nvSpPr>
          <p:cNvPr id="47" name="TextBox 46">
            <a:extLst>
              <a:ext uri="{FF2B5EF4-FFF2-40B4-BE49-F238E27FC236}">
                <a16:creationId xmlns:a16="http://schemas.microsoft.com/office/drawing/2014/main" id="{7E0E217E-A873-C346-870A-5FA21F92450F}"/>
              </a:ext>
            </a:extLst>
          </p:cNvPr>
          <p:cNvSpPr txBox="1"/>
          <p:nvPr/>
        </p:nvSpPr>
        <p:spPr>
          <a:xfrm>
            <a:off x="78605" y="5763587"/>
            <a:ext cx="5100638"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Data: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hlinkClick r:id="rId3"/>
              </a:rPr>
              <a:t>github.com</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hlinkClick r:id="rId3"/>
              </a:rPr>
              <a:t>fivethirtyeight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/data/blob/master/college-majors/women-</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hlinkClick r:id="rId3"/>
              </a:rPr>
              <a:t>stem.csv</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 </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7" name="Picture 56" descr="Table&#10;&#10;Description automatically generated">
            <a:extLst>
              <a:ext uri="{FF2B5EF4-FFF2-40B4-BE49-F238E27FC236}">
                <a16:creationId xmlns:a16="http://schemas.microsoft.com/office/drawing/2014/main" id="{5F44E70B-40D0-D94E-9C31-AA2673BF2353}"/>
              </a:ext>
            </a:extLst>
          </p:cNvPr>
          <p:cNvPicPr>
            <a:picLocks noChangeAspect="1"/>
          </p:cNvPicPr>
          <p:nvPr/>
        </p:nvPicPr>
        <p:blipFill>
          <a:blip r:embed="rId4"/>
          <a:stretch>
            <a:fillRect/>
          </a:stretch>
        </p:blipFill>
        <p:spPr>
          <a:xfrm>
            <a:off x="4619625" y="2240611"/>
            <a:ext cx="6734175" cy="2952484"/>
          </a:xfrm>
          <a:prstGeom prst="rect">
            <a:avLst/>
          </a:prstGeom>
          <a:ln>
            <a:solidFill>
              <a:schemeClr val="tx1"/>
            </a:solidFill>
          </a:ln>
        </p:spPr>
      </p:pic>
      <p:sp>
        <p:nvSpPr>
          <p:cNvPr id="11" name="Rectangle 10">
            <a:extLst>
              <a:ext uri="{FF2B5EF4-FFF2-40B4-BE49-F238E27FC236}">
                <a16:creationId xmlns:a16="http://schemas.microsoft.com/office/drawing/2014/main" id="{1CCB3DEA-2468-F947-B4D7-2E7D1DDFB6E7}"/>
              </a:ext>
            </a:extLst>
          </p:cNvPr>
          <p:cNvSpPr/>
          <p:nvPr/>
        </p:nvSpPr>
        <p:spPr>
          <a:xfrm>
            <a:off x="3442854" y="502499"/>
            <a:ext cx="3876676" cy="1754326"/>
          </a:xfrm>
          <a:prstGeom prst="rect">
            <a:avLst/>
          </a:prstGeom>
          <a:noFill/>
        </p:spPr>
        <p:txBody>
          <a:bodyPr wrap="square" lIns="91440" tIns="45720" rIns="91440" bIns="45720">
            <a:spAutoFit/>
          </a:bodyPr>
          <a:lstStyle/>
          <a:p>
            <a:pPr defTabSz="914400"/>
            <a:r>
              <a:rPr lang="en-US" sz="2400" dirty="0">
                <a:ln w="0"/>
                <a:solidFill>
                  <a:schemeClr val="tx1">
                    <a:lumMod val="75000"/>
                    <a:lumOff val="25000"/>
                  </a:schemeClr>
                </a:solidFill>
              </a:rPr>
              <a:t>Inspect the data</a:t>
            </a:r>
          </a:p>
          <a:p>
            <a:pPr defTabSz="914400"/>
            <a:r>
              <a:rPr lang="en-US" sz="2400" dirty="0">
                <a:ln w="0"/>
                <a:solidFill>
                  <a:schemeClr val="tx1">
                    <a:lumMod val="75000"/>
                    <a:lumOff val="25000"/>
                  </a:schemeClr>
                </a:solidFill>
              </a:rPr>
              <a:t>	</a:t>
            </a:r>
            <a:r>
              <a:rPr lang="en-US" sz="2400" dirty="0">
                <a:ln w="0"/>
                <a:solidFill>
                  <a:schemeClr val="tx1">
                    <a:lumMod val="75000"/>
                    <a:lumOff val="25000"/>
                  </a:schemeClr>
                </a:solidFill>
                <a:sym typeface="Wingdings" pitchFamily="2" charset="2"/>
              </a:rPr>
              <a:t> Source?</a:t>
            </a:r>
          </a:p>
          <a:p>
            <a:pPr defTabSz="914400"/>
            <a:r>
              <a:rPr lang="en-US" sz="2400" dirty="0">
                <a:ln w="0"/>
                <a:solidFill>
                  <a:schemeClr val="tx1">
                    <a:lumMod val="75000"/>
                    <a:lumOff val="25000"/>
                  </a:schemeClr>
                </a:solidFill>
                <a:sym typeface="Wingdings" pitchFamily="2" charset="2"/>
              </a:rPr>
              <a:t>	 Biases?</a:t>
            </a:r>
            <a:endParaRPr lang="en-US" sz="2400" dirty="0">
              <a:ln w="0"/>
              <a:solidFill>
                <a:schemeClr val="tx1">
                  <a:lumMod val="75000"/>
                  <a:lumOff val="25000"/>
                </a:schemeClr>
              </a:solidFill>
            </a:endParaRPr>
          </a:p>
        </p:txBody>
      </p:sp>
    </p:spTree>
    <p:extLst>
      <p:ext uri="{BB962C8B-B14F-4D97-AF65-F5344CB8AC3E}">
        <p14:creationId xmlns:p14="http://schemas.microsoft.com/office/powerpoint/2010/main" val="975064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D71C-77F8-144F-8DCC-59865AAF2A26}"/>
              </a:ext>
            </a:extLst>
          </p:cNvPr>
          <p:cNvSpPr>
            <a:spLocks noGrp="1"/>
          </p:cNvSpPr>
          <p:nvPr>
            <p:ph type="title"/>
          </p:nvPr>
        </p:nvSpPr>
        <p:spPr>
          <a:noFill/>
        </p:spPr>
        <p:txBody>
          <a:bodyPr/>
          <a:lstStyle/>
          <a:p>
            <a:r>
              <a:rPr lang="en-US" dirty="0"/>
              <a:t>How do we avoid bias &amp; trickery? </a:t>
            </a:r>
          </a:p>
        </p:txBody>
      </p:sp>
      <p:sp>
        <p:nvSpPr>
          <p:cNvPr id="47" name="TextBox 46">
            <a:extLst>
              <a:ext uri="{FF2B5EF4-FFF2-40B4-BE49-F238E27FC236}">
                <a16:creationId xmlns:a16="http://schemas.microsoft.com/office/drawing/2014/main" id="{7E0E217E-A873-C346-870A-5FA21F92450F}"/>
              </a:ext>
            </a:extLst>
          </p:cNvPr>
          <p:cNvSpPr txBox="1"/>
          <p:nvPr/>
        </p:nvSpPr>
        <p:spPr>
          <a:xfrm>
            <a:off x="78605" y="5763587"/>
            <a:ext cx="5100638"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Data: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hlinkClick r:id="rId3"/>
              </a:rPr>
              <a:t>github.com</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hlinkClick r:id="rId3"/>
              </a:rPr>
              <a:t>fivethirtyeight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/data/blob/master/college-majors/women-</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hlinkClick r:id="rId3"/>
              </a:rPr>
              <a:t>stem.csv</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 </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CCB3DEA-2468-F947-B4D7-2E7D1DDFB6E7}"/>
              </a:ext>
            </a:extLst>
          </p:cNvPr>
          <p:cNvSpPr/>
          <p:nvPr/>
        </p:nvSpPr>
        <p:spPr>
          <a:xfrm>
            <a:off x="3525982" y="687580"/>
            <a:ext cx="7305675" cy="1200329"/>
          </a:xfrm>
          <a:prstGeom prst="rect">
            <a:avLst/>
          </a:prstGeom>
          <a:noFill/>
        </p:spPr>
        <p:txBody>
          <a:bodyPr wrap="square" lIns="91440" tIns="45720" rIns="91440" bIns="45720">
            <a:spAutoFit/>
          </a:bodyPr>
          <a:lstStyle/>
          <a:p>
            <a:pPr defTabSz="914400"/>
            <a:r>
              <a:rPr lang="en-US" sz="2400" dirty="0">
                <a:ln w="0"/>
                <a:solidFill>
                  <a:schemeClr val="tx1">
                    <a:lumMod val="75000"/>
                    <a:lumOff val="25000"/>
                  </a:schemeClr>
                </a:solidFill>
              </a:rPr>
              <a:t>Design Contentiously &amp; Read Critically</a:t>
            </a:r>
          </a:p>
          <a:p>
            <a:pPr defTabSz="914400"/>
            <a:r>
              <a:rPr lang="en-US" sz="2400" dirty="0">
                <a:ln w="0"/>
                <a:solidFill>
                  <a:schemeClr val="tx1">
                    <a:lumMod val="75000"/>
                    <a:lumOff val="25000"/>
                  </a:schemeClr>
                </a:solidFill>
                <a:sym typeface="Wingdings" pitchFamily="2" charset="2"/>
              </a:rPr>
              <a:t>	 What’s shown vs not?</a:t>
            </a:r>
            <a:endParaRPr lang="en-US" sz="2400" dirty="0">
              <a:ln w="0"/>
              <a:solidFill>
                <a:schemeClr val="tx1">
                  <a:lumMod val="75000"/>
                  <a:lumOff val="25000"/>
                </a:schemeClr>
              </a:solidFill>
            </a:endParaRPr>
          </a:p>
        </p:txBody>
      </p:sp>
      <p:pic>
        <p:nvPicPr>
          <p:cNvPr id="6" name="Picture 5" descr="Chart, line chart&#10;&#10;Description automatically generated">
            <a:extLst>
              <a:ext uri="{FF2B5EF4-FFF2-40B4-BE49-F238E27FC236}">
                <a16:creationId xmlns:a16="http://schemas.microsoft.com/office/drawing/2014/main" id="{AAC0F7B6-78F6-974B-996F-FE61F4620971}"/>
              </a:ext>
            </a:extLst>
          </p:cNvPr>
          <p:cNvPicPr>
            <a:picLocks noChangeAspect="1"/>
          </p:cNvPicPr>
          <p:nvPr/>
        </p:nvPicPr>
        <p:blipFill>
          <a:blip r:embed="rId4"/>
          <a:stretch>
            <a:fillRect/>
          </a:stretch>
        </p:blipFill>
        <p:spPr>
          <a:xfrm>
            <a:off x="3525982" y="2314611"/>
            <a:ext cx="3948459" cy="2624495"/>
          </a:xfrm>
          <a:prstGeom prst="rect">
            <a:avLst/>
          </a:prstGeom>
        </p:spPr>
      </p:pic>
      <p:pic>
        <p:nvPicPr>
          <p:cNvPr id="7" name="Picture 6" descr="Chart, bar chart, histogram&#10;&#10;Description automatically generated">
            <a:extLst>
              <a:ext uri="{FF2B5EF4-FFF2-40B4-BE49-F238E27FC236}">
                <a16:creationId xmlns:a16="http://schemas.microsoft.com/office/drawing/2014/main" id="{700D266E-0829-7548-B1C3-664453807F87}"/>
              </a:ext>
            </a:extLst>
          </p:cNvPr>
          <p:cNvPicPr>
            <a:picLocks noChangeAspect="1"/>
          </p:cNvPicPr>
          <p:nvPr/>
        </p:nvPicPr>
        <p:blipFill>
          <a:blip r:embed="rId5"/>
          <a:stretch>
            <a:fillRect/>
          </a:stretch>
        </p:blipFill>
        <p:spPr>
          <a:xfrm>
            <a:off x="7747235" y="2366966"/>
            <a:ext cx="3705515" cy="2865208"/>
          </a:xfrm>
          <a:prstGeom prst="rect">
            <a:avLst/>
          </a:prstGeom>
        </p:spPr>
      </p:pic>
    </p:spTree>
    <p:extLst>
      <p:ext uri="{BB962C8B-B14F-4D97-AF65-F5344CB8AC3E}">
        <p14:creationId xmlns:p14="http://schemas.microsoft.com/office/powerpoint/2010/main" val="3054948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D71C-77F8-144F-8DCC-59865AAF2A26}"/>
              </a:ext>
            </a:extLst>
          </p:cNvPr>
          <p:cNvSpPr>
            <a:spLocks noGrp="1"/>
          </p:cNvSpPr>
          <p:nvPr>
            <p:ph type="title"/>
          </p:nvPr>
        </p:nvSpPr>
        <p:spPr>
          <a:noFill/>
        </p:spPr>
        <p:txBody>
          <a:bodyPr/>
          <a:lstStyle/>
          <a:p>
            <a:r>
              <a:rPr lang="en-US" dirty="0"/>
              <a:t>How do we avoid bias &amp; trickery? </a:t>
            </a:r>
          </a:p>
        </p:txBody>
      </p:sp>
      <p:sp>
        <p:nvSpPr>
          <p:cNvPr id="47" name="TextBox 46">
            <a:extLst>
              <a:ext uri="{FF2B5EF4-FFF2-40B4-BE49-F238E27FC236}">
                <a16:creationId xmlns:a16="http://schemas.microsoft.com/office/drawing/2014/main" id="{7E0E217E-A873-C346-870A-5FA21F92450F}"/>
              </a:ext>
            </a:extLst>
          </p:cNvPr>
          <p:cNvSpPr txBox="1"/>
          <p:nvPr/>
        </p:nvSpPr>
        <p:spPr>
          <a:xfrm>
            <a:off x="78605" y="5763587"/>
            <a:ext cx="5100638"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Data: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hlinkClick r:id="rId3"/>
              </a:rPr>
              <a:t>github.com</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hlinkClick r:id="rId3"/>
              </a:rPr>
              <a:t>fivethirtyeight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/data/blob/master/college-majors/women-</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hlinkClick r:id="rId3"/>
              </a:rPr>
              <a:t>stem.csv</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 </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CCB3DEA-2468-F947-B4D7-2E7D1DDFB6E7}"/>
              </a:ext>
            </a:extLst>
          </p:cNvPr>
          <p:cNvSpPr/>
          <p:nvPr/>
        </p:nvSpPr>
        <p:spPr>
          <a:xfrm>
            <a:off x="3512127" y="78750"/>
            <a:ext cx="4341043" cy="2308324"/>
          </a:xfrm>
          <a:prstGeom prst="rect">
            <a:avLst/>
          </a:prstGeom>
          <a:noFill/>
        </p:spPr>
        <p:txBody>
          <a:bodyPr wrap="square" lIns="91440" tIns="45720" rIns="91440" bIns="45720">
            <a:spAutoFit/>
          </a:bodyPr>
          <a:lstStyle/>
          <a:p>
            <a:pPr defTabSz="914400"/>
            <a:r>
              <a:rPr lang="en-US" sz="2400" dirty="0">
                <a:ln w="0"/>
                <a:solidFill>
                  <a:schemeClr val="tx1">
                    <a:lumMod val="75000"/>
                    <a:lumOff val="25000"/>
                  </a:schemeClr>
                </a:solidFill>
              </a:rPr>
              <a:t>Design Contentiously &amp; Read Critically</a:t>
            </a:r>
          </a:p>
          <a:p>
            <a:pPr defTabSz="914400"/>
            <a:r>
              <a:rPr lang="en-US" sz="2400" dirty="0">
                <a:ln w="0"/>
                <a:solidFill>
                  <a:schemeClr val="tx1">
                    <a:lumMod val="75000"/>
                    <a:lumOff val="25000"/>
                  </a:schemeClr>
                </a:solidFill>
              </a:rPr>
              <a:t>	</a:t>
            </a:r>
            <a:r>
              <a:rPr lang="en-US" sz="2400" dirty="0">
                <a:ln w="0"/>
                <a:solidFill>
                  <a:schemeClr val="tx1">
                    <a:lumMod val="75000"/>
                    <a:lumOff val="25000"/>
                  </a:schemeClr>
                </a:solidFill>
                <a:sym typeface="Wingdings" pitchFamily="2" charset="2"/>
              </a:rPr>
              <a:t> Goal</a:t>
            </a:r>
          </a:p>
          <a:p>
            <a:pPr defTabSz="914400"/>
            <a:r>
              <a:rPr lang="en-US" sz="2400" dirty="0">
                <a:ln w="0"/>
                <a:solidFill>
                  <a:schemeClr val="tx1">
                    <a:lumMod val="75000"/>
                    <a:lumOff val="25000"/>
                  </a:schemeClr>
                </a:solidFill>
                <a:sym typeface="Wingdings" pitchFamily="2" charset="2"/>
              </a:rPr>
              <a:t>	 Data types</a:t>
            </a:r>
            <a:endParaRPr lang="en-US" sz="2400" dirty="0">
              <a:ln w="0"/>
              <a:solidFill>
                <a:schemeClr val="tx1">
                  <a:lumMod val="75000"/>
                  <a:lumOff val="25000"/>
                </a:schemeClr>
              </a:solidFill>
            </a:endParaRPr>
          </a:p>
        </p:txBody>
      </p:sp>
      <p:pic>
        <p:nvPicPr>
          <p:cNvPr id="4" name="Picture 3" descr="Chart, line chart&#10;&#10;Description automatically generated">
            <a:extLst>
              <a:ext uri="{FF2B5EF4-FFF2-40B4-BE49-F238E27FC236}">
                <a16:creationId xmlns:a16="http://schemas.microsoft.com/office/drawing/2014/main" id="{09E67F9D-6749-7A40-879B-A8AB5A2A9E00}"/>
              </a:ext>
            </a:extLst>
          </p:cNvPr>
          <p:cNvPicPr>
            <a:picLocks noChangeAspect="1"/>
          </p:cNvPicPr>
          <p:nvPr/>
        </p:nvPicPr>
        <p:blipFill>
          <a:blip r:embed="rId4"/>
          <a:stretch>
            <a:fillRect/>
          </a:stretch>
        </p:blipFill>
        <p:spPr>
          <a:xfrm>
            <a:off x="5043351" y="2379399"/>
            <a:ext cx="6448995" cy="4021138"/>
          </a:xfrm>
          <a:prstGeom prst="rect">
            <a:avLst/>
          </a:prstGeom>
        </p:spPr>
      </p:pic>
    </p:spTree>
    <p:extLst>
      <p:ext uri="{BB962C8B-B14F-4D97-AF65-F5344CB8AC3E}">
        <p14:creationId xmlns:p14="http://schemas.microsoft.com/office/powerpoint/2010/main" val="4000150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D71C-77F8-144F-8DCC-59865AAF2A26}"/>
              </a:ext>
            </a:extLst>
          </p:cNvPr>
          <p:cNvSpPr>
            <a:spLocks noGrp="1"/>
          </p:cNvSpPr>
          <p:nvPr>
            <p:ph type="title"/>
          </p:nvPr>
        </p:nvSpPr>
        <p:spPr>
          <a:noFill/>
        </p:spPr>
        <p:txBody>
          <a:bodyPr/>
          <a:lstStyle/>
          <a:p>
            <a:r>
              <a:rPr lang="en-US" dirty="0"/>
              <a:t>How do we avoid bias &amp; trickery? </a:t>
            </a:r>
          </a:p>
        </p:txBody>
      </p:sp>
      <p:sp>
        <p:nvSpPr>
          <p:cNvPr id="47" name="TextBox 46">
            <a:extLst>
              <a:ext uri="{FF2B5EF4-FFF2-40B4-BE49-F238E27FC236}">
                <a16:creationId xmlns:a16="http://schemas.microsoft.com/office/drawing/2014/main" id="{7E0E217E-A873-C346-870A-5FA21F92450F}"/>
              </a:ext>
            </a:extLst>
          </p:cNvPr>
          <p:cNvSpPr txBox="1"/>
          <p:nvPr/>
        </p:nvSpPr>
        <p:spPr>
          <a:xfrm>
            <a:off x="78605" y="5763587"/>
            <a:ext cx="5100638"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Data: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hlinkClick r:id="rId3"/>
              </a:rPr>
              <a:t>github.com</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hlinkClick r:id="rId3"/>
              </a:rPr>
              <a:t>fivethirtyeight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/data/blob/master/college-majors/women-</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hlinkClick r:id="rId3"/>
              </a:rPr>
              <a:t>stem.csv</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 </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CCB3DEA-2468-F947-B4D7-2E7D1DDFB6E7}"/>
              </a:ext>
            </a:extLst>
          </p:cNvPr>
          <p:cNvSpPr/>
          <p:nvPr/>
        </p:nvSpPr>
        <p:spPr>
          <a:xfrm>
            <a:off x="3401292" y="347336"/>
            <a:ext cx="7405696" cy="1200329"/>
          </a:xfrm>
          <a:prstGeom prst="rect">
            <a:avLst/>
          </a:prstGeom>
          <a:noFill/>
        </p:spPr>
        <p:txBody>
          <a:bodyPr wrap="square" lIns="91440" tIns="45720" rIns="91440" bIns="45720">
            <a:spAutoFit/>
          </a:bodyPr>
          <a:lstStyle/>
          <a:p>
            <a:pPr defTabSz="914400"/>
            <a:r>
              <a:rPr lang="en-US" sz="2400" dirty="0">
                <a:ln w="0"/>
                <a:solidFill>
                  <a:schemeClr val="tx1">
                    <a:lumMod val="75000"/>
                    <a:lumOff val="25000"/>
                  </a:schemeClr>
                </a:solidFill>
              </a:rPr>
              <a:t>Design Contentiously &amp; Read Critically</a:t>
            </a:r>
          </a:p>
          <a:p>
            <a:pPr defTabSz="914400"/>
            <a:r>
              <a:rPr lang="en-US" sz="2400" dirty="0">
                <a:ln w="0"/>
                <a:solidFill>
                  <a:schemeClr val="tx1">
                    <a:lumMod val="75000"/>
                    <a:lumOff val="25000"/>
                  </a:schemeClr>
                </a:solidFill>
              </a:rPr>
              <a:t>	</a:t>
            </a:r>
            <a:r>
              <a:rPr lang="en-US" sz="2400" dirty="0">
                <a:ln w="0"/>
                <a:solidFill>
                  <a:schemeClr val="tx1">
                    <a:lumMod val="75000"/>
                    <a:lumOff val="25000"/>
                  </a:schemeClr>
                </a:solidFill>
                <a:sym typeface="Wingdings" pitchFamily="2" charset="2"/>
              </a:rPr>
              <a:t> Aspect ratio</a:t>
            </a:r>
          </a:p>
        </p:txBody>
      </p:sp>
      <p:pic>
        <p:nvPicPr>
          <p:cNvPr id="6" name="Picture 5" descr="Chart, line chart&#10;&#10;Description automatically generated">
            <a:extLst>
              <a:ext uri="{FF2B5EF4-FFF2-40B4-BE49-F238E27FC236}">
                <a16:creationId xmlns:a16="http://schemas.microsoft.com/office/drawing/2014/main" id="{AAC0F7B6-78F6-974B-996F-FE61F4620971}"/>
              </a:ext>
            </a:extLst>
          </p:cNvPr>
          <p:cNvPicPr>
            <a:picLocks noChangeAspect="1"/>
          </p:cNvPicPr>
          <p:nvPr/>
        </p:nvPicPr>
        <p:blipFill>
          <a:blip r:embed="rId4"/>
          <a:stretch>
            <a:fillRect/>
          </a:stretch>
        </p:blipFill>
        <p:spPr>
          <a:xfrm>
            <a:off x="3591838" y="1586232"/>
            <a:ext cx="3512302" cy="2334587"/>
          </a:xfrm>
          <a:prstGeom prst="rect">
            <a:avLst/>
          </a:prstGeom>
        </p:spPr>
      </p:pic>
      <p:pic>
        <p:nvPicPr>
          <p:cNvPr id="5" name="Picture 4" descr="Chart, line chart&#10;&#10;Description automatically generated">
            <a:extLst>
              <a:ext uri="{FF2B5EF4-FFF2-40B4-BE49-F238E27FC236}">
                <a16:creationId xmlns:a16="http://schemas.microsoft.com/office/drawing/2014/main" id="{BE0F92DF-A576-6D4E-B379-747A73D7332B}"/>
              </a:ext>
            </a:extLst>
          </p:cNvPr>
          <p:cNvPicPr>
            <a:picLocks noChangeAspect="1"/>
          </p:cNvPicPr>
          <p:nvPr/>
        </p:nvPicPr>
        <p:blipFill>
          <a:blip r:embed="rId5"/>
          <a:stretch>
            <a:fillRect/>
          </a:stretch>
        </p:blipFill>
        <p:spPr>
          <a:xfrm>
            <a:off x="3529612" y="3920819"/>
            <a:ext cx="6722105" cy="2257312"/>
          </a:xfrm>
          <a:prstGeom prst="rect">
            <a:avLst/>
          </a:prstGeom>
        </p:spPr>
      </p:pic>
      <p:pic>
        <p:nvPicPr>
          <p:cNvPr id="9" name="Picture 8" descr="Chart, line chart&#10;&#10;Description automatically generated">
            <a:extLst>
              <a:ext uri="{FF2B5EF4-FFF2-40B4-BE49-F238E27FC236}">
                <a16:creationId xmlns:a16="http://schemas.microsoft.com/office/drawing/2014/main" id="{04109A13-6B31-A54C-848C-38986A2BFD50}"/>
              </a:ext>
            </a:extLst>
          </p:cNvPr>
          <p:cNvPicPr>
            <a:picLocks noChangeAspect="1"/>
          </p:cNvPicPr>
          <p:nvPr/>
        </p:nvPicPr>
        <p:blipFill rotWithShape="1">
          <a:blip r:embed="rId6"/>
          <a:srcRect r="3561"/>
          <a:stretch/>
        </p:blipFill>
        <p:spPr>
          <a:xfrm>
            <a:off x="8289304" y="1187300"/>
            <a:ext cx="1935146" cy="2733519"/>
          </a:xfrm>
          <a:prstGeom prst="rect">
            <a:avLst/>
          </a:prstGeom>
        </p:spPr>
      </p:pic>
    </p:spTree>
    <p:extLst>
      <p:ext uri="{BB962C8B-B14F-4D97-AF65-F5344CB8AC3E}">
        <p14:creationId xmlns:p14="http://schemas.microsoft.com/office/powerpoint/2010/main" val="963023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D71C-77F8-144F-8DCC-59865AAF2A26}"/>
              </a:ext>
            </a:extLst>
          </p:cNvPr>
          <p:cNvSpPr>
            <a:spLocks noGrp="1"/>
          </p:cNvSpPr>
          <p:nvPr>
            <p:ph type="title"/>
          </p:nvPr>
        </p:nvSpPr>
        <p:spPr>
          <a:noFill/>
        </p:spPr>
        <p:txBody>
          <a:bodyPr/>
          <a:lstStyle/>
          <a:p>
            <a:r>
              <a:rPr lang="en-US" dirty="0"/>
              <a:t>How do we avoid bias &amp; trickery? </a:t>
            </a:r>
          </a:p>
        </p:txBody>
      </p:sp>
      <p:sp>
        <p:nvSpPr>
          <p:cNvPr id="47" name="TextBox 46">
            <a:extLst>
              <a:ext uri="{FF2B5EF4-FFF2-40B4-BE49-F238E27FC236}">
                <a16:creationId xmlns:a16="http://schemas.microsoft.com/office/drawing/2014/main" id="{7E0E217E-A873-C346-870A-5FA21F92450F}"/>
              </a:ext>
            </a:extLst>
          </p:cNvPr>
          <p:cNvSpPr txBox="1"/>
          <p:nvPr/>
        </p:nvSpPr>
        <p:spPr>
          <a:xfrm>
            <a:off x="78605" y="5763587"/>
            <a:ext cx="5100638"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Data: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hlinkClick r:id="rId3"/>
              </a:rPr>
              <a:t>github.com</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hlinkClick r:id="rId3"/>
              </a:rPr>
              <a:t>fivethirtyeight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/data/blob/master/college-majors/women-</a:t>
            </a: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hlinkClick r:id="rId3"/>
              </a:rPr>
              <a:t>stem.csv</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 </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CCB3DEA-2468-F947-B4D7-2E7D1DDFB6E7}"/>
              </a:ext>
            </a:extLst>
          </p:cNvPr>
          <p:cNvSpPr/>
          <p:nvPr/>
        </p:nvSpPr>
        <p:spPr>
          <a:xfrm>
            <a:off x="3451647" y="253516"/>
            <a:ext cx="7419974" cy="1754326"/>
          </a:xfrm>
          <a:prstGeom prst="rect">
            <a:avLst/>
          </a:prstGeom>
          <a:noFill/>
        </p:spPr>
        <p:txBody>
          <a:bodyPr wrap="square" lIns="91440" tIns="45720" rIns="91440" bIns="45720">
            <a:spAutoFit/>
          </a:bodyPr>
          <a:lstStyle/>
          <a:p>
            <a:pPr defTabSz="914400"/>
            <a:r>
              <a:rPr lang="en-US" sz="2400" dirty="0">
                <a:ln w="0"/>
                <a:solidFill>
                  <a:schemeClr val="tx1">
                    <a:lumMod val="75000"/>
                    <a:lumOff val="25000"/>
                  </a:schemeClr>
                </a:solidFill>
              </a:rPr>
              <a:t>Design Contentiously &amp; Read Critically</a:t>
            </a:r>
          </a:p>
          <a:p>
            <a:pPr defTabSz="914400"/>
            <a:r>
              <a:rPr lang="en-US" sz="2400" dirty="0">
                <a:ln w="0"/>
                <a:solidFill>
                  <a:schemeClr val="tx1">
                    <a:lumMod val="75000"/>
                    <a:lumOff val="25000"/>
                  </a:schemeClr>
                </a:solidFill>
                <a:sym typeface="Wingdings" pitchFamily="2" charset="2"/>
              </a:rPr>
              <a:t>	 Axes</a:t>
            </a:r>
          </a:p>
          <a:p>
            <a:pPr defTabSz="914400"/>
            <a:r>
              <a:rPr lang="en-US" sz="2400" dirty="0">
                <a:ln w="0"/>
                <a:solidFill>
                  <a:schemeClr val="tx1">
                    <a:lumMod val="75000"/>
                    <a:lumOff val="25000"/>
                  </a:schemeClr>
                </a:solidFill>
                <a:sym typeface="Wingdings" pitchFamily="2" charset="2"/>
              </a:rPr>
              <a:t>	</a:t>
            </a:r>
            <a:endParaRPr lang="en-US" sz="2400" dirty="0">
              <a:ln w="0"/>
              <a:solidFill>
                <a:schemeClr val="tx1">
                  <a:lumMod val="75000"/>
                  <a:lumOff val="25000"/>
                </a:schemeClr>
              </a:solidFill>
            </a:endParaRPr>
          </a:p>
        </p:txBody>
      </p:sp>
      <p:pic>
        <p:nvPicPr>
          <p:cNvPr id="4" name="Picture 3" descr="Chart, bar chart&#10;&#10;Description automatically generated">
            <a:extLst>
              <a:ext uri="{FF2B5EF4-FFF2-40B4-BE49-F238E27FC236}">
                <a16:creationId xmlns:a16="http://schemas.microsoft.com/office/drawing/2014/main" id="{6123D0B3-5085-1644-8C14-A6DC2DA8166B}"/>
              </a:ext>
            </a:extLst>
          </p:cNvPr>
          <p:cNvPicPr>
            <a:picLocks noChangeAspect="1"/>
          </p:cNvPicPr>
          <p:nvPr/>
        </p:nvPicPr>
        <p:blipFill>
          <a:blip r:embed="rId4"/>
          <a:stretch>
            <a:fillRect/>
          </a:stretch>
        </p:blipFill>
        <p:spPr>
          <a:xfrm>
            <a:off x="5278322" y="4363893"/>
            <a:ext cx="3103368" cy="2415357"/>
          </a:xfrm>
          <a:prstGeom prst="rect">
            <a:avLst/>
          </a:prstGeom>
        </p:spPr>
      </p:pic>
      <p:pic>
        <p:nvPicPr>
          <p:cNvPr id="8" name="Picture 7" descr="Chart, bar chart, histogram&#10;&#10;Description automatically generated">
            <a:extLst>
              <a:ext uri="{FF2B5EF4-FFF2-40B4-BE49-F238E27FC236}">
                <a16:creationId xmlns:a16="http://schemas.microsoft.com/office/drawing/2014/main" id="{B6ACE277-17CD-6442-8713-1BEBE57679E8}"/>
              </a:ext>
            </a:extLst>
          </p:cNvPr>
          <p:cNvPicPr>
            <a:picLocks noChangeAspect="1"/>
          </p:cNvPicPr>
          <p:nvPr/>
        </p:nvPicPr>
        <p:blipFill>
          <a:blip r:embed="rId5"/>
          <a:stretch>
            <a:fillRect/>
          </a:stretch>
        </p:blipFill>
        <p:spPr>
          <a:xfrm>
            <a:off x="6853711" y="1498535"/>
            <a:ext cx="3055958" cy="2376321"/>
          </a:xfrm>
          <a:prstGeom prst="rect">
            <a:avLst/>
          </a:prstGeom>
        </p:spPr>
      </p:pic>
      <p:pic>
        <p:nvPicPr>
          <p:cNvPr id="10" name="Picture 9" descr="Chart, bar chart&#10;&#10;Description automatically generated">
            <a:extLst>
              <a:ext uri="{FF2B5EF4-FFF2-40B4-BE49-F238E27FC236}">
                <a16:creationId xmlns:a16="http://schemas.microsoft.com/office/drawing/2014/main" id="{EFDAB9AE-C259-1B4E-A978-3D470579633B}"/>
              </a:ext>
            </a:extLst>
          </p:cNvPr>
          <p:cNvPicPr>
            <a:picLocks noChangeAspect="1"/>
          </p:cNvPicPr>
          <p:nvPr/>
        </p:nvPicPr>
        <p:blipFill>
          <a:blip r:embed="rId6"/>
          <a:stretch>
            <a:fillRect/>
          </a:stretch>
        </p:blipFill>
        <p:spPr>
          <a:xfrm>
            <a:off x="8756256" y="4363893"/>
            <a:ext cx="3103367" cy="2376322"/>
          </a:xfrm>
          <a:prstGeom prst="rect">
            <a:avLst/>
          </a:prstGeom>
        </p:spPr>
      </p:pic>
      <p:pic>
        <p:nvPicPr>
          <p:cNvPr id="19" name="Picture 18" descr="Chart, bar chart, histogram&#10;&#10;Description automatically generated">
            <a:extLst>
              <a:ext uri="{FF2B5EF4-FFF2-40B4-BE49-F238E27FC236}">
                <a16:creationId xmlns:a16="http://schemas.microsoft.com/office/drawing/2014/main" id="{71E8AEDB-C763-3B49-93A8-CB67F96FE182}"/>
              </a:ext>
            </a:extLst>
          </p:cNvPr>
          <p:cNvPicPr>
            <a:picLocks noChangeAspect="1"/>
          </p:cNvPicPr>
          <p:nvPr/>
        </p:nvPicPr>
        <p:blipFill>
          <a:blip r:embed="rId7"/>
          <a:stretch>
            <a:fillRect/>
          </a:stretch>
        </p:blipFill>
        <p:spPr>
          <a:xfrm>
            <a:off x="3451647" y="1480950"/>
            <a:ext cx="3118734" cy="2411493"/>
          </a:xfrm>
          <a:prstGeom prst="rect">
            <a:avLst/>
          </a:prstGeom>
        </p:spPr>
      </p:pic>
    </p:spTree>
    <p:extLst>
      <p:ext uri="{BB962C8B-B14F-4D97-AF65-F5344CB8AC3E}">
        <p14:creationId xmlns:p14="http://schemas.microsoft.com/office/powerpoint/2010/main" val="2907926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D71C-77F8-144F-8DCC-59865AAF2A26}"/>
              </a:ext>
            </a:extLst>
          </p:cNvPr>
          <p:cNvSpPr>
            <a:spLocks noGrp="1"/>
          </p:cNvSpPr>
          <p:nvPr>
            <p:ph type="title"/>
          </p:nvPr>
        </p:nvSpPr>
        <p:spPr>
          <a:noFill/>
        </p:spPr>
        <p:txBody>
          <a:bodyPr/>
          <a:lstStyle/>
          <a:p>
            <a:r>
              <a:rPr lang="en-US" dirty="0"/>
              <a:t>Let’s practice</a:t>
            </a:r>
          </a:p>
        </p:txBody>
      </p:sp>
      <p:sp>
        <p:nvSpPr>
          <p:cNvPr id="4" name="TextBox 3">
            <a:extLst>
              <a:ext uri="{FF2B5EF4-FFF2-40B4-BE49-F238E27FC236}">
                <a16:creationId xmlns:a16="http://schemas.microsoft.com/office/drawing/2014/main" id="{EF596EB0-0E0D-B541-AF69-AF9A619C2CA6}"/>
              </a:ext>
            </a:extLst>
          </p:cNvPr>
          <p:cNvSpPr txBox="1"/>
          <p:nvPr/>
        </p:nvSpPr>
        <p:spPr>
          <a:xfrm>
            <a:off x="350043" y="6308209"/>
            <a:ext cx="610076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https://</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www.vislies.org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/2017/gallery/</a:t>
            </a:r>
          </a:p>
        </p:txBody>
      </p:sp>
      <p:pic>
        <p:nvPicPr>
          <p:cNvPr id="5" name="Picture 4" descr="Chart, bar chart, waterfall chart&#10;&#10;Description automatically generated">
            <a:extLst>
              <a:ext uri="{FF2B5EF4-FFF2-40B4-BE49-F238E27FC236}">
                <a16:creationId xmlns:a16="http://schemas.microsoft.com/office/drawing/2014/main" id="{C3DE6FFD-9AE8-EA44-9DC1-E0697795FE15}"/>
              </a:ext>
            </a:extLst>
          </p:cNvPr>
          <p:cNvPicPr>
            <a:picLocks noChangeAspect="1"/>
          </p:cNvPicPr>
          <p:nvPr/>
        </p:nvPicPr>
        <p:blipFill>
          <a:blip r:embed="rId3"/>
          <a:stretch>
            <a:fillRect/>
          </a:stretch>
        </p:blipFill>
        <p:spPr>
          <a:xfrm>
            <a:off x="6684579" y="1862496"/>
            <a:ext cx="4669221" cy="4662718"/>
          </a:xfrm>
          <a:prstGeom prst="rect">
            <a:avLst/>
          </a:prstGeom>
        </p:spPr>
      </p:pic>
      <p:sp>
        <p:nvSpPr>
          <p:cNvPr id="6" name="Rectangle 5">
            <a:extLst>
              <a:ext uri="{FF2B5EF4-FFF2-40B4-BE49-F238E27FC236}">
                <a16:creationId xmlns:a16="http://schemas.microsoft.com/office/drawing/2014/main" id="{22F8EFDD-5B01-464E-9859-CADCA4BB04B1}"/>
              </a:ext>
            </a:extLst>
          </p:cNvPr>
          <p:cNvSpPr/>
          <p:nvPr/>
        </p:nvSpPr>
        <p:spPr>
          <a:xfrm>
            <a:off x="3567546" y="332786"/>
            <a:ext cx="4341043" cy="1754326"/>
          </a:xfrm>
          <a:prstGeom prst="rect">
            <a:avLst/>
          </a:prstGeom>
          <a:noFill/>
        </p:spPr>
        <p:txBody>
          <a:bodyPr wrap="square" lIns="91440" tIns="45720" rIns="91440" bIns="45720">
            <a:spAutoFit/>
          </a:bodyPr>
          <a:lstStyle/>
          <a:p>
            <a:pPr defTabSz="914400"/>
            <a:r>
              <a:rPr lang="en-US" sz="2400" dirty="0">
                <a:ln w="0"/>
                <a:solidFill>
                  <a:schemeClr val="tx1">
                    <a:lumMod val="75000"/>
                    <a:lumOff val="25000"/>
                  </a:schemeClr>
                </a:solidFill>
              </a:rPr>
              <a:t>Take a critical look at this chart. Notice anything?</a:t>
            </a:r>
          </a:p>
        </p:txBody>
      </p:sp>
    </p:spTree>
    <p:extLst>
      <p:ext uri="{BB962C8B-B14F-4D97-AF65-F5344CB8AC3E}">
        <p14:creationId xmlns:p14="http://schemas.microsoft.com/office/powerpoint/2010/main" val="1054977653"/>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902</TotalTime>
  <Words>945</Words>
  <Application>Microsoft Macintosh PowerPoint</Application>
  <PresentationFormat>Widescreen</PresentationFormat>
  <Paragraphs>87</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Corbel</vt:lpstr>
      <vt:lpstr>Wingdings</vt:lpstr>
      <vt:lpstr>Wingdings 2</vt:lpstr>
      <vt:lpstr>Frame</vt:lpstr>
      <vt:lpstr>Communicating with Data – Ethical and Deceptive Visualizations</vt:lpstr>
      <vt:lpstr>Plan for Today</vt:lpstr>
      <vt:lpstr>Flashback</vt:lpstr>
      <vt:lpstr>How do we avoid bias &amp; trickery? </vt:lpstr>
      <vt:lpstr>How do we avoid bias &amp; trickery? </vt:lpstr>
      <vt:lpstr>How do we avoid bias &amp; trickery? </vt:lpstr>
      <vt:lpstr>How do we avoid bias &amp; trickery? </vt:lpstr>
      <vt:lpstr>How do we avoid bias &amp; trickery? </vt:lpstr>
      <vt:lpstr>Let’s practice</vt:lpstr>
      <vt:lpstr>Let’s practice</vt:lpstr>
      <vt:lpstr>Let’s practice</vt:lpstr>
      <vt:lpstr>Let’s practice</vt:lpstr>
      <vt:lpstr>Let’s 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Ab Mosca</cp:lastModifiedBy>
  <cp:revision>28</cp:revision>
  <dcterms:created xsi:type="dcterms:W3CDTF">2023-08-03T18:49:17Z</dcterms:created>
  <dcterms:modified xsi:type="dcterms:W3CDTF">2024-08-23T14:17:27Z</dcterms:modified>
</cp:coreProperties>
</file>