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5" r:id="rId9"/>
    <p:sldId id="264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9"/>
    <p:restoredTop sz="86089"/>
  </p:normalViewPr>
  <p:slideViewPr>
    <p:cSldViewPr snapToGrid="0">
      <p:cViewPr varScale="1">
        <p:scale>
          <a:sx n="87" d="100"/>
          <a:sy n="87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Hierarchy of intent with persuasion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visualizations on popular foreign policies that show two variables supporting opposite sides of the policy. </a:t>
            </a:r>
          </a:p>
          <a:p>
            <a:pPr marL="228600" indent="-228600">
              <a:buAutoNum type="alphaLcParenR"/>
            </a:pPr>
            <a:r>
              <a:rPr lang="en-US" dirty="0"/>
              <a:t>shows the number of Syrian refugees accepted in each country and Syrian refugees as a share of host population </a:t>
            </a:r>
          </a:p>
          <a:p>
            <a:pPr marL="228600" indent="-228600">
              <a:buAutoNum type="alphaLcParenR"/>
            </a:pPr>
            <a:r>
              <a:rPr lang="en-US" dirty="0"/>
              <a:t>Policy: The United States should increase the number of Syrian refugees admitted. </a:t>
            </a:r>
          </a:p>
          <a:p>
            <a:pPr marL="228600" indent="-228600">
              <a:buAutoNum type="alphaLcParenR"/>
            </a:pPr>
            <a:r>
              <a:rPr lang="en-US" dirty="0"/>
              <a:t>Supporting title: U.S. has accepted a lower percentage of Syrian refugees than the U.K., Spain, Finland, and Australia </a:t>
            </a:r>
          </a:p>
          <a:p>
            <a:pPr marL="228600" indent="-228600">
              <a:buAutoNum type="alphaLcParenR"/>
            </a:pPr>
            <a:r>
              <a:rPr lang="en-US" dirty="0"/>
              <a:t>Non-supporting title: U.S. has accepted more Syrian refugees than the U.K., Italy, Russia, and Finland combined</a:t>
            </a:r>
          </a:p>
          <a:p>
            <a:endParaRPr lang="en-US" dirty="0"/>
          </a:p>
          <a:p>
            <a:r>
              <a:rPr lang="en-US" dirty="0"/>
              <a:t>b) shows the U.S. defense budget in the last 50 years in constant fiscal year 2015 dollars and as a percentage of GDP </a:t>
            </a:r>
          </a:p>
          <a:p>
            <a:r>
              <a:rPr lang="en-US" dirty="0"/>
              <a:t>Policy: The United States should increase its military budget to fight ISIS. </a:t>
            </a:r>
          </a:p>
          <a:p>
            <a:r>
              <a:rPr lang="en-US" dirty="0"/>
              <a:t>Supporting title: Defense budget on a steady decrease as a percentage of GDP over the past 50 years </a:t>
            </a:r>
          </a:p>
          <a:p>
            <a:r>
              <a:rPr lang="en-US" dirty="0"/>
              <a:t>Non-supporting title: Defense budget on an increase in constant dollars heading towards $500 billion by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visualizations on popular foreign policies that show two variables supporting opposite sides of the policy. </a:t>
            </a:r>
          </a:p>
          <a:p>
            <a:pPr marL="228600" indent="-228600">
              <a:buAutoNum type="alphaLcParenR"/>
            </a:pPr>
            <a:r>
              <a:rPr lang="en-US" dirty="0"/>
              <a:t>shows the number of Syrian refugees accepted in each country and Syrian refugees as a share of host population </a:t>
            </a:r>
          </a:p>
          <a:p>
            <a:pPr marL="228600" indent="-228600">
              <a:buAutoNum type="alphaLcParenR"/>
            </a:pPr>
            <a:r>
              <a:rPr lang="en-US" dirty="0"/>
              <a:t>Policy: The United States should increase the number of Syrian refugees admitted. </a:t>
            </a:r>
          </a:p>
          <a:p>
            <a:pPr marL="228600" indent="-228600">
              <a:buAutoNum type="alphaLcParenR"/>
            </a:pPr>
            <a:r>
              <a:rPr lang="en-US" dirty="0"/>
              <a:t>Supporting title: U.S. has accepted a lower percentage of Syrian refugees than the U.K., Spain, Finland, and Australia </a:t>
            </a:r>
          </a:p>
          <a:p>
            <a:pPr marL="228600" indent="-228600">
              <a:buAutoNum type="alphaLcParenR"/>
            </a:pPr>
            <a:r>
              <a:rPr lang="en-US" dirty="0"/>
              <a:t>Non-supporting title: U.S. has accepted more Syrian refugees than the U.K., Italy, Russia, and Finland combined</a:t>
            </a:r>
          </a:p>
          <a:p>
            <a:endParaRPr lang="en-US" dirty="0"/>
          </a:p>
          <a:p>
            <a:r>
              <a:rPr lang="en-US" dirty="0"/>
              <a:t>b) shows the U.S. defense budget in the last 50 years in constant fiscal year 2015 dollars and as a percentage of GDP </a:t>
            </a:r>
          </a:p>
          <a:p>
            <a:r>
              <a:rPr lang="en-US" dirty="0"/>
              <a:t>Policy: The United States should increase its military budget to fight ISIS. </a:t>
            </a:r>
          </a:p>
          <a:p>
            <a:r>
              <a:rPr lang="en-US" dirty="0"/>
              <a:t>Supporting title: Defense budget on a steady decrease as a percentage of GDP over the past 50 years </a:t>
            </a:r>
          </a:p>
          <a:p>
            <a:r>
              <a:rPr lang="en-US" dirty="0"/>
              <a:t>Non-supporting title: Defense budget on an increase in constant dollars heading towards $500 billion by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8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Hierarchy of intent with persuasion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2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data.imf.org/" TargetMode="External"/><Relationship Id="rId2" Type="http://schemas.openxmlformats.org/officeDocument/2006/relationships/hyperlink" Target="https://github.com/vis-society/World-Bank-Data-by-Indic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-society.github.io/assignments/GuttmacherInstituteAbortionDataByState.xls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with Data </a:t>
            </a:r>
            <a:r>
              <a:rPr lang="en-US"/>
              <a:t>– Persuasive Vis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Editorial Choices: Intent</a:t>
            </a:r>
          </a:p>
        </p:txBody>
      </p:sp>
      <p:pic>
        <p:nvPicPr>
          <p:cNvPr id="8" name="Content Placeholder 7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0394028D-88B8-2AC8-CEF4-8110A90DF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6407" y="1123837"/>
            <a:ext cx="6565900" cy="43815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A9AA5B-E0BF-003C-57FE-D3A775E04209}"/>
              </a:ext>
            </a:extLst>
          </p:cNvPr>
          <p:cNvSpPr txBox="1"/>
          <p:nvPr/>
        </p:nvSpPr>
        <p:spPr>
          <a:xfrm>
            <a:off x="3736710" y="6371303"/>
            <a:ext cx="820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Affective Learning Objectives for Communicative Visualizations; Lee-Robins and Adar</a:t>
            </a:r>
          </a:p>
        </p:txBody>
      </p:sp>
    </p:spTree>
    <p:extLst>
      <p:ext uri="{BB962C8B-B14F-4D97-AF65-F5344CB8AC3E}">
        <p14:creationId xmlns:p14="http://schemas.microsoft.com/office/powerpoint/2010/main" val="247836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Editorial Choices: Intent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EA5D2-E6C9-C497-A8E2-C4ADE490E6FE}"/>
              </a:ext>
            </a:extLst>
          </p:cNvPr>
          <p:cNvSpPr txBox="1"/>
          <p:nvPr/>
        </p:nvSpPr>
        <p:spPr>
          <a:xfrm>
            <a:off x="3736710" y="6371303"/>
            <a:ext cx="820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Affective Learning Objectives for Communicative Visualizations; Lee-Robins and Adar</a:t>
            </a:r>
          </a:p>
        </p:txBody>
      </p:sp>
      <p:pic>
        <p:nvPicPr>
          <p:cNvPr id="7" name="Picture 6" descr="A diagram of different types of functions&#10;&#10;Description automatically generated">
            <a:extLst>
              <a:ext uri="{FF2B5EF4-FFF2-40B4-BE49-F238E27FC236}">
                <a16:creationId xmlns:a16="http://schemas.microsoft.com/office/drawing/2014/main" id="{E2E11EF9-75D1-AD73-06B1-4D2E5355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732" y="117365"/>
            <a:ext cx="62738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9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SzPts val="2040"/>
            </a:pPr>
            <a:r>
              <a:rPr lang="en-US" sz="2400" dirty="0"/>
              <a:t>Form groups, each will be assigned one of the following datasets:</a:t>
            </a:r>
          </a:p>
          <a:p>
            <a:pPr lvl="1">
              <a:spcBef>
                <a:spcPts val="0"/>
              </a:spcBef>
              <a:buSzPts val="2040"/>
            </a:pPr>
            <a:r>
              <a:rPr lang="en-US" sz="2200" dirty="0">
                <a:hlinkClick r:id="rId2"/>
              </a:rPr>
              <a:t>Human Development Indicators</a:t>
            </a:r>
            <a:endParaRPr lang="en-US" sz="2200" dirty="0"/>
          </a:p>
          <a:p>
            <a:pPr lvl="1">
              <a:spcBef>
                <a:spcPts val="0"/>
              </a:spcBef>
              <a:buSzPts val="2040"/>
            </a:pPr>
            <a:r>
              <a:rPr lang="en-US" sz="2200" dirty="0">
                <a:hlinkClick r:id="rId3"/>
              </a:rPr>
              <a:t>Climate Change Indicators</a:t>
            </a:r>
            <a:endParaRPr lang="en-US" sz="2200" dirty="0"/>
          </a:p>
          <a:p>
            <a:pPr lvl="1">
              <a:spcBef>
                <a:spcPts val="0"/>
              </a:spcBef>
              <a:buSzPts val="2040"/>
            </a:pPr>
            <a:r>
              <a:rPr lang="en-US" sz="2200" dirty="0">
                <a:hlinkClick r:id="rId4"/>
              </a:rPr>
              <a:t>Abortion Data by U.S. State from the Guttmacher Institute</a:t>
            </a:r>
            <a:endParaRPr lang="en-US" sz="2200" dirty="0"/>
          </a:p>
          <a:p>
            <a:pPr>
              <a:spcBef>
                <a:spcPts val="0"/>
              </a:spcBef>
              <a:buSzPts val="2040"/>
            </a:pPr>
            <a:r>
              <a:rPr lang="en-US" sz="2400" dirty="0"/>
              <a:t>Explore your dataset and devise a proposition about it: a statement that asserts a judgement or opinion about the trends you might have uncovered </a:t>
            </a:r>
          </a:p>
          <a:p>
            <a:pPr lvl="1">
              <a:spcBef>
                <a:spcPts val="0"/>
              </a:spcBef>
              <a:buSzPts val="2040"/>
            </a:pPr>
            <a:r>
              <a:rPr lang="en-US" sz="2200" dirty="0"/>
              <a:t>Your proposition can be contentious but </a:t>
            </a:r>
            <a:r>
              <a:rPr lang="en-US" sz="2200" b="1" i="1" dirty="0"/>
              <a:t>cannot</a:t>
            </a:r>
            <a:r>
              <a:rPr lang="en-US" sz="2200" dirty="0"/>
              <a:t> be dehumanizing or demeaning </a:t>
            </a:r>
          </a:p>
          <a:p>
            <a:pPr>
              <a:spcBef>
                <a:spcPts val="0"/>
              </a:spcBef>
              <a:buSzPts val="2040"/>
            </a:pPr>
            <a:r>
              <a:rPr lang="en-US" sz="2400" dirty="0"/>
              <a:t>Split into two subgroups to design two persuasive visualizations; one for each side of your proposition. If you use deception, it should not be immediately obvious. </a:t>
            </a:r>
          </a:p>
          <a:p>
            <a:pPr>
              <a:spcBef>
                <a:spcPts val="0"/>
              </a:spcBef>
              <a:buSzPts val="2040"/>
            </a:pPr>
            <a:r>
              <a:rPr lang="en-US" sz="2400" dirty="0"/>
              <a:t>Be prepared to share your visualizations with the class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CC668-9680-3ED0-0C58-5731164DCE49}"/>
              </a:ext>
            </a:extLst>
          </p:cNvPr>
          <p:cNvSpPr txBox="1"/>
          <p:nvPr/>
        </p:nvSpPr>
        <p:spPr>
          <a:xfrm>
            <a:off x="5763491" y="6386945"/>
            <a:ext cx="632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from: https://vis-</a:t>
            </a:r>
            <a:r>
              <a:rPr lang="en-US" dirty="0" err="1"/>
              <a:t>society.github.io</a:t>
            </a:r>
            <a:r>
              <a:rPr lang="en-US" dirty="0"/>
              <a:t>/assignments/A4.html</a:t>
            </a:r>
          </a:p>
        </p:txBody>
      </p:sp>
    </p:spTree>
    <p:extLst>
      <p:ext uri="{BB962C8B-B14F-4D97-AF65-F5344CB8AC3E}">
        <p14:creationId xmlns:p14="http://schemas.microsoft.com/office/powerpoint/2010/main" val="235832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Visualization Rhetoric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Editorial choice and visualization</a:t>
            </a:r>
            <a:endParaRPr lang="en-US" sz="2400" dirty="0">
              <a:cs typeface="Arial"/>
              <a:sym typeface="Arial"/>
            </a:endParaRP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cs typeface="Arial"/>
                <a:sym typeface="Arial"/>
              </a:rPr>
              <a:t>Persuasion activity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Editorial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Visualizations are created by human beings 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cs typeface="Arial"/>
                <a:sym typeface="Arial"/>
              </a:rPr>
              <a:t>In that process editorial choices must be made 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>
              <a:cs typeface="Arial"/>
              <a:sym typeface="Arial"/>
            </a:endParaRP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927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Editorial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Visualizations are created by human beings 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cs typeface="Arial"/>
                <a:sym typeface="Arial"/>
              </a:rPr>
              <a:t>In that process editorial choices must be made 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>
              <a:cs typeface="Arial"/>
              <a:sym typeface="Arial"/>
            </a:endParaRP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cs typeface="Arial"/>
                <a:sym typeface="Arial"/>
              </a:rPr>
              <a:t>What aspects of a person’s mental model of the world might influence the editorial choices they make?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0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Editorial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Visualizations are created by human beings 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cs typeface="Arial"/>
                <a:sym typeface="Arial"/>
              </a:rPr>
              <a:t>In that process editorial choices must be made 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>
              <a:cs typeface="Arial"/>
              <a:sym typeface="Arial"/>
            </a:endParaRP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cs typeface="Arial"/>
                <a:sym typeface="Arial"/>
              </a:rPr>
              <a:t>What aspects of a person’s mental model of the world might influence the editorial choices they make?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>
              <a:cs typeface="Arial"/>
              <a:sym typeface="Arial"/>
            </a:endParaRP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cs typeface="Arial"/>
                <a:sym typeface="Arial"/>
              </a:rPr>
              <a:t>Is all bias bad?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321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Rhetoric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EA5D2-E6C9-C497-A8E2-C4ADE490E6FE}"/>
              </a:ext>
            </a:extLst>
          </p:cNvPr>
          <p:cNvSpPr txBox="1"/>
          <p:nvPr/>
        </p:nvSpPr>
        <p:spPr>
          <a:xfrm>
            <a:off x="3348938" y="6371303"/>
            <a:ext cx="884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Rhetoric: Framing Effects in Narrative Visualization; </a:t>
            </a:r>
            <a:r>
              <a:rPr lang="en-US" dirty="0" err="1"/>
              <a:t>Hullman</a:t>
            </a:r>
            <a:r>
              <a:rPr lang="en-US" dirty="0"/>
              <a:t> and </a:t>
            </a:r>
            <a:r>
              <a:rPr lang="en-US" dirty="0" err="1"/>
              <a:t>Diakopoulos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5D8CC-1828-096D-3DF8-D9DA331B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SzPts val="2040"/>
              <a:buNone/>
            </a:pPr>
            <a:r>
              <a:rPr lang="en-US" sz="2400" dirty="0"/>
              <a:t>Narrative Visualizations result in framing effects due to visualization rhetoric:</a:t>
            </a:r>
          </a:p>
          <a:p>
            <a:pPr marL="0" indent="0">
              <a:spcBef>
                <a:spcPts val="0"/>
              </a:spcBef>
              <a:buSzPts val="2040"/>
              <a:buNone/>
            </a:pPr>
            <a:endParaRPr lang="en-US" sz="2400" dirty="0"/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/>
              <a:t>Information Access (what data gets shown)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/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/>
              <a:t>Provenance 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/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/>
              <a:t>Mapping (the data-visual mapping)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/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/>
              <a:t>Linguistic-based (words used and formatting)</a:t>
            </a:r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endParaRPr lang="en-US" sz="2400" dirty="0"/>
          </a:p>
          <a:p>
            <a:pPr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/>
              <a:t>Procedural (how the viewer is led through the vis)</a:t>
            </a:r>
          </a:p>
        </p:txBody>
      </p:sp>
    </p:spTree>
    <p:extLst>
      <p:ext uri="{BB962C8B-B14F-4D97-AF65-F5344CB8AC3E}">
        <p14:creationId xmlns:p14="http://schemas.microsoft.com/office/powerpoint/2010/main" val="100457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Editorial Choices: Title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273105BB-1D42-D76F-AADD-896F5E0FC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193" y="1560548"/>
            <a:ext cx="5753100" cy="4483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01CD75-8924-3EF3-60ED-823F76B3EB6D}"/>
              </a:ext>
            </a:extLst>
          </p:cNvPr>
          <p:cNvSpPr txBox="1"/>
          <p:nvPr/>
        </p:nvSpPr>
        <p:spPr>
          <a:xfrm>
            <a:off x="4431580" y="360219"/>
            <a:ext cx="587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U.S. has accepted a lower percentage of Syrian refugees than the U.K., Spain, Finland, and Australia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E4890B-EACC-9C57-3D33-1403562B5C6C}"/>
              </a:ext>
            </a:extLst>
          </p:cNvPr>
          <p:cNvSpPr/>
          <p:nvPr/>
        </p:nvSpPr>
        <p:spPr>
          <a:xfrm>
            <a:off x="3908323" y="6043648"/>
            <a:ext cx="7236622" cy="6636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takeaway message of this visualization?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34549-47E1-6BEA-25EA-A61FB4696F74}"/>
              </a:ext>
            </a:extLst>
          </p:cNvPr>
          <p:cNvSpPr txBox="1"/>
          <p:nvPr/>
        </p:nvSpPr>
        <p:spPr>
          <a:xfrm>
            <a:off x="4431580" y="360219"/>
            <a:ext cx="587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U.S. has accepted more Syrian refugees than the U.K., Italy, Russia, and Finland combined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7BE46-5C55-3E11-4DFA-A2D3C637D904}"/>
              </a:ext>
            </a:extLst>
          </p:cNvPr>
          <p:cNvSpPr txBox="1"/>
          <p:nvPr/>
        </p:nvSpPr>
        <p:spPr>
          <a:xfrm>
            <a:off x="0" y="5985741"/>
            <a:ext cx="3583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Frames and Slants in Titles of Visualizations on Controversial Topics; Kong et al. </a:t>
            </a:r>
          </a:p>
        </p:txBody>
      </p:sp>
    </p:spTree>
    <p:extLst>
      <p:ext uri="{BB962C8B-B14F-4D97-AF65-F5344CB8AC3E}">
        <p14:creationId xmlns:p14="http://schemas.microsoft.com/office/powerpoint/2010/main" val="353239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Editorial Choices: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1CD75-8924-3EF3-60ED-823F76B3EB6D}"/>
              </a:ext>
            </a:extLst>
          </p:cNvPr>
          <p:cNvSpPr txBox="1"/>
          <p:nvPr/>
        </p:nvSpPr>
        <p:spPr>
          <a:xfrm>
            <a:off x="4431580" y="360219"/>
            <a:ext cx="587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Defense budget on a steady decrease as a percentage of GDP over the past 50 years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E4890B-EACC-9C57-3D33-1403562B5C6C}"/>
              </a:ext>
            </a:extLst>
          </p:cNvPr>
          <p:cNvSpPr/>
          <p:nvPr/>
        </p:nvSpPr>
        <p:spPr>
          <a:xfrm>
            <a:off x="3908323" y="6043648"/>
            <a:ext cx="7236622" cy="6636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the takeaway message of this visualization?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34549-47E1-6BEA-25EA-A61FB4696F74}"/>
              </a:ext>
            </a:extLst>
          </p:cNvPr>
          <p:cNvSpPr txBox="1"/>
          <p:nvPr/>
        </p:nvSpPr>
        <p:spPr>
          <a:xfrm>
            <a:off x="4431580" y="360219"/>
            <a:ext cx="587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Defense budget on an increase in constant dollars heading towards $500 billion by 2019. </a:t>
            </a:r>
          </a:p>
        </p:txBody>
      </p:sp>
      <p:pic>
        <p:nvPicPr>
          <p:cNvPr id="12" name="Content Placeholder 11" descr="A graph of the us economic growth&#10;&#10;Description automatically generated with medium confidence">
            <a:extLst>
              <a:ext uri="{FF2B5EF4-FFF2-40B4-BE49-F238E27FC236}">
                <a16:creationId xmlns:a16="http://schemas.microsoft.com/office/drawing/2014/main" id="{7A08F591-78DA-AE12-E2E1-E2CE2CCC5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8938" y="1629641"/>
            <a:ext cx="6654800" cy="43561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CE7AA9-BC2B-B917-D553-9ADC42FE5D5D}"/>
              </a:ext>
            </a:extLst>
          </p:cNvPr>
          <p:cNvSpPr txBox="1"/>
          <p:nvPr/>
        </p:nvSpPr>
        <p:spPr>
          <a:xfrm>
            <a:off x="0" y="5985741"/>
            <a:ext cx="3583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Frames and Slants in Titles of Visualizations on Controversial Topics; Kong et al. </a:t>
            </a:r>
          </a:p>
        </p:txBody>
      </p:sp>
    </p:spTree>
    <p:extLst>
      <p:ext uri="{BB962C8B-B14F-4D97-AF65-F5344CB8AC3E}">
        <p14:creationId xmlns:p14="http://schemas.microsoft.com/office/powerpoint/2010/main" val="12061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Editorial Choices: Metadata</a:t>
            </a:r>
          </a:p>
        </p:txBody>
      </p:sp>
      <p:pic>
        <p:nvPicPr>
          <p:cNvPr id="4" name="Content Placeholder 3" descr="A table with numbers and percentages&#10;&#10;Description automatically generated">
            <a:extLst>
              <a:ext uri="{FF2B5EF4-FFF2-40B4-BE49-F238E27FC236}">
                <a16:creationId xmlns:a16="http://schemas.microsoft.com/office/drawing/2014/main" id="{9E974F59-6115-FF6F-F927-C4B8D5A09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471" y="2286000"/>
            <a:ext cx="9284231" cy="2212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EA5D2-E6C9-C497-A8E2-C4ADE490E6FE}"/>
              </a:ext>
            </a:extLst>
          </p:cNvPr>
          <p:cNvSpPr txBox="1"/>
          <p:nvPr/>
        </p:nvSpPr>
        <p:spPr>
          <a:xfrm>
            <a:off x="2984543" y="6371303"/>
            <a:ext cx="92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Invisible to Visible: Impacts of Metadata in Communicative Data Visualization; Burns et al.</a:t>
            </a:r>
          </a:p>
        </p:txBody>
      </p:sp>
    </p:spTree>
    <p:extLst>
      <p:ext uri="{BB962C8B-B14F-4D97-AF65-F5344CB8AC3E}">
        <p14:creationId xmlns:p14="http://schemas.microsoft.com/office/powerpoint/2010/main" val="421990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871</Words>
  <Application>Microsoft Macintosh PowerPoint</Application>
  <PresentationFormat>Widescreen</PresentationFormat>
  <Paragraphs>89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 2</vt:lpstr>
      <vt:lpstr>Frame</vt:lpstr>
      <vt:lpstr>Communicating with Data – Persuasive Vis</vt:lpstr>
      <vt:lpstr>Plan for Today</vt:lpstr>
      <vt:lpstr>Editorial Choices</vt:lpstr>
      <vt:lpstr>Editorial Choices</vt:lpstr>
      <vt:lpstr>Editorial Choices</vt:lpstr>
      <vt:lpstr>Rhetoric</vt:lpstr>
      <vt:lpstr>Editorial Choices: Title</vt:lpstr>
      <vt:lpstr>Editorial Choices: Title</vt:lpstr>
      <vt:lpstr>Editorial Choices: Metadata</vt:lpstr>
      <vt:lpstr>Editorial Choices: Intent</vt:lpstr>
      <vt:lpstr>Editorial Choices: Intent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34</cp:revision>
  <dcterms:created xsi:type="dcterms:W3CDTF">2023-08-03T18:49:17Z</dcterms:created>
  <dcterms:modified xsi:type="dcterms:W3CDTF">2024-08-23T15:55:48Z</dcterms:modified>
</cp:coreProperties>
</file>