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Nunito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Nunito-italic.fntdata"/><Relationship Id="rId14" Type="http://schemas.openxmlformats.org/officeDocument/2006/relationships/slide" Target="slides/slide10.xml"/><Relationship Id="rId36" Type="http://schemas.openxmlformats.org/officeDocument/2006/relationships/font" Target="fonts/Nuni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3" name="Google Shape;53;p6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132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73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cience.smith.edu/~jcrouser/SDS136/activity1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LECTURE 03:</a:t>
            </a:r>
            <a:b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FUNDAMENTALS </a:t>
            </a:r>
            <a:b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PT. 2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September 20, 2016</a:t>
            </a:r>
            <a:endParaRPr b="0" i="0" sz="2400" u="none" cap="none" strike="noStrike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b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SDS 136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rPr>
              <a:t>Communicating with Data</a:t>
            </a:r>
            <a:endParaRPr b="0" i="0" sz="2400" u="none" cap="none" strike="noStrike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Reification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4191000" y="6396335"/>
            <a:ext cx="495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reification in perception from Lehar S. (2003) The World In Your Head, Lawrence Erlbaum, Mahwah, NJ. p. 52, Fig. 3.3</a:t>
            </a:r>
            <a:endParaRPr/>
          </a:p>
        </p:txBody>
      </p:sp>
      <p:sp>
        <p:nvSpPr>
          <p:cNvPr descr="Reification.jpg" id="227" name="Google Shape;227;p22"/>
          <p:cNvSpPr/>
          <p:nvPr/>
        </p:nvSpPr>
        <p:spPr>
          <a:xfrm>
            <a:off x="2726235" y="2020530"/>
            <a:ext cx="3840152" cy="310206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Reification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4191000" y="6396335"/>
            <a:ext cx="4953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reification in perception from Lehar S. (2003) The World In Your Head, Lawrence Erlbaum, Mahwah, NJ. p. 52, Fig. 3.3</a:t>
            </a:r>
            <a:endParaRPr/>
          </a:p>
        </p:txBody>
      </p:sp>
      <p:sp>
        <p:nvSpPr>
          <p:cNvPr descr="Reification.jpg" id="234" name="Google Shape;234;p23"/>
          <p:cNvSpPr/>
          <p:nvPr/>
        </p:nvSpPr>
        <p:spPr>
          <a:xfrm>
            <a:off x="2206022" y="2286000"/>
            <a:ext cx="4575778" cy="227802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Reification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3886200" y="6396335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reification in perception from Lehar S. (2003)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In Your Head, Lawrence Erlbaum, Mahwah, NJ. p. 52, Fig. 3.3</a:t>
            </a:r>
            <a:endParaRPr/>
          </a:p>
        </p:txBody>
      </p:sp>
      <p:sp>
        <p:nvSpPr>
          <p:cNvPr descr="Reification.jpg" id="241" name="Google Shape;241;p24"/>
          <p:cNvSpPr/>
          <p:nvPr/>
        </p:nvSpPr>
        <p:spPr>
          <a:xfrm>
            <a:off x="2726235" y="2020530"/>
            <a:ext cx="3840152" cy="3102064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Reification.jpg" id="242" name="Google Shape;242;p24"/>
          <p:cNvSpPr/>
          <p:nvPr/>
        </p:nvSpPr>
        <p:spPr>
          <a:xfrm>
            <a:off x="2965963" y="1809124"/>
            <a:ext cx="3360697" cy="352487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Emergence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1.3.pdf" id="248" name="Google Shape;248;p25"/>
          <p:cNvSpPr/>
          <p:nvPr/>
        </p:nvSpPr>
        <p:spPr>
          <a:xfrm>
            <a:off x="1088386" y="1371600"/>
            <a:ext cx="6967229" cy="4851154"/>
          </a:xfrm>
          <a:prstGeom prst="rect">
            <a:avLst/>
          </a:prstGeom>
          <a:solidFill>
            <a:srgbClr val="FFFFFF"/>
          </a:solidFill>
          <a:ln cap="sq" cmpd="sng" w="381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9" name="Google Shape;249;p25"/>
          <p:cNvSpPr/>
          <p:nvPr/>
        </p:nvSpPr>
        <p:spPr>
          <a:xfrm>
            <a:off x="4056767" y="6575135"/>
            <a:ext cx="507061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Magazine: 58;7 1965-02-19, p 120. Photographer: Ronald C James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Multistability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2590800" y="3276600"/>
            <a:ext cx="2438400" cy="2590800"/>
          </a:xfrm>
          <a:prstGeom prst="rect">
            <a:avLst/>
          </a:prstGeom>
          <a:solidFill>
            <a:srgbClr val="7F7F7F">
              <a:alpha val="56862"/>
            </a:srgbClr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3886200" y="1981200"/>
            <a:ext cx="2438400" cy="2590800"/>
          </a:xfrm>
          <a:prstGeom prst="rect">
            <a:avLst/>
          </a:prstGeom>
          <a:solidFill>
            <a:srgbClr val="7F7F7F">
              <a:alpha val="56862"/>
            </a:srgbClr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2578349" y="1961800"/>
            <a:ext cx="3784103" cy="39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/>
          <p:nvPr/>
        </p:nvSpPr>
        <p:spPr>
          <a:xfrm>
            <a:off x="2671934" y="1295399"/>
            <a:ext cx="3810000" cy="4800600"/>
          </a:xfrm>
          <a:prstGeom prst="rect">
            <a:avLst/>
          </a:prstGeom>
          <a:solidFill>
            <a:srgbClr val="50211A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Multistability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face.png" id="264" name="Google Shape;264;p27"/>
          <p:cNvSpPr/>
          <p:nvPr/>
        </p:nvSpPr>
        <p:spPr>
          <a:xfrm>
            <a:off x="2667000" y="1295399"/>
            <a:ext cx="3819869" cy="480060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265" name="Google Shape;265;p27"/>
          <p:cNvGrpSpPr/>
          <p:nvPr/>
        </p:nvGrpSpPr>
        <p:grpSpPr>
          <a:xfrm>
            <a:off x="2657131" y="1295400"/>
            <a:ext cx="3819869" cy="4800601"/>
            <a:chOff x="1823866" y="1562099"/>
            <a:chExt cx="3819869" cy="4800601"/>
          </a:xfrm>
        </p:grpSpPr>
        <p:sp>
          <p:nvSpPr>
            <p:cNvPr id="266" name="Google Shape;266;p27"/>
            <p:cNvSpPr/>
            <p:nvPr/>
          </p:nvSpPr>
          <p:spPr>
            <a:xfrm>
              <a:off x="1828800" y="1562099"/>
              <a:ext cx="3810000" cy="48006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face.png" id="267" name="Google Shape;267;p27"/>
            <p:cNvSpPr/>
            <p:nvPr/>
          </p:nvSpPr>
          <p:spPr>
            <a:xfrm>
              <a:off x="1823866" y="1562099"/>
              <a:ext cx="3819869" cy="48006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Invariance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nvariance.png" id="273" name="Google Shape;273;p28"/>
          <p:cNvSpPr/>
          <p:nvPr/>
        </p:nvSpPr>
        <p:spPr>
          <a:xfrm>
            <a:off x="2219032" y="1369360"/>
            <a:ext cx="4705936" cy="48028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74" name="Google Shape;274;p28"/>
          <p:cNvSpPr/>
          <p:nvPr/>
        </p:nvSpPr>
        <p:spPr>
          <a:xfrm>
            <a:off x="3886200" y="6396335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invariance in perception from Lehar S. (2003)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In Your Head, Lawrence Erlbaum, Mahwah, NJ. p. 53, Fig. 3.5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Invariance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nvariance.png" id="280" name="Google Shape;280;p29"/>
          <p:cNvSpPr/>
          <p:nvPr/>
        </p:nvSpPr>
        <p:spPr>
          <a:xfrm>
            <a:off x="1828800" y="762000"/>
            <a:ext cx="5266892" cy="55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81" name="Google Shape;281;p29"/>
          <p:cNvSpPr/>
          <p:nvPr/>
        </p:nvSpPr>
        <p:spPr>
          <a:xfrm>
            <a:off x="3886200" y="6396335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invariance in perception from Lehar S. (2003)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In Your Head, Lawrence Erlbaum, Mahwah, NJ. p. 53, Fig. 3.5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Invariance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nvariance.png" id="287" name="Google Shape;287;p30"/>
          <p:cNvSpPr/>
          <p:nvPr/>
        </p:nvSpPr>
        <p:spPr>
          <a:xfrm>
            <a:off x="1938554" y="914400"/>
            <a:ext cx="5266892" cy="55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88" name="Google Shape;288;p30"/>
          <p:cNvSpPr/>
          <p:nvPr/>
        </p:nvSpPr>
        <p:spPr>
          <a:xfrm>
            <a:off x="3886200" y="6396335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invariance in perception from Lehar S. (2003)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In Your Head, Lawrence Erlbaum, Mahwah, NJ. p. 53, Fig. 3.5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Invariance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nvariance.png" id="294" name="Google Shape;294;p31"/>
          <p:cNvSpPr/>
          <p:nvPr/>
        </p:nvSpPr>
        <p:spPr>
          <a:xfrm>
            <a:off x="2145030" y="838200"/>
            <a:ext cx="4865370" cy="556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95" name="Google Shape;295;p31"/>
          <p:cNvSpPr/>
          <p:nvPr/>
        </p:nvSpPr>
        <p:spPr>
          <a:xfrm>
            <a:off x="3886200" y="6396335"/>
            <a:ext cx="5257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Demonstration of invariance in perception from Lehar S. (2003)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In Your Head, Lawrence Erlbaum, Mahwah, NJ. p. 53, Fig. 3.5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for some refreshers on mathematical concepts?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Spinelli Center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several coming up: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“Derivatives” on Tues. Sept 20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“Lines &amp; Equations” on Weds. Sept. 21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endParaRPr b="0" baseline="3000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1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-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sessions run from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7-9pm in Wright 238</a:t>
            </a:r>
            <a:endParaRPr/>
          </a:p>
          <a:p>
            <a:pPr indent="-53339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does this mean for visualization?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-304800" y="2057400"/>
            <a:ext cx="3791936" cy="525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02" name="Google Shape;302;p32"/>
          <p:cNvGrpSpPr/>
          <p:nvPr/>
        </p:nvGrpSpPr>
        <p:grpSpPr>
          <a:xfrm>
            <a:off x="4902072" y="2569619"/>
            <a:ext cx="4165728" cy="3069181"/>
            <a:chOff x="3962400" y="2188619"/>
            <a:chExt cx="4889700" cy="3602581"/>
          </a:xfrm>
        </p:grpSpPr>
        <p:sp>
          <p:nvSpPr>
            <p:cNvPr id="303" name="Google Shape;303;p32"/>
            <p:cNvSpPr/>
            <p:nvPr/>
          </p:nvSpPr>
          <p:spPr>
            <a:xfrm>
              <a:off x="3962400" y="2188619"/>
              <a:ext cx="4889700" cy="36025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grpSp>
          <p:nvGrpSpPr>
            <p:cNvPr id="304" name="Google Shape;304;p32"/>
            <p:cNvGrpSpPr/>
            <p:nvPr/>
          </p:nvGrpSpPr>
          <p:grpSpPr>
            <a:xfrm>
              <a:off x="7038816" y="2895602"/>
              <a:ext cx="1202735" cy="1627129"/>
              <a:chOff x="3755885" y="3075569"/>
              <a:chExt cx="1202735" cy="1627129"/>
            </a:xfrm>
          </p:grpSpPr>
          <p:grpSp>
            <p:nvGrpSpPr>
              <p:cNvPr id="305" name="Google Shape;305;p32"/>
              <p:cNvGrpSpPr/>
              <p:nvPr/>
            </p:nvGrpSpPr>
            <p:grpSpPr>
              <a:xfrm>
                <a:off x="4196535" y="3892708"/>
                <a:ext cx="762085" cy="809990"/>
                <a:chOff x="6324600" y="4648200"/>
                <a:chExt cx="790694" cy="840396"/>
              </a:xfrm>
            </p:grpSpPr>
            <p:cxnSp>
              <p:nvCxnSpPr>
                <p:cNvPr id="306" name="Google Shape;306;p32"/>
                <p:cNvCxnSpPr/>
                <p:nvPr/>
              </p:nvCxnSpPr>
              <p:spPr>
                <a:xfrm rot="10800000">
                  <a:off x="6477000" y="4648200"/>
                  <a:ext cx="228600" cy="533400"/>
                </a:xfrm>
                <a:prstGeom prst="straightConnector1">
                  <a:avLst/>
                </a:prstGeom>
                <a:noFill/>
                <a:ln cap="rnd" cmpd="sng" w="571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07" name="Google Shape;307;p32"/>
                <p:cNvSpPr txBox="1"/>
                <p:nvPr/>
              </p:nvSpPr>
              <p:spPr>
                <a:xfrm>
                  <a:off x="6324600" y="5105400"/>
                  <a:ext cx="790694" cy="3831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areas</a:t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8" name="Google Shape;308;p32"/>
              <p:cNvSpPr/>
              <p:nvPr/>
            </p:nvSpPr>
            <p:spPr>
              <a:xfrm>
                <a:off x="3755885" y="3075569"/>
                <a:ext cx="1101645" cy="734430"/>
              </a:xfrm>
              <a:prstGeom prst="rect">
                <a:avLst/>
              </a:prstGeom>
              <a:solidFill>
                <a:srgbClr val="000000"/>
              </a:solidFill>
              <a:ln cap="flat" cmpd="sng" w="9525">
                <a:solidFill>
                  <a:srgbClr val="29293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9" name="Google Shape;309;p32"/>
            <p:cNvGrpSpPr/>
            <p:nvPr/>
          </p:nvGrpSpPr>
          <p:grpSpPr>
            <a:xfrm>
              <a:off x="5521355" y="2526273"/>
              <a:ext cx="1262467" cy="1403043"/>
              <a:chOff x="2140139" y="2373871"/>
              <a:chExt cx="1262467" cy="1403043"/>
            </a:xfrm>
          </p:grpSpPr>
          <p:grpSp>
            <p:nvGrpSpPr>
              <p:cNvPr id="310" name="Google Shape;310;p32"/>
              <p:cNvGrpSpPr/>
              <p:nvPr/>
            </p:nvGrpSpPr>
            <p:grpSpPr>
              <a:xfrm>
                <a:off x="2733502" y="2373871"/>
                <a:ext cx="669104" cy="857851"/>
                <a:chOff x="4191000" y="2843746"/>
                <a:chExt cx="694222" cy="890054"/>
              </a:xfrm>
            </p:grpSpPr>
            <p:cxnSp>
              <p:nvCxnSpPr>
                <p:cNvPr id="311" name="Google Shape;311;p32"/>
                <p:cNvCxnSpPr/>
                <p:nvPr/>
              </p:nvCxnSpPr>
              <p:spPr>
                <a:xfrm flipH="1">
                  <a:off x="4191000" y="3200400"/>
                  <a:ext cx="304800" cy="533400"/>
                </a:xfrm>
                <a:prstGeom prst="straightConnector1">
                  <a:avLst/>
                </a:prstGeom>
                <a:noFill/>
                <a:ln cap="rnd" cmpd="sng" w="571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12" name="Google Shape;312;p32"/>
                <p:cNvSpPr txBox="1"/>
                <p:nvPr/>
              </p:nvSpPr>
              <p:spPr>
                <a:xfrm>
                  <a:off x="4201063" y="2843746"/>
                  <a:ext cx="684159" cy="3831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lines</a:t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3" name="Google Shape;313;p32"/>
              <p:cNvCxnSpPr/>
              <p:nvPr/>
            </p:nvCxnSpPr>
            <p:spPr>
              <a:xfrm>
                <a:off x="2140139" y="2895598"/>
                <a:ext cx="954759" cy="881316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14" name="Google Shape;314;p32"/>
            <p:cNvGrpSpPr/>
            <p:nvPr/>
          </p:nvGrpSpPr>
          <p:grpSpPr>
            <a:xfrm>
              <a:off x="4485584" y="3352802"/>
              <a:ext cx="800632" cy="1194740"/>
              <a:chOff x="838200" y="3581399"/>
              <a:chExt cx="800632" cy="1194740"/>
            </a:xfrm>
          </p:grpSpPr>
          <p:grpSp>
            <p:nvGrpSpPr>
              <p:cNvPr id="315" name="Google Shape;315;p32"/>
              <p:cNvGrpSpPr/>
              <p:nvPr/>
            </p:nvGrpSpPr>
            <p:grpSpPr>
              <a:xfrm>
                <a:off x="838200" y="3886198"/>
                <a:ext cx="800632" cy="889941"/>
                <a:chOff x="1087591" y="3955647"/>
                <a:chExt cx="830688" cy="923349"/>
              </a:xfrm>
            </p:grpSpPr>
            <p:cxnSp>
              <p:nvCxnSpPr>
                <p:cNvPr id="316" name="Google Shape;316;p32"/>
                <p:cNvCxnSpPr/>
                <p:nvPr/>
              </p:nvCxnSpPr>
              <p:spPr>
                <a:xfrm flipH="1" rot="10800000">
                  <a:off x="1524000" y="3955647"/>
                  <a:ext cx="117012" cy="616354"/>
                </a:xfrm>
                <a:prstGeom prst="straightConnector1">
                  <a:avLst/>
                </a:prstGeom>
                <a:noFill/>
                <a:ln cap="rnd" cmpd="sng" w="571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17" name="Google Shape;317;p32"/>
                <p:cNvSpPr txBox="1"/>
                <p:nvPr/>
              </p:nvSpPr>
              <p:spPr>
                <a:xfrm>
                  <a:off x="1087591" y="4495800"/>
                  <a:ext cx="830688" cy="3831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points</a:t>
                  </a:r>
                  <a:endParaRPr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8" name="Google Shape;318;p32"/>
              <p:cNvSpPr/>
              <p:nvPr/>
            </p:nvSpPr>
            <p:spPr>
              <a:xfrm>
                <a:off x="1295400" y="3581399"/>
                <a:ext cx="220329" cy="220329"/>
              </a:xfrm>
              <a:prstGeom prst="ellipse">
                <a:avLst/>
              </a:prstGeom>
              <a:solidFill>
                <a:srgbClr val="000000"/>
              </a:solidFill>
              <a:ln cap="flat" cmpd="sng" w="9525">
                <a:solidFill>
                  <a:srgbClr val="29293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descr="Reification.jpg" id="319" name="Google Shape;319;p32"/>
          <p:cNvSpPr/>
          <p:nvPr/>
        </p:nvSpPr>
        <p:spPr>
          <a:xfrm>
            <a:off x="1524000" y="3886200"/>
            <a:ext cx="894618" cy="72267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descr="1.3.pdf" id="320" name="Google Shape;320;p32"/>
          <p:cNvSpPr/>
          <p:nvPr/>
        </p:nvSpPr>
        <p:spPr>
          <a:xfrm>
            <a:off x="762000" y="3505200"/>
            <a:ext cx="810264" cy="780820"/>
          </a:xfrm>
          <a:prstGeom prst="ellipse">
            <a:avLst/>
          </a:prstGeom>
          <a:solidFill>
            <a:srgbClr val="FFFFFF"/>
          </a:solidFill>
          <a:ln cap="sq" cmpd="sng" w="285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descr="face.png" id="321" name="Google Shape;321;p32"/>
          <p:cNvSpPr/>
          <p:nvPr/>
        </p:nvSpPr>
        <p:spPr>
          <a:xfrm>
            <a:off x="685800" y="2438400"/>
            <a:ext cx="727594" cy="914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</p:sp>
      <p:sp>
        <p:nvSpPr>
          <p:cNvPr descr="invariance.png" id="322" name="Google Shape;322;p32"/>
          <p:cNvSpPr/>
          <p:nvPr/>
        </p:nvSpPr>
        <p:spPr>
          <a:xfrm>
            <a:off x="1371600" y="2362200"/>
            <a:ext cx="1418589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23" name="Google Shape;323;p32"/>
          <p:cNvSpPr/>
          <p:nvPr/>
        </p:nvSpPr>
        <p:spPr>
          <a:xfrm>
            <a:off x="3505200" y="3562529"/>
            <a:ext cx="1371600" cy="457200"/>
          </a:xfrm>
          <a:prstGeom prst="leftRightArrow">
            <a:avLst>
              <a:gd fmla="val 54410" name="adj1"/>
              <a:gd fmla="val 65431" name="adj2"/>
            </a:avLst>
          </a:prstGeom>
          <a:solidFill>
            <a:srgbClr val="000000"/>
          </a:solidFill>
          <a:ln cap="flat" cmpd="sng" w="952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3834021" y="2590800"/>
            <a:ext cx="7139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?</a:t>
            </a:r>
            <a:endParaRPr b="1" sz="7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325" name="Google Shape;325;p32"/>
          <p:cNvGrpSpPr/>
          <p:nvPr/>
        </p:nvGrpSpPr>
        <p:grpSpPr>
          <a:xfrm>
            <a:off x="4038600" y="6096000"/>
            <a:ext cx="4953000" cy="646331"/>
            <a:chOff x="4038600" y="6096000"/>
            <a:chExt cx="4953000" cy="646331"/>
          </a:xfrm>
        </p:grpSpPr>
        <p:sp>
          <p:nvSpPr>
            <p:cNvPr id="326" name="Google Shape;326;p32"/>
            <p:cNvSpPr txBox="1"/>
            <p:nvPr/>
          </p:nvSpPr>
          <p:spPr>
            <a:xfrm>
              <a:off x="4495800" y="6096000"/>
              <a:ext cx="4495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“Laws of Grouping”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32"/>
            <p:cNvCxnSpPr/>
            <p:nvPr/>
          </p:nvCxnSpPr>
          <p:spPr>
            <a:xfrm>
              <a:off x="4038600" y="6477000"/>
              <a:ext cx="457200" cy="0"/>
            </a:xfrm>
            <a:prstGeom prst="straightConnector1">
              <a:avLst/>
            </a:prstGeom>
            <a:noFill/>
            <a:ln cap="rnd" cmpd="sng" w="5715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Proximity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457200" y="16002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interpret objects that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each other as a group</a:t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0" y="2209800"/>
            <a:ext cx="4041603" cy="38290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35" name="Google Shape;335;p33"/>
          <p:cNvSpPr/>
          <p:nvPr/>
        </p:nvSpPr>
        <p:spPr>
          <a:xfrm>
            <a:off x="457200" y="2514600"/>
            <a:ext cx="3200400" cy="3200400"/>
          </a:xfrm>
          <a:prstGeom prst="roundRect">
            <a:avLst>
              <a:gd fmla="val 10054" name="adj"/>
            </a:avLst>
          </a:prstGeom>
          <a:noFill/>
          <a:ln cap="flat" cmpd="sng" w="38100">
            <a:solidFill>
              <a:srgbClr val="29293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33"/>
          <p:cNvGrpSpPr/>
          <p:nvPr/>
        </p:nvGrpSpPr>
        <p:grpSpPr>
          <a:xfrm>
            <a:off x="4648200" y="2514600"/>
            <a:ext cx="4038600" cy="3200400"/>
            <a:chOff x="4648200" y="2514600"/>
            <a:chExt cx="4038600" cy="3200400"/>
          </a:xfrm>
        </p:grpSpPr>
        <p:sp>
          <p:nvSpPr>
            <p:cNvPr id="337" name="Google Shape;337;p33"/>
            <p:cNvSpPr/>
            <p:nvPr/>
          </p:nvSpPr>
          <p:spPr>
            <a:xfrm>
              <a:off x="4648200" y="2514600"/>
              <a:ext cx="1143000" cy="3200400"/>
            </a:xfrm>
            <a:prstGeom prst="roundRect">
              <a:avLst>
                <a:gd fmla="val 25170" name="adj"/>
              </a:avLst>
            </a:prstGeom>
            <a:noFill/>
            <a:ln cap="flat" cmpd="sng" w="38100">
              <a:solidFill>
                <a:srgbClr val="29293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6096000" y="2514600"/>
              <a:ext cx="1143000" cy="3200400"/>
            </a:xfrm>
            <a:prstGeom prst="roundRect">
              <a:avLst>
                <a:gd fmla="val 25170" name="adj"/>
              </a:avLst>
            </a:prstGeom>
            <a:noFill/>
            <a:ln cap="flat" cmpd="sng" w="38100">
              <a:solidFill>
                <a:srgbClr val="29293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7543800" y="2514600"/>
              <a:ext cx="1143000" cy="3200400"/>
            </a:xfrm>
            <a:prstGeom prst="roundRect">
              <a:avLst>
                <a:gd fmla="val 25170" name="adj"/>
              </a:avLst>
            </a:prstGeom>
            <a:noFill/>
            <a:ln cap="flat" cmpd="sng" w="38100">
              <a:solidFill>
                <a:srgbClr val="29293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33"/>
          <p:cNvSpPr/>
          <p:nvPr/>
        </p:nvSpPr>
        <p:spPr>
          <a:xfrm>
            <a:off x="4444754" y="2209800"/>
            <a:ext cx="4699245" cy="38290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Similarity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interpret objects that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visually similar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each other as a group</a:t>
            </a:r>
            <a:endParaRPr/>
          </a:p>
          <a:p>
            <a:pPr indent="-53339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1905000" y="1905000"/>
            <a:ext cx="5257800" cy="525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8" name="Google Shape;348;p34"/>
          <p:cNvGrpSpPr/>
          <p:nvPr/>
        </p:nvGrpSpPr>
        <p:grpSpPr>
          <a:xfrm>
            <a:off x="152400" y="2819400"/>
            <a:ext cx="2286000" cy="2819400"/>
            <a:chOff x="152400" y="2819400"/>
            <a:chExt cx="2286000" cy="2819400"/>
          </a:xfrm>
        </p:grpSpPr>
        <p:grpSp>
          <p:nvGrpSpPr>
            <p:cNvPr id="349" name="Google Shape;349;p34"/>
            <p:cNvGrpSpPr/>
            <p:nvPr/>
          </p:nvGrpSpPr>
          <p:grpSpPr>
            <a:xfrm>
              <a:off x="1828800" y="2819400"/>
              <a:ext cx="609600" cy="2819400"/>
              <a:chOff x="1828800" y="2819400"/>
              <a:chExt cx="609600" cy="2819400"/>
            </a:xfrm>
          </p:grpSpPr>
          <p:cxnSp>
            <p:nvCxnSpPr>
              <p:cNvPr id="350" name="Google Shape;350;p34"/>
              <p:cNvCxnSpPr/>
              <p:nvPr/>
            </p:nvCxnSpPr>
            <p:spPr>
              <a:xfrm>
                <a:off x="1828800" y="2819400"/>
                <a:ext cx="609600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51" name="Google Shape;351;p34"/>
              <p:cNvCxnSpPr/>
              <p:nvPr/>
            </p:nvCxnSpPr>
            <p:spPr>
              <a:xfrm>
                <a:off x="1828800" y="4191000"/>
                <a:ext cx="609600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52" name="Google Shape;352;p34"/>
              <p:cNvCxnSpPr/>
              <p:nvPr/>
            </p:nvCxnSpPr>
            <p:spPr>
              <a:xfrm>
                <a:off x="1828800" y="5638800"/>
                <a:ext cx="609600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53" name="Google Shape;353;p34"/>
              <p:cNvCxnSpPr/>
              <p:nvPr/>
            </p:nvCxnSpPr>
            <p:spPr>
              <a:xfrm>
                <a:off x="1828800" y="2819400"/>
                <a:ext cx="0" cy="281940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54" name="Google Shape;354;p34"/>
            <p:cNvSpPr txBox="1"/>
            <p:nvPr/>
          </p:nvSpPr>
          <p:spPr>
            <a:xfrm>
              <a:off x="152400" y="3962400"/>
              <a:ext cx="16556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“grey dots”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34"/>
          <p:cNvGrpSpPr/>
          <p:nvPr/>
        </p:nvGrpSpPr>
        <p:grpSpPr>
          <a:xfrm>
            <a:off x="6553200" y="3505200"/>
            <a:ext cx="2438400" cy="2819400"/>
            <a:chOff x="6553200" y="3505200"/>
            <a:chExt cx="2438400" cy="2819400"/>
          </a:xfrm>
        </p:grpSpPr>
        <p:grpSp>
          <p:nvGrpSpPr>
            <p:cNvPr id="356" name="Google Shape;356;p34"/>
            <p:cNvGrpSpPr/>
            <p:nvPr/>
          </p:nvGrpSpPr>
          <p:grpSpPr>
            <a:xfrm flipH="1">
              <a:off x="6553200" y="3505200"/>
              <a:ext cx="609600" cy="2819400"/>
              <a:chOff x="1828800" y="2819400"/>
              <a:chExt cx="609600" cy="2819400"/>
            </a:xfrm>
          </p:grpSpPr>
          <p:cxnSp>
            <p:nvCxnSpPr>
              <p:cNvPr id="357" name="Google Shape;357;p34"/>
              <p:cNvCxnSpPr/>
              <p:nvPr/>
            </p:nvCxnSpPr>
            <p:spPr>
              <a:xfrm>
                <a:off x="1828800" y="2819400"/>
                <a:ext cx="609600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58" name="Google Shape;358;p34"/>
              <p:cNvCxnSpPr/>
              <p:nvPr/>
            </p:nvCxnSpPr>
            <p:spPr>
              <a:xfrm>
                <a:off x="1828800" y="4191000"/>
                <a:ext cx="609600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59" name="Google Shape;359;p34"/>
              <p:cNvCxnSpPr/>
              <p:nvPr/>
            </p:nvCxnSpPr>
            <p:spPr>
              <a:xfrm>
                <a:off x="1828800" y="5638800"/>
                <a:ext cx="609600" cy="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360" name="Google Shape;360;p34"/>
              <p:cNvCxnSpPr/>
              <p:nvPr/>
            </p:nvCxnSpPr>
            <p:spPr>
              <a:xfrm>
                <a:off x="1828800" y="2819400"/>
                <a:ext cx="0" cy="281940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61" name="Google Shape;361;p34"/>
            <p:cNvSpPr txBox="1"/>
            <p:nvPr/>
          </p:nvSpPr>
          <p:spPr>
            <a:xfrm>
              <a:off x="7216204" y="4619266"/>
              <a:ext cx="17753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“black dots”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Closure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parts of a picture are missing, we fill in the visual gap</a:t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590800" y="2667000"/>
            <a:ext cx="3293092" cy="375637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69" name="Google Shape;369;p35"/>
          <p:cNvGrpSpPr/>
          <p:nvPr/>
        </p:nvGrpSpPr>
        <p:grpSpPr>
          <a:xfrm>
            <a:off x="3282811" y="2999174"/>
            <a:ext cx="2508390" cy="1113357"/>
            <a:chOff x="3282811" y="2999174"/>
            <a:chExt cx="2508390" cy="1113357"/>
          </a:xfrm>
        </p:grpSpPr>
        <p:sp>
          <p:nvSpPr>
            <p:cNvPr id="370" name="Google Shape;370;p35"/>
            <p:cNvSpPr/>
            <p:nvPr/>
          </p:nvSpPr>
          <p:spPr>
            <a:xfrm>
              <a:off x="4343967" y="3124222"/>
              <a:ext cx="1447233" cy="988309"/>
            </a:xfrm>
            <a:custGeom>
              <a:rect b="b" l="l" r="r" t="t"/>
              <a:pathLst>
                <a:path extrusionOk="0" h="120000" w="120000">
                  <a:moveTo>
                    <a:pt x="0" y="60"/>
                  </a:moveTo>
                  <a:cubicBezTo>
                    <a:pt x="6546" y="1080"/>
                    <a:pt x="28585" y="-1367"/>
                    <a:pt x="40113" y="1284"/>
                  </a:cubicBezTo>
                  <a:cubicBezTo>
                    <a:pt x="51642" y="3935"/>
                    <a:pt x="58496" y="6587"/>
                    <a:pt x="69171" y="15970"/>
                  </a:cubicBezTo>
                  <a:cubicBezTo>
                    <a:pt x="79847" y="25353"/>
                    <a:pt x="95696" y="40244"/>
                    <a:pt x="104168" y="57582"/>
                  </a:cubicBezTo>
                  <a:cubicBezTo>
                    <a:pt x="112639" y="74920"/>
                    <a:pt x="117916" y="108577"/>
                    <a:pt x="120000" y="120000"/>
                  </a:cubicBezTo>
                </a:path>
              </a:pathLst>
            </a:custGeom>
            <a:noFill/>
            <a:ln cap="flat" cmpd="sng" w="264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5"/>
            <p:cNvSpPr/>
            <p:nvPr/>
          </p:nvSpPr>
          <p:spPr>
            <a:xfrm rot="-1834815">
              <a:off x="3276406" y="3115527"/>
              <a:ext cx="486920" cy="10793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34265" y="24279"/>
                    <a:pt x="88269" y="34086"/>
                    <a:pt x="120000" y="120000"/>
                  </a:cubicBezTo>
                </a:path>
              </a:pathLst>
            </a:custGeom>
            <a:noFill/>
            <a:ln cap="flat" cmpd="sng" w="26425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Symmetry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perceive objects as being symmetrical, arranged around a center point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990131" y="3048000"/>
            <a:ext cx="71637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   ] {    } [    ]</a:t>
            </a:r>
            <a:endParaRPr sz="9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9" name="Google Shape;379;p36"/>
          <p:cNvGrpSpPr/>
          <p:nvPr/>
        </p:nvGrpSpPr>
        <p:grpSpPr>
          <a:xfrm>
            <a:off x="2133600" y="3276600"/>
            <a:ext cx="4876800" cy="1447800"/>
            <a:chOff x="2133600" y="3276600"/>
            <a:chExt cx="4876800" cy="1447800"/>
          </a:xfrm>
        </p:grpSpPr>
        <p:cxnSp>
          <p:nvCxnSpPr>
            <p:cNvPr id="380" name="Google Shape;380;p36"/>
            <p:cNvCxnSpPr/>
            <p:nvPr/>
          </p:nvCxnSpPr>
          <p:spPr>
            <a:xfrm>
              <a:off x="2133600" y="3276600"/>
              <a:ext cx="0" cy="14478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36"/>
            <p:cNvCxnSpPr/>
            <p:nvPr/>
          </p:nvCxnSpPr>
          <p:spPr>
            <a:xfrm>
              <a:off x="7010400" y="3276600"/>
              <a:ext cx="0" cy="14478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36"/>
            <p:cNvCxnSpPr/>
            <p:nvPr/>
          </p:nvCxnSpPr>
          <p:spPr>
            <a:xfrm>
              <a:off x="4572000" y="3276600"/>
              <a:ext cx="0" cy="1447800"/>
            </a:xfrm>
            <a:prstGeom prst="straightConnector1">
              <a:avLst/>
            </a:prstGeom>
            <a:noFill/>
            <a:ln cap="rnd" cmpd="sng" w="381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83" name="Google Shape;383;p36"/>
          <p:cNvSpPr/>
          <p:nvPr/>
        </p:nvSpPr>
        <p:spPr>
          <a:xfrm>
            <a:off x="1106424" y="3352800"/>
            <a:ext cx="2057400" cy="1295400"/>
          </a:xfrm>
          <a:prstGeom prst="rect">
            <a:avLst/>
          </a:prstGeom>
          <a:noFill/>
          <a:ln cap="flat" cmpd="sng" w="38100">
            <a:solidFill>
              <a:srgbClr val="29293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3429000" y="3352800"/>
            <a:ext cx="2286000" cy="1295400"/>
          </a:xfrm>
          <a:prstGeom prst="rect">
            <a:avLst/>
          </a:prstGeom>
          <a:noFill/>
          <a:ln cap="flat" cmpd="sng" w="38100">
            <a:solidFill>
              <a:srgbClr val="29293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6"/>
          <p:cNvSpPr/>
          <p:nvPr/>
        </p:nvSpPr>
        <p:spPr>
          <a:xfrm>
            <a:off x="5989320" y="3352800"/>
            <a:ext cx="2057400" cy="1295400"/>
          </a:xfrm>
          <a:prstGeom prst="rect">
            <a:avLst/>
          </a:prstGeom>
          <a:noFill/>
          <a:ln cap="flat" cmpd="sng" w="38100">
            <a:solidFill>
              <a:srgbClr val="29293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6"/>
          <p:cNvGrpSpPr/>
          <p:nvPr/>
        </p:nvGrpSpPr>
        <p:grpSpPr>
          <a:xfrm>
            <a:off x="2971800" y="2514600"/>
            <a:ext cx="3200400" cy="762001"/>
            <a:chOff x="2971800" y="2514600"/>
            <a:chExt cx="3200400" cy="762001"/>
          </a:xfrm>
        </p:grpSpPr>
        <p:grpSp>
          <p:nvGrpSpPr>
            <p:cNvPr id="387" name="Google Shape;387;p36"/>
            <p:cNvGrpSpPr/>
            <p:nvPr/>
          </p:nvGrpSpPr>
          <p:grpSpPr>
            <a:xfrm flipH="1" rot="10800000">
              <a:off x="2971800" y="3124200"/>
              <a:ext cx="3200400" cy="152401"/>
              <a:chOff x="2971800" y="4724400"/>
              <a:chExt cx="3200400" cy="152401"/>
            </a:xfrm>
          </p:grpSpPr>
          <p:sp>
            <p:nvSpPr>
              <p:cNvPr id="388" name="Google Shape;388;p36"/>
              <p:cNvSpPr/>
              <p:nvPr/>
            </p:nvSpPr>
            <p:spPr>
              <a:xfrm rot="-5400000">
                <a:off x="3276600" y="4419600"/>
                <a:ext cx="152400" cy="762000"/>
              </a:xfrm>
              <a:prstGeom prst="leftBracket">
                <a:avLst>
                  <a:gd fmla="val 8333" name="adj"/>
                </a:avLst>
              </a:prstGeom>
              <a:noFill/>
              <a:ln cap="rnd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36"/>
              <p:cNvSpPr/>
              <p:nvPr/>
            </p:nvSpPr>
            <p:spPr>
              <a:xfrm rot="-5400000">
                <a:off x="5715000" y="4419601"/>
                <a:ext cx="152400" cy="762000"/>
              </a:xfrm>
              <a:prstGeom prst="leftBracket">
                <a:avLst>
                  <a:gd fmla="val 8333" name="adj"/>
                </a:avLst>
              </a:prstGeom>
              <a:noFill/>
              <a:ln cap="rnd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0" name="Google Shape;390;p36"/>
            <p:cNvSpPr txBox="1"/>
            <p:nvPr/>
          </p:nvSpPr>
          <p:spPr>
            <a:xfrm>
              <a:off x="3429000" y="2514600"/>
              <a:ext cx="23054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law of proximity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36"/>
          <p:cNvGrpSpPr/>
          <p:nvPr/>
        </p:nvGrpSpPr>
        <p:grpSpPr>
          <a:xfrm>
            <a:off x="1295400" y="4724400"/>
            <a:ext cx="6553200" cy="766465"/>
            <a:chOff x="1295400" y="4724400"/>
            <a:chExt cx="6553200" cy="766465"/>
          </a:xfrm>
        </p:grpSpPr>
        <p:grpSp>
          <p:nvGrpSpPr>
            <p:cNvPr id="392" name="Google Shape;392;p36"/>
            <p:cNvGrpSpPr/>
            <p:nvPr/>
          </p:nvGrpSpPr>
          <p:grpSpPr>
            <a:xfrm flipH="1" rot="10800000">
              <a:off x="1295400" y="4724400"/>
              <a:ext cx="6553200" cy="152401"/>
              <a:chOff x="1295400" y="3124200"/>
              <a:chExt cx="6553200" cy="152401"/>
            </a:xfrm>
          </p:grpSpPr>
          <p:sp>
            <p:nvSpPr>
              <p:cNvPr id="393" name="Google Shape;393;p36"/>
              <p:cNvSpPr/>
              <p:nvPr/>
            </p:nvSpPr>
            <p:spPr>
              <a:xfrm flipH="1" rot="-5400000">
                <a:off x="2057400" y="2362200"/>
                <a:ext cx="152400" cy="1676400"/>
              </a:xfrm>
              <a:prstGeom prst="leftBracket">
                <a:avLst>
                  <a:gd fmla="val 8333" name="adj"/>
                </a:avLst>
              </a:prstGeom>
              <a:noFill/>
              <a:ln cap="rnd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36"/>
              <p:cNvSpPr/>
              <p:nvPr/>
            </p:nvSpPr>
            <p:spPr>
              <a:xfrm flipH="1" rot="-5400000">
                <a:off x="4495800" y="2362201"/>
                <a:ext cx="152400" cy="1676400"/>
              </a:xfrm>
              <a:prstGeom prst="leftBracket">
                <a:avLst>
                  <a:gd fmla="val 8333" name="adj"/>
                </a:avLst>
              </a:prstGeom>
              <a:noFill/>
              <a:ln cap="rnd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36"/>
              <p:cNvSpPr/>
              <p:nvPr/>
            </p:nvSpPr>
            <p:spPr>
              <a:xfrm flipH="1" rot="-5400000">
                <a:off x="6934200" y="2362201"/>
                <a:ext cx="152400" cy="1676400"/>
              </a:xfrm>
              <a:prstGeom prst="leftBracket">
                <a:avLst>
                  <a:gd fmla="val 8333" name="adj"/>
                </a:avLst>
              </a:prstGeom>
              <a:noFill/>
              <a:ln cap="rnd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6" name="Google Shape;396;p36"/>
            <p:cNvSpPr txBox="1"/>
            <p:nvPr/>
          </p:nvSpPr>
          <p:spPr>
            <a:xfrm>
              <a:off x="2149552" y="5029200"/>
              <a:ext cx="484489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law of symmetry + law of similarity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Common Fate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group objects that we perceive to be moving along the same path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37"/>
          <p:cNvGrpSpPr/>
          <p:nvPr/>
        </p:nvGrpSpPr>
        <p:grpSpPr>
          <a:xfrm>
            <a:off x="2286000" y="3200400"/>
            <a:ext cx="4343400" cy="3048000"/>
            <a:chOff x="2286000" y="3200400"/>
            <a:chExt cx="4343400" cy="3048000"/>
          </a:xfrm>
        </p:grpSpPr>
        <p:grpSp>
          <p:nvGrpSpPr>
            <p:cNvPr id="404" name="Google Shape;404;p37"/>
            <p:cNvGrpSpPr/>
            <p:nvPr/>
          </p:nvGrpSpPr>
          <p:grpSpPr>
            <a:xfrm>
              <a:off x="2286000" y="3200400"/>
              <a:ext cx="4343400" cy="3048000"/>
              <a:chOff x="2286000" y="3200400"/>
              <a:chExt cx="4343400" cy="3048000"/>
            </a:xfrm>
          </p:grpSpPr>
          <p:sp>
            <p:nvSpPr>
              <p:cNvPr id="405" name="Google Shape;405;p37"/>
              <p:cNvSpPr/>
              <p:nvPr/>
            </p:nvSpPr>
            <p:spPr>
              <a:xfrm>
                <a:off x="2286000" y="5638800"/>
                <a:ext cx="4343400" cy="6096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37"/>
              <p:cNvSpPr/>
              <p:nvPr/>
            </p:nvSpPr>
            <p:spPr>
              <a:xfrm>
                <a:off x="2286000" y="4419600"/>
                <a:ext cx="4343400" cy="6096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37"/>
              <p:cNvSpPr/>
              <p:nvPr/>
            </p:nvSpPr>
            <p:spPr>
              <a:xfrm>
                <a:off x="2286000" y="3200400"/>
                <a:ext cx="4343400" cy="609600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8" name="Google Shape;408;p37"/>
            <p:cNvGrpSpPr/>
            <p:nvPr/>
          </p:nvGrpSpPr>
          <p:grpSpPr>
            <a:xfrm>
              <a:off x="2286000" y="3200400"/>
              <a:ext cx="4343400" cy="2438400"/>
              <a:chOff x="1066800" y="3581400"/>
              <a:chExt cx="2438400" cy="1219200"/>
            </a:xfrm>
          </p:grpSpPr>
          <p:cxnSp>
            <p:nvCxnSpPr>
              <p:cNvPr id="409" name="Google Shape;409;p37"/>
              <p:cNvCxnSpPr/>
              <p:nvPr/>
            </p:nvCxnSpPr>
            <p:spPr>
              <a:xfrm flipH="1" rot="10800000">
                <a:off x="1066800" y="3581400"/>
                <a:ext cx="2438400" cy="1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37"/>
              <p:cNvCxnSpPr/>
              <p:nvPr/>
            </p:nvCxnSpPr>
            <p:spPr>
              <a:xfrm flipH="1" rot="10800000">
                <a:off x="1066800" y="3886200"/>
                <a:ext cx="2438400" cy="1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37"/>
              <p:cNvCxnSpPr/>
              <p:nvPr/>
            </p:nvCxnSpPr>
            <p:spPr>
              <a:xfrm flipH="1" rot="10800000">
                <a:off x="1066800" y="4190999"/>
                <a:ext cx="2438400" cy="1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37"/>
              <p:cNvCxnSpPr/>
              <p:nvPr/>
            </p:nvCxnSpPr>
            <p:spPr>
              <a:xfrm flipH="1" rot="10800000">
                <a:off x="1066800" y="4495799"/>
                <a:ext cx="2438400" cy="1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37"/>
              <p:cNvCxnSpPr/>
              <p:nvPr/>
            </p:nvCxnSpPr>
            <p:spPr>
              <a:xfrm flipH="1" rot="10800000">
                <a:off x="1066800" y="4800599"/>
                <a:ext cx="2438400" cy="1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4" name="Google Shape;414;p37"/>
          <p:cNvGrpSpPr/>
          <p:nvPr/>
        </p:nvGrpSpPr>
        <p:grpSpPr>
          <a:xfrm>
            <a:off x="2761061" y="2895600"/>
            <a:ext cx="3334939" cy="3048000"/>
            <a:chOff x="2761061" y="2895600"/>
            <a:chExt cx="5163739" cy="3048000"/>
          </a:xfrm>
        </p:grpSpPr>
        <p:grpSp>
          <p:nvGrpSpPr>
            <p:cNvPr id="415" name="Google Shape;415;p37"/>
            <p:cNvGrpSpPr/>
            <p:nvPr/>
          </p:nvGrpSpPr>
          <p:grpSpPr>
            <a:xfrm>
              <a:off x="2761061" y="2895600"/>
              <a:ext cx="3393279" cy="3048000"/>
              <a:chOff x="1295401" y="3429000"/>
              <a:chExt cx="1904999" cy="1524000"/>
            </a:xfrm>
          </p:grpSpPr>
          <p:cxnSp>
            <p:nvCxnSpPr>
              <p:cNvPr id="416" name="Google Shape;416;p37"/>
              <p:cNvCxnSpPr/>
              <p:nvPr/>
            </p:nvCxnSpPr>
            <p:spPr>
              <a:xfrm>
                <a:off x="2286000" y="34290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17" name="Google Shape;417;p37"/>
              <p:cNvCxnSpPr/>
              <p:nvPr/>
            </p:nvCxnSpPr>
            <p:spPr>
              <a:xfrm rot="10800000">
                <a:off x="2286000" y="37338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18" name="Google Shape;418;p37"/>
              <p:cNvCxnSpPr/>
              <p:nvPr/>
            </p:nvCxnSpPr>
            <p:spPr>
              <a:xfrm>
                <a:off x="2286000" y="40386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19" name="Google Shape;419;p37"/>
              <p:cNvCxnSpPr/>
              <p:nvPr/>
            </p:nvCxnSpPr>
            <p:spPr>
              <a:xfrm rot="10800000">
                <a:off x="2286000" y="43434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0" name="Google Shape;420;p37"/>
              <p:cNvCxnSpPr/>
              <p:nvPr/>
            </p:nvCxnSpPr>
            <p:spPr>
              <a:xfrm>
                <a:off x="2286000" y="46482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1" name="Google Shape;421;p37"/>
              <p:cNvCxnSpPr/>
              <p:nvPr/>
            </p:nvCxnSpPr>
            <p:spPr>
              <a:xfrm rot="10800000">
                <a:off x="2286000" y="49530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2" name="Google Shape;422;p37"/>
              <p:cNvCxnSpPr/>
              <p:nvPr/>
            </p:nvCxnSpPr>
            <p:spPr>
              <a:xfrm>
                <a:off x="1295401" y="34290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3" name="Google Shape;423;p37"/>
              <p:cNvCxnSpPr/>
              <p:nvPr/>
            </p:nvCxnSpPr>
            <p:spPr>
              <a:xfrm rot="10800000">
                <a:off x="1295401" y="37338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4" name="Google Shape;424;p37"/>
              <p:cNvCxnSpPr/>
              <p:nvPr/>
            </p:nvCxnSpPr>
            <p:spPr>
              <a:xfrm>
                <a:off x="1295401" y="40386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5" name="Google Shape;425;p37"/>
              <p:cNvCxnSpPr/>
              <p:nvPr/>
            </p:nvCxnSpPr>
            <p:spPr>
              <a:xfrm rot="10800000">
                <a:off x="1295401" y="43434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6" name="Google Shape;426;p37"/>
              <p:cNvCxnSpPr/>
              <p:nvPr/>
            </p:nvCxnSpPr>
            <p:spPr>
              <a:xfrm>
                <a:off x="1295401" y="46482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427" name="Google Shape;427;p37"/>
              <p:cNvCxnSpPr/>
              <p:nvPr/>
            </p:nvCxnSpPr>
            <p:spPr>
              <a:xfrm rot="10800000">
                <a:off x="1295401" y="4953000"/>
                <a:ext cx="914400" cy="0"/>
              </a:xfrm>
              <a:prstGeom prst="straightConnector1">
                <a:avLst/>
              </a:prstGeom>
              <a:noFill/>
              <a:ln cap="rnd" cmpd="sng" w="7620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cxnSp>
          <p:nvCxnSpPr>
            <p:cNvPr id="428" name="Google Shape;428;p37"/>
            <p:cNvCxnSpPr/>
            <p:nvPr/>
          </p:nvCxnSpPr>
          <p:spPr>
            <a:xfrm>
              <a:off x="6296025" y="28956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29" name="Google Shape;429;p37"/>
            <p:cNvCxnSpPr/>
            <p:nvPr/>
          </p:nvCxnSpPr>
          <p:spPr>
            <a:xfrm rot="10800000">
              <a:off x="6296025" y="35052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0" name="Google Shape;430;p37"/>
            <p:cNvCxnSpPr/>
            <p:nvPr/>
          </p:nvCxnSpPr>
          <p:spPr>
            <a:xfrm>
              <a:off x="6296025" y="41148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1" name="Google Shape;431;p37"/>
            <p:cNvCxnSpPr/>
            <p:nvPr/>
          </p:nvCxnSpPr>
          <p:spPr>
            <a:xfrm rot="10800000">
              <a:off x="6296025" y="47244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2" name="Google Shape;432;p37"/>
            <p:cNvCxnSpPr/>
            <p:nvPr/>
          </p:nvCxnSpPr>
          <p:spPr>
            <a:xfrm>
              <a:off x="6296025" y="53340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33" name="Google Shape;433;p37"/>
            <p:cNvCxnSpPr/>
            <p:nvPr/>
          </p:nvCxnSpPr>
          <p:spPr>
            <a:xfrm rot="10800000">
              <a:off x="6296025" y="5943600"/>
              <a:ext cx="1628775" cy="0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Law of Continuity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tend to group objects along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smoothest path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8"/>
          <p:cNvSpPr/>
          <p:nvPr/>
        </p:nvSpPr>
        <p:spPr>
          <a:xfrm rot="4795453">
            <a:off x="3570512" y="2379470"/>
            <a:ext cx="745833" cy="38202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74999" y="12585"/>
                  <a:pt x="85135" y="27071"/>
                  <a:pt x="87567" y="39894"/>
                </a:cubicBezTo>
                <a:cubicBezTo>
                  <a:pt x="89999" y="52717"/>
                  <a:pt x="9189" y="63588"/>
                  <a:pt x="14594" y="76939"/>
                </a:cubicBezTo>
                <a:cubicBezTo>
                  <a:pt x="19999" y="90290"/>
                  <a:pt x="91081" y="113509"/>
                  <a:pt x="120000" y="120000"/>
                </a:cubicBezTo>
              </a:path>
            </a:pathLst>
          </a:custGeom>
          <a:noFill/>
          <a:ln cap="rnd" cmpd="sng" w="1524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8"/>
          <p:cNvSpPr/>
          <p:nvPr/>
        </p:nvSpPr>
        <p:spPr>
          <a:xfrm flipH="1" rot="9494779">
            <a:off x="4521815" y="2349741"/>
            <a:ext cx="745833" cy="38202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74999" y="12585"/>
                  <a:pt x="85135" y="27071"/>
                  <a:pt x="87567" y="39894"/>
                </a:cubicBezTo>
                <a:cubicBezTo>
                  <a:pt x="89999" y="52717"/>
                  <a:pt x="9189" y="63588"/>
                  <a:pt x="14594" y="76939"/>
                </a:cubicBezTo>
                <a:cubicBezTo>
                  <a:pt x="19999" y="90290"/>
                  <a:pt x="91081" y="113509"/>
                  <a:pt x="120000" y="120000"/>
                </a:cubicBezTo>
              </a:path>
            </a:pathLst>
          </a:custGeom>
          <a:noFill/>
          <a:ln cap="rnd" cmpd="sng" w="1524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38"/>
          <p:cNvGrpSpPr/>
          <p:nvPr/>
        </p:nvGrpSpPr>
        <p:grpSpPr>
          <a:xfrm>
            <a:off x="4004129" y="2591435"/>
            <a:ext cx="1853289" cy="1766228"/>
            <a:chOff x="4004129" y="2591435"/>
            <a:chExt cx="1853289" cy="1766228"/>
          </a:xfrm>
        </p:grpSpPr>
        <p:sp>
          <p:nvSpPr>
            <p:cNvPr id="443" name="Google Shape;443;p38"/>
            <p:cNvSpPr/>
            <p:nvPr/>
          </p:nvSpPr>
          <p:spPr>
            <a:xfrm flipH="1" rot="9494779">
              <a:off x="4299911" y="2626823"/>
              <a:ext cx="516751" cy="1695452"/>
            </a:xfrm>
            <a:custGeom>
              <a:rect b="b" l="l" r="r" t="t"/>
              <a:pathLst>
                <a:path extrusionOk="0" h="120000" w="120000">
                  <a:moveTo>
                    <a:pt x="42155" y="0"/>
                  </a:moveTo>
                  <a:cubicBezTo>
                    <a:pt x="23332" y="11190"/>
                    <a:pt x="-4946" y="16902"/>
                    <a:pt x="742" y="37540"/>
                  </a:cubicBezTo>
                  <a:cubicBezTo>
                    <a:pt x="6431" y="58179"/>
                    <a:pt x="74613" y="107551"/>
                    <a:pt x="120000" y="120000"/>
                  </a:cubicBezTo>
                </a:path>
              </a:pathLst>
            </a:custGeom>
            <a:noFill/>
            <a:ln cap="rnd" cmpd="sng" w="152400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 rot="4795453">
              <a:off x="5008953" y="3408330"/>
              <a:ext cx="545508" cy="107252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53725" y="19398"/>
                    <a:pt x="114001" y="70177"/>
                    <a:pt x="120000" y="120000"/>
                  </a:cubicBezTo>
                </a:path>
              </a:pathLst>
            </a:custGeom>
            <a:noFill/>
            <a:ln cap="rnd" cmpd="sng" w="152400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activity: what we draw vs. what we see</a:t>
            </a:r>
            <a:endParaRPr b="0" i="0" sz="324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 into teams of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6-7 people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go to: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www.science.smith.edu/~jcrouser/SDS136/activity1.html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as many examples of the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gestalt principles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action in your sample visualization as you can</a:t>
            </a:r>
            <a:endParaRPr/>
          </a:p>
        </p:txBody>
      </p:sp>
      <p:sp>
        <p:nvSpPr>
          <p:cNvPr id="451" name="Google Shape;451;p39"/>
          <p:cNvSpPr/>
          <p:nvPr/>
        </p:nvSpPr>
        <p:spPr>
          <a:xfrm>
            <a:off x="1988819" y="4800600"/>
            <a:ext cx="5021581" cy="20496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24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Group activity: what we draw vs. what we see</a:t>
            </a:r>
            <a:endParaRPr/>
          </a:p>
        </p:txBody>
      </p:sp>
      <p:sp>
        <p:nvSpPr>
          <p:cNvPr id="457" name="Google Shape;457;p40"/>
          <p:cNvSpPr/>
          <p:nvPr/>
        </p:nvSpPr>
        <p:spPr>
          <a:xfrm>
            <a:off x="2335711" y="4822964"/>
            <a:ext cx="5021581" cy="20496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458" name="Google Shape;458;p40"/>
          <p:cNvGrpSpPr/>
          <p:nvPr/>
        </p:nvGrpSpPr>
        <p:grpSpPr>
          <a:xfrm>
            <a:off x="2230128" y="1466085"/>
            <a:ext cx="1498846" cy="1528465"/>
            <a:chOff x="4038600" y="1295400"/>
            <a:chExt cx="1498846" cy="1528465"/>
          </a:xfrm>
        </p:grpSpPr>
        <p:grpSp>
          <p:nvGrpSpPr>
            <p:cNvPr id="459" name="Google Shape;459;p40"/>
            <p:cNvGrpSpPr/>
            <p:nvPr/>
          </p:nvGrpSpPr>
          <p:grpSpPr>
            <a:xfrm>
              <a:off x="4038600" y="1295400"/>
              <a:ext cx="1498846" cy="1221293"/>
              <a:chOff x="4444754" y="2209800"/>
              <a:chExt cx="4699245" cy="3829050"/>
            </a:xfrm>
          </p:grpSpPr>
          <p:grpSp>
            <p:nvGrpSpPr>
              <p:cNvPr id="460" name="Google Shape;460;p40"/>
              <p:cNvGrpSpPr/>
              <p:nvPr/>
            </p:nvGrpSpPr>
            <p:grpSpPr>
              <a:xfrm>
                <a:off x="4648200" y="2514600"/>
                <a:ext cx="4038600" cy="3200400"/>
                <a:chOff x="4648200" y="2514600"/>
                <a:chExt cx="4038600" cy="3200400"/>
              </a:xfrm>
            </p:grpSpPr>
            <p:sp>
              <p:nvSpPr>
                <p:cNvPr id="461" name="Google Shape;461;p40"/>
                <p:cNvSpPr/>
                <p:nvPr/>
              </p:nvSpPr>
              <p:spPr>
                <a:xfrm>
                  <a:off x="4648200" y="2514600"/>
                  <a:ext cx="1143000" cy="3200400"/>
                </a:xfrm>
                <a:prstGeom prst="roundRect">
                  <a:avLst>
                    <a:gd fmla="val 25170" name="adj"/>
                  </a:avLst>
                </a:prstGeom>
                <a:noFill/>
                <a:ln cap="flat" cmpd="sng" w="38100">
                  <a:solidFill>
                    <a:srgbClr val="292934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40"/>
                <p:cNvSpPr/>
                <p:nvPr/>
              </p:nvSpPr>
              <p:spPr>
                <a:xfrm>
                  <a:off x="6096000" y="2514600"/>
                  <a:ext cx="1143000" cy="3200400"/>
                </a:xfrm>
                <a:prstGeom prst="roundRect">
                  <a:avLst>
                    <a:gd fmla="val 25170" name="adj"/>
                  </a:avLst>
                </a:prstGeom>
                <a:noFill/>
                <a:ln cap="flat" cmpd="sng" w="38100">
                  <a:solidFill>
                    <a:srgbClr val="292934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40"/>
                <p:cNvSpPr/>
                <p:nvPr/>
              </p:nvSpPr>
              <p:spPr>
                <a:xfrm>
                  <a:off x="7543800" y="2514600"/>
                  <a:ext cx="1143000" cy="3200400"/>
                </a:xfrm>
                <a:prstGeom prst="roundRect">
                  <a:avLst>
                    <a:gd fmla="val 25170" name="adj"/>
                  </a:avLst>
                </a:prstGeom>
                <a:noFill/>
                <a:ln cap="flat" cmpd="sng" w="38100">
                  <a:solidFill>
                    <a:srgbClr val="292934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4" name="Google Shape;464;p40"/>
              <p:cNvSpPr/>
              <p:nvPr/>
            </p:nvSpPr>
            <p:spPr>
              <a:xfrm>
                <a:off x="4444754" y="2209800"/>
                <a:ext cx="4699245" cy="3829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</p:sp>
        </p:grpSp>
        <p:sp>
          <p:nvSpPr>
            <p:cNvPr id="465" name="Google Shape;465;p40"/>
            <p:cNvSpPr txBox="1"/>
            <p:nvPr/>
          </p:nvSpPr>
          <p:spPr>
            <a:xfrm>
              <a:off x="4080062" y="2362200"/>
              <a:ext cx="141592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proximity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6" name="Google Shape;466;p40"/>
          <p:cNvGrpSpPr/>
          <p:nvPr/>
        </p:nvGrpSpPr>
        <p:grpSpPr>
          <a:xfrm>
            <a:off x="4129850" y="1389885"/>
            <a:ext cx="1381508" cy="1604665"/>
            <a:chOff x="5715000" y="1219200"/>
            <a:chExt cx="1381508" cy="1604665"/>
          </a:xfrm>
        </p:grpSpPr>
        <p:sp>
          <p:nvSpPr>
            <p:cNvPr id="467" name="Google Shape;467;p40"/>
            <p:cNvSpPr/>
            <p:nvPr/>
          </p:nvSpPr>
          <p:spPr>
            <a:xfrm>
              <a:off x="5729098" y="1219200"/>
              <a:ext cx="1353312" cy="1353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468" name="Google Shape;468;p40"/>
            <p:cNvSpPr txBox="1"/>
            <p:nvPr/>
          </p:nvSpPr>
          <p:spPr>
            <a:xfrm>
              <a:off x="5715000" y="2362200"/>
              <a:ext cx="13815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similarity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40"/>
          <p:cNvGrpSpPr/>
          <p:nvPr/>
        </p:nvGrpSpPr>
        <p:grpSpPr>
          <a:xfrm>
            <a:off x="5930787" y="1517373"/>
            <a:ext cx="1176825" cy="1528465"/>
            <a:chOff x="7239000" y="1295400"/>
            <a:chExt cx="1176825" cy="1528465"/>
          </a:xfrm>
        </p:grpSpPr>
        <p:grpSp>
          <p:nvGrpSpPr>
            <p:cNvPr id="470" name="Google Shape;470;p40"/>
            <p:cNvGrpSpPr/>
            <p:nvPr/>
          </p:nvGrpSpPr>
          <p:grpSpPr>
            <a:xfrm>
              <a:off x="7326397" y="1295400"/>
              <a:ext cx="1002030" cy="1143000"/>
              <a:chOff x="2590800" y="2667000"/>
              <a:chExt cx="3293092" cy="3756379"/>
            </a:xfrm>
          </p:grpSpPr>
          <p:sp>
            <p:nvSpPr>
              <p:cNvPr id="471" name="Google Shape;471;p40"/>
              <p:cNvSpPr/>
              <p:nvPr/>
            </p:nvSpPr>
            <p:spPr>
              <a:xfrm>
                <a:off x="2590800" y="2667000"/>
                <a:ext cx="3293092" cy="37563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</p:sp>
          <p:grpSp>
            <p:nvGrpSpPr>
              <p:cNvPr id="472" name="Google Shape;472;p40"/>
              <p:cNvGrpSpPr/>
              <p:nvPr/>
            </p:nvGrpSpPr>
            <p:grpSpPr>
              <a:xfrm>
                <a:off x="3282811" y="2999174"/>
                <a:ext cx="2508390" cy="1113357"/>
                <a:chOff x="3282811" y="2999174"/>
                <a:chExt cx="2508390" cy="1113357"/>
              </a:xfrm>
            </p:grpSpPr>
            <p:sp>
              <p:nvSpPr>
                <p:cNvPr id="473" name="Google Shape;473;p40"/>
                <p:cNvSpPr/>
                <p:nvPr/>
              </p:nvSpPr>
              <p:spPr>
                <a:xfrm>
                  <a:off x="4343967" y="3124222"/>
                  <a:ext cx="1447233" cy="988309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60"/>
                      </a:moveTo>
                      <a:cubicBezTo>
                        <a:pt x="6546" y="1080"/>
                        <a:pt x="28585" y="-1367"/>
                        <a:pt x="40113" y="1284"/>
                      </a:cubicBezTo>
                      <a:cubicBezTo>
                        <a:pt x="51642" y="3935"/>
                        <a:pt x="58496" y="6587"/>
                        <a:pt x="69171" y="15970"/>
                      </a:cubicBezTo>
                      <a:cubicBezTo>
                        <a:pt x="79847" y="25353"/>
                        <a:pt x="95696" y="40244"/>
                        <a:pt x="104168" y="57582"/>
                      </a:cubicBezTo>
                      <a:cubicBezTo>
                        <a:pt x="112639" y="74920"/>
                        <a:pt x="117916" y="108577"/>
                        <a:pt x="120000" y="120000"/>
                      </a:cubicBezTo>
                    </a:path>
                  </a:pathLst>
                </a:custGeom>
                <a:noFill/>
                <a:ln cap="flat" cmpd="sng" w="264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40"/>
                <p:cNvSpPr/>
                <p:nvPr/>
              </p:nvSpPr>
              <p:spPr>
                <a:xfrm rot="-1834815">
                  <a:off x="3276406" y="3115527"/>
                  <a:ext cx="486920" cy="107938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cubicBezTo>
                        <a:pt x="34265" y="24279"/>
                        <a:pt x="88269" y="34086"/>
                        <a:pt x="120000" y="120000"/>
                      </a:cubicBezTo>
                    </a:path>
                  </a:pathLst>
                </a:custGeom>
                <a:noFill/>
                <a:ln cap="flat" cmpd="sng" w="26425">
                  <a:solidFill>
                    <a:srgbClr val="000000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75" name="Google Shape;475;p40"/>
            <p:cNvSpPr txBox="1"/>
            <p:nvPr/>
          </p:nvSpPr>
          <p:spPr>
            <a:xfrm>
              <a:off x="7239000" y="2362200"/>
              <a:ext cx="11768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closure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2216687" y="3095244"/>
            <a:ext cx="1518264" cy="1604662"/>
            <a:chOff x="4015019" y="2819403"/>
            <a:chExt cx="1518264" cy="1604662"/>
          </a:xfrm>
        </p:grpSpPr>
        <p:grpSp>
          <p:nvGrpSpPr>
            <p:cNvPr id="477" name="Google Shape;477;p40"/>
            <p:cNvGrpSpPr/>
            <p:nvPr/>
          </p:nvGrpSpPr>
          <p:grpSpPr>
            <a:xfrm>
              <a:off x="4040492" y="2819403"/>
              <a:ext cx="1467319" cy="1066798"/>
              <a:chOff x="1236742" y="3234265"/>
              <a:chExt cx="1793390" cy="1303863"/>
            </a:xfrm>
          </p:grpSpPr>
          <p:sp>
            <p:nvSpPr>
              <p:cNvPr id="478" name="Google Shape;478;p40"/>
              <p:cNvSpPr txBox="1"/>
              <p:nvPr/>
            </p:nvSpPr>
            <p:spPr>
              <a:xfrm>
                <a:off x="1236742" y="3234265"/>
                <a:ext cx="1793390" cy="1241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    ]</a:t>
                </a:r>
                <a:endParaRPr sz="6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9" name="Google Shape;479;p40"/>
              <p:cNvCxnSpPr>
                <a:endCxn id="480" idx="2"/>
              </p:cNvCxnSpPr>
              <p:nvPr/>
            </p:nvCxnSpPr>
            <p:spPr>
              <a:xfrm>
                <a:off x="2132583" y="3513628"/>
                <a:ext cx="0" cy="1024500"/>
              </a:xfrm>
              <a:prstGeom prst="straightConnector1">
                <a:avLst/>
              </a:prstGeom>
              <a:noFill/>
              <a:ln cap="rnd" cmpd="sng" w="38100">
                <a:solidFill>
                  <a:srgbClr val="000000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480" name="Google Shape;480;p40"/>
              <p:cNvSpPr/>
              <p:nvPr/>
            </p:nvSpPr>
            <p:spPr>
              <a:xfrm>
                <a:off x="1294382" y="3420529"/>
                <a:ext cx="1676401" cy="1117599"/>
              </a:xfrm>
              <a:prstGeom prst="rect">
                <a:avLst/>
              </a:prstGeom>
              <a:noFill/>
              <a:ln cap="flat" cmpd="sng" w="38100">
                <a:solidFill>
                  <a:srgbClr val="292934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1" name="Google Shape;481;p40"/>
            <p:cNvSpPr txBox="1"/>
            <p:nvPr/>
          </p:nvSpPr>
          <p:spPr>
            <a:xfrm>
              <a:off x="4015019" y="3962400"/>
              <a:ext cx="15182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symmetry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40"/>
          <p:cNvGrpSpPr/>
          <p:nvPr/>
        </p:nvGrpSpPr>
        <p:grpSpPr>
          <a:xfrm>
            <a:off x="3827075" y="3196440"/>
            <a:ext cx="1963699" cy="1528465"/>
            <a:chOff x="5410200" y="2971800"/>
            <a:chExt cx="1963699" cy="1528465"/>
          </a:xfrm>
        </p:grpSpPr>
        <p:grpSp>
          <p:nvGrpSpPr>
            <p:cNvPr id="483" name="Google Shape;483;p40"/>
            <p:cNvGrpSpPr/>
            <p:nvPr/>
          </p:nvGrpSpPr>
          <p:grpSpPr>
            <a:xfrm>
              <a:off x="5791200" y="2971800"/>
              <a:ext cx="1295400" cy="1066800"/>
              <a:chOff x="2286000" y="2895600"/>
              <a:chExt cx="4343400" cy="3352800"/>
            </a:xfrm>
          </p:grpSpPr>
          <p:grpSp>
            <p:nvGrpSpPr>
              <p:cNvPr id="484" name="Google Shape;484;p40"/>
              <p:cNvGrpSpPr/>
              <p:nvPr/>
            </p:nvGrpSpPr>
            <p:grpSpPr>
              <a:xfrm>
                <a:off x="2286000" y="3200400"/>
                <a:ext cx="4343400" cy="3048000"/>
                <a:chOff x="2286000" y="3200400"/>
                <a:chExt cx="4343400" cy="3048000"/>
              </a:xfrm>
            </p:grpSpPr>
            <p:grpSp>
              <p:nvGrpSpPr>
                <p:cNvPr id="485" name="Google Shape;485;p40"/>
                <p:cNvGrpSpPr/>
                <p:nvPr/>
              </p:nvGrpSpPr>
              <p:grpSpPr>
                <a:xfrm>
                  <a:off x="2286000" y="3200400"/>
                  <a:ext cx="4343400" cy="3048000"/>
                  <a:chOff x="2286000" y="3200400"/>
                  <a:chExt cx="4343400" cy="3048000"/>
                </a:xfrm>
              </p:grpSpPr>
              <p:sp>
                <p:nvSpPr>
                  <p:cNvPr id="486" name="Google Shape;486;p40"/>
                  <p:cNvSpPr/>
                  <p:nvPr/>
                </p:nvSpPr>
                <p:spPr>
                  <a:xfrm>
                    <a:off x="2286000" y="5638800"/>
                    <a:ext cx="4343400" cy="609600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7" name="Google Shape;487;p40"/>
                  <p:cNvSpPr/>
                  <p:nvPr/>
                </p:nvSpPr>
                <p:spPr>
                  <a:xfrm>
                    <a:off x="2286000" y="4419600"/>
                    <a:ext cx="4343400" cy="609600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8" name="Google Shape;488;p40"/>
                  <p:cNvSpPr/>
                  <p:nvPr/>
                </p:nvSpPr>
                <p:spPr>
                  <a:xfrm>
                    <a:off x="2286000" y="3200400"/>
                    <a:ext cx="4343400" cy="609600"/>
                  </a:xfrm>
                  <a:prstGeom prst="rect">
                    <a:avLst/>
                  </a:prstGeom>
                  <a:solidFill>
                    <a:srgbClr val="D8D8D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89" name="Google Shape;489;p40"/>
                <p:cNvGrpSpPr/>
                <p:nvPr/>
              </p:nvGrpSpPr>
              <p:grpSpPr>
                <a:xfrm>
                  <a:off x="2286000" y="3200400"/>
                  <a:ext cx="4343400" cy="2438400"/>
                  <a:chOff x="1066800" y="3581400"/>
                  <a:chExt cx="2438400" cy="1219200"/>
                </a:xfrm>
              </p:grpSpPr>
              <p:cxnSp>
                <p:nvCxnSpPr>
                  <p:cNvPr id="490" name="Google Shape;490;p40"/>
                  <p:cNvCxnSpPr/>
                  <p:nvPr/>
                </p:nvCxnSpPr>
                <p:spPr>
                  <a:xfrm flipH="1" rot="10800000">
                    <a:off x="1066800" y="3581400"/>
                    <a:ext cx="2438400" cy="1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91" name="Google Shape;491;p40"/>
                  <p:cNvCxnSpPr/>
                  <p:nvPr/>
                </p:nvCxnSpPr>
                <p:spPr>
                  <a:xfrm flipH="1" rot="10800000">
                    <a:off x="1066800" y="3886200"/>
                    <a:ext cx="2438400" cy="1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92" name="Google Shape;492;p40"/>
                  <p:cNvCxnSpPr/>
                  <p:nvPr/>
                </p:nvCxnSpPr>
                <p:spPr>
                  <a:xfrm flipH="1" rot="10800000">
                    <a:off x="1066800" y="4190999"/>
                    <a:ext cx="2438400" cy="1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93" name="Google Shape;493;p40"/>
                  <p:cNvCxnSpPr/>
                  <p:nvPr/>
                </p:nvCxnSpPr>
                <p:spPr>
                  <a:xfrm flipH="1" rot="10800000">
                    <a:off x="1066800" y="4495799"/>
                    <a:ext cx="2438400" cy="1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494" name="Google Shape;494;p40"/>
                  <p:cNvCxnSpPr/>
                  <p:nvPr/>
                </p:nvCxnSpPr>
                <p:spPr>
                  <a:xfrm flipH="1" rot="10800000">
                    <a:off x="1066800" y="4800599"/>
                    <a:ext cx="2438400" cy="1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grpSp>
            <p:nvGrpSpPr>
              <p:cNvPr id="495" name="Google Shape;495;p40"/>
              <p:cNvGrpSpPr/>
              <p:nvPr/>
            </p:nvGrpSpPr>
            <p:grpSpPr>
              <a:xfrm>
                <a:off x="2761061" y="2895600"/>
                <a:ext cx="3334939" cy="3048000"/>
                <a:chOff x="2761061" y="2895600"/>
                <a:chExt cx="5163739" cy="3048000"/>
              </a:xfrm>
            </p:grpSpPr>
            <p:grpSp>
              <p:nvGrpSpPr>
                <p:cNvPr id="496" name="Google Shape;496;p40"/>
                <p:cNvGrpSpPr/>
                <p:nvPr/>
              </p:nvGrpSpPr>
              <p:grpSpPr>
                <a:xfrm>
                  <a:off x="2761061" y="2895600"/>
                  <a:ext cx="3393279" cy="3048000"/>
                  <a:chOff x="1295401" y="3429000"/>
                  <a:chExt cx="1904999" cy="1524000"/>
                </a:xfrm>
              </p:grpSpPr>
              <p:cxnSp>
                <p:nvCxnSpPr>
                  <p:cNvPr id="497" name="Google Shape;497;p40"/>
                  <p:cNvCxnSpPr/>
                  <p:nvPr/>
                </p:nvCxnSpPr>
                <p:spPr>
                  <a:xfrm>
                    <a:off x="2286000" y="34290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498" name="Google Shape;498;p40"/>
                  <p:cNvCxnSpPr/>
                  <p:nvPr/>
                </p:nvCxnSpPr>
                <p:spPr>
                  <a:xfrm rot="10800000">
                    <a:off x="2286000" y="37338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499" name="Google Shape;499;p40"/>
                  <p:cNvCxnSpPr/>
                  <p:nvPr/>
                </p:nvCxnSpPr>
                <p:spPr>
                  <a:xfrm>
                    <a:off x="2286000" y="40386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00" name="Google Shape;500;p40"/>
                  <p:cNvCxnSpPr/>
                  <p:nvPr/>
                </p:nvCxnSpPr>
                <p:spPr>
                  <a:xfrm rot="10800000">
                    <a:off x="2286000" y="43434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01" name="Google Shape;501;p40"/>
                  <p:cNvCxnSpPr/>
                  <p:nvPr/>
                </p:nvCxnSpPr>
                <p:spPr>
                  <a:xfrm>
                    <a:off x="2286000" y="46482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02" name="Google Shape;502;p40"/>
                  <p:cNvCxnSpPr/>
                  <p:nvPr/>
                </p:nvCxnSpPr>
                <p:spPr>
                  <a:xfrm rot="10800000">
                    <a:off x="2286000" y="49530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03" name="Google Shape;503;p40"/>
                  <p:cNvCxnSpPr/>
                  <p:nvPr/>
                </p:nvCxnSpPr>
                <p:spPr>
                  <a:xfrm>
                    <a:off x="1295401" y="34290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04" name="Google Shape;504;p40"/>
                  <p:cNvCxnSpPr/>
                  <p:nvPr/>
                </p:nvCxnSpPr>
                <p:spPr>
                  <a:xfrm rot="10800000">
                    <a:off x="1295401" y="37338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05" name="Google Shape;505;p40"/>
                  <p:cNvCxnSpPr/>
                  <p:nvPr/>
                </p:nvCxnSpPr>
                <p:spPr>
                  <a:xfrm>
                    <a:off x="1295401" y="40386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06" name="Google Shape;506;p40"/>
                  <p:cNvCxnSpPr/>
                  <p:nvPr/>
                </p:nvCxnSpPr>
                <p:spPr>
                  <a:xfrm rot="10800000">
                    <a:off x="1295401" y="43434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07" name="Google Shape;507;p40"/>
                  <p:cNvCxnSpPr/>
                  <p:nvPr/>
                </p:nvCxnSpPr>
                <p:spPr>
                  <a:xfrm>
                    <a:off x="1295401" y="46482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  <p:cxnSp>
                <p:nvCxnSpPr>
                  <p:cNvPr id="508" name="Google Shape;508;p40"/>
                  <p:cNvCxnSpPr/>
                  <p:nvPr/>
                </p:nvCxnSpPr>
                <p:spPr>
                  <a:xfrm rot="10800000">
                    <a:off x="1295401" y="4953000"/>
                    <a:ext cx="914400" cy="0"/>
                  </a:xfrm>
                  <a:prstGeom prst="straightConnector1">
                    <a:avLst/>
                  </a:prstGeom>
                  <a:noFill/>
                  <a:ln cap="rnd" cmpd="sng" w="38100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med" w="med" type="triangle"/>
                  </a:ln>
                </p:spPr>
              </p:cxnSp>
            </p:grpSp>
            <p:cxnSp>
              <p:nvCxnSpPr>
                <p:cNvPr id="509" name="Google Shape;509;p40"/>
                <p:cNvCxnSpPr/>
                <p:nvPr/>
              </p:nvCxnSpPr>
              <p:spPr>
                <a:xfrm>
                  <a:off x="6296025" y="28956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510" name="Google Shape;510;p40"/>
                <p:cNvCxnSpPr/>
                <p:nvPr/>
              </p:nvCxnSpPr>
              <p:spPr>
                <a:xfrm rot="10800000">
                  <a:off x="6296025" y="35052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511" name="Google Shape;511;p40"/>
                <p:cNvCxnSpPr/>
                <p:nvPr/>
              </p:nvCxnSpPr>
              <p:spPr>
                <a:xfrm>
                  <a:off x="6296025" y="41148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512" name="Google Shape;512;p40"/>
                <p:cNvCxnSpPr/>
                <p:nvPr/>
              </p:nvCxnSpPr>
              <p:spPr>
                <a:xfrm rot="10800000">
                  <a:off x="6296025" y="47244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513" name="Google Shape;513;p40"/>
                <p:cNvCxnSpPr/>
                <p:nvPr/>
              </p:nvCxnSpPr>
              <p:spPr>
                <a:xfrm>
                  <a:off x="6296025" y="53340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cxnSp>
              <p:nvCxnSpPr>
                <p:cNvPr id="514" name="Google Shape;514;p40"/>
                <p:cNvCxnSpPr/>
                <p:nvPr/>
              </p:nvCxnSpPr>
              <p:spPr>
                <a:xfrm rot="10800000">
                  <a:off x="6296025" y="5943600"/>
                  <a:ext cx="1628775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</p:grpSp>
        <p:sp>
          <p:nvSpPr>
            <p:cNvPr id="515" name="Google Shape;515;p40"/>
            <p:cNvSpPr txBox="1"/>
            <p:nvPr/>
          </p:nvSpPr>
          <p:spPr>
            <a:xfrm>
              <a:off x="5410200" y="4038600"/>
              <a:ext cx="19636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 fate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6" name="Google Shape;516;p40"/>
          <p:cNvGrpSpPr/>
          <p:nvPr/>
        </p:nvGrpSpPr>
        <p:grpSpPr>
          <a:xfrm>
            <a:off x="5800204" y="3006642"/>
            <a:ext cx="1484902" cy="1718263"/>
            <a:chOff x="7391400" y="2782002"/>
            <a:chExt cx="1484902" cy="1718263"/>
          </a:xfrm>
        </p:grpSpPr>
        <p:grpSp>
          <p:nvGrpSpPr>
            <p:cNvPr id="517" name="Google Shape;517;p40"/>
            <p:cNvGrpSpPr/>
            <p:nvPr/>
          </p:nvGrpSpPr>
          <p:grpSpPr>
            <a:xfrm>
              <a:off x="7533094" y="2782002"/>
              <a:ext cx="1164412" cy="1233037"/>
              <a:chOff x="1997536" y="2259471"/>
              <a:chExt cx="3891785" cy="3863576"/>
            </a:xfrm>
          </p:grpSpPr>
          <p:sp>
            <p:nvSpPr>
              <p:cNvPr id="518" name="Google Shape;518;p40"/>
              <p:cNvSpPr/>
              <p:nvPr/>
            </p:nvSpPr>
            <p:spPr>
              <a:xfrm rot="4795453">
                <a:off x="3570512" y="2379470"/>
                <a:ext cx="745833" cy="38202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4999" y="12585"/>
                      <a:pt x="85135" y="27071"/>
                      <a:pt x="87567" y="39894"/>
                    </a:cubicBezTo>
                    <a:cubicBezTo>
                      <a:pt x="89999" y="52717"/>
                      <a:pt x="9189" y="63588"/>
                      <a:pt x="14594" y="76939"/>
                    </a:cubicBezTo>
                    <a:cubicBezTo>
                      <a:pt x="19999" y="90290"/>
                      <a:pt x="91081" y="113509"/>
                      <a:pt x="120000" y="120000"/>
                    </a:cubicBezTo>
                  </a:path>
                </a:pathLst>
              </a:custGeom>
              <a:noFill/>
              <a:ln cap="rnd" cmpd="sng" w="76200">
                <a:solidFill>
                  <a:srgbClr val="000000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0"/>
              <p:cNvSpPr/>
              <p:nvPr/>
            </p:nvSpPr>
            <p:spPr>
              <a:xfrm flipH="1" rot="9718950">
                <a:off x="4101331" y="2281149"/>
                <a:ext cx="745832" cy="38202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cubicBezTo>
                      <a:pt x="74999" y="12585"/>
                      <a:pt x="85135" y="27071"/>
                      <a:pt x="87567" y="39894"/>
                    </a:cubicBezTo>
                    <a:cubicBezTo>
                      <a:pt x="89999" y="52717"/>
                      <a:pt x="9189" y="63588"/>
                      <a:pt x="14594" y="76939"/>
                    </a:cubicBezTo>
                    <a:cubicBezTo>
                      <a:pt x="19999" y="90290"/>
                      <a:pt x="91081" y="113509"/>
                      <a:pt x="120000" y="120000"/>
                    </a:cubicBezTo>
                  </a:path>
                </a:pathLst>
              </a:custGeom>
              <a:noFill/>
              <a:ln cap="rnd" cmpd="sng" w="76200">
                <a:solidFill>
                  <a:srgbClr val="D2533C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0" name="Google Shape;520;p40"/>
            <p:cNvSpPr txBox="1"/>
            <p:nvPr/>
          </p:nvSpPr>
          <p:spPr>
            <a:xfrm>
              <a:off x="7391400" y="4038600"/>
              <a:ext cx="148490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continuity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 next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 Charts and Line Charts (mini-lecture and lab)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Reminders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 will be posted this afternoon, due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Thurs. 9/29 by 11:59pm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Thursday is our first museum visit! </a:t>
            </a:r>
            <a:endParaRPr/>
          </a:p>
          <a:p>
            <a:pPr indent="-185419" lvl="2" marL="73152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 in the Hillyer Atrium a few minutes before 9am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 note on aggregation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09600" y="985321"/>
            <a:ext cx="7772400" cy="5989122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08" name="Google Shape;108;p15"/>
          <p:cNvSpPr/>
          <p:nvPr/>
        </p:nvSpPr>
        <p:spPr>
          <a:xfrm>
            <a:off x="4800600" y="1600200"/>
            <a:ext cx="1600200" cy="838200"/>
          </a:xfrm>
          <a:prstGeom prst="roundRect">
            <a:avLst>
              <a:gd fmla="val 3337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9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 note on aggregation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654198" y="838200"/>
            <a:ext cx="2927202" cy="341985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5" name="Google Shape;115;p16"/>
          <p:cNvSpPr txBox="1"/>
          <p:nvPr>
            <p:ph idx="2" type="body"/>
          </p:nvPr>
        </p:nvSpPr>
        <p:spPr>
          <a:xfrm>
            <a:off x="3581400" y="1283801"/>
            <a:ext cx="5482719" cy="5421799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16" name="Google Shape;116;p16"/>
          <p:cNvSpPr/>
          <p:nvPr/>
        </p:nvSpPr>
        <p:spPr>
          <a:xfrm>
            <a:off x="5943600" y="1828800"/>
            <a:ext cx="1447800" cy="762000"/>
          </a:xfrm>
          <a:prstGeom prst="roundRect">
            <a:avLst>
              <a:gd fmla="val 3337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Flashback: building blocks and mental models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Putting marks together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activity: what we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vs. what we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Flashback: building blocks of visualization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3429000" y="2743200"/>
            <a:ext cx="1202735" cy="1627129"/>
            <a:chOff x="3755885" y="3075569"/>
            <a:chExt cx="1202735" cy="1627129"/>
          </a:xfrm>
        </p:grpSpPr>
        <p:grpSp>
          <p:nvGrpSpPr>
            <p:cNvPr id="129" name="Google Shape;129;p18"/>
            <p:cNvGrpSpPr/>
            <p:nvPr/>
          </p:nvGrpSpPr>
          <p:grpSpPr>
            <a:xfrm>
              <a:off x="4196535" y="3892708"/>
              <a:ext cx="762085" cy="809990"/>
              <a:chOff x="6324600" y="4648200"/>
              <a:chExt cx="790694" cy="840396"/>
            </a:xfrm>
          </p:grpSpPr>
          <p:cxnSp>
            <p:nvCxnSpPr>
              <p:cNvPr id="130" name="Google Shape;130;p18"/>
              <p:cNvCxnSpPr/>
              <p:nvPr/>
            </p:nvCxnSpPr>
            <p:spPr>
              <a:xfrm rot="10800000">
                <a:off x="6477000" y="4648200"/>
                <a:ext cx="228600" cy="53340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1" name="Google Shape;131;p18"/>
              <p:cNvSpPr txBox="1"/>
              <p:nvPr/>
            </p:nvSpPr>
            <p:spPr>
              <a:xfrm>
                <a:off x="6324600" y="5105400"/>
                <a:ext cx="790694" cy="383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areas</a:t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18"/>
            <p:cNvSpPr/>
            <p:nvPr/>
          </p:nvSpPr>
          <p:spPr>
            <a:xfrm>
              <a:off x="3755885" y="3075569"/>
              <a:ext cx="1101645" cy="73443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18"/>
          <p:cNvGrpSpPr/>
          <p:nvPr/>
        </p:nvGrpSpPr>
        <p:grpSpPr>
          <a:xfrm>
            <a:off x="1911539" y="2373871"/>
            <a:ext cx="1262467" cy="1403043"/>
            <a:chOff x="2140139" y="2373871"/>
            <a:chExt cx="1262467" cy="1403043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2733502" y="2373871"/>
              <a:ext cx="669104" cy="857851"/>
              <a:chOff x="4191000" y="2843746"/>
              <a:chExt cx="694222" cy="890054"/>
            </a:xfrm>
          </p:grpSpPr>
          <p:cxnSp>
            <p:nvCxnSpPr>
              <p:cNvPr id="135" name="Google Shape;135;p18"/>
              <p:cNvCxnSpPr/>
              <p:nvPr/>
            </p:nvCxnSpPr>
            <p:spPr>
              <a:xfrm flipH="1">
                <a:off x="4191000" y="3200400"/>
                <a:ext cx="304800" cy="533400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6" name="Google Shape;136;p18"/>
              <p:cNvSpPr txBox="1"/>
              <p:nvPr/>
            </p:nvSpPr>
            <p:spPr>
              <a:xfrm>
                <a:off x="4201063" y="2843746"/>
                <a:ext cx="684159" cy="383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lines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7" name="Google Shape;137;p18"/>
            <p:cNvCxnSpPr/>
            <p:nvPr/>
          </p:nvCxnSpPr>
          <p:spPr>
            <a:xfrm>
              <a:off x="2140139" y="2895598"/>
              <a:ext cx="954759" cy="881316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38" name="Google Shape;138;p18"/>
          <p:cNvGrpSpPr/>
          <p:nvPr/>
        </p:nvGrpSpPr>
        <p:grpSpPr>
          <a:xfrm>
            <a:off x="875768" y="3200400"/>
            <a:ext cx="800632" cy="1194740"/>
            <a:chOff x="838200" y="3581399"/>
            <a:chExt cx="800632" cy="1194740"/>
          </a:xfrm>
        </p:grpSpPr>
        <p:grpSp>
          <p:nvGrpSpPr>
            <p:cNvPr id="139" name="Google Shape;139;p18"/>
            <p:cNvGrpSpPr/>
            <p:nvPr/>
          </p:nvGrpSpPr>
          <p:grpSpPr>
            <a:xfrm>
              <a:off x="838200" y="3886198"/>
              <a:ext cx="800632" cy="889941"/>
              <a:chOff x="1087591" y="3955647"/>
              <a:chExt cx="830688" cy="923349"/>
            </a:xfrm>
          </p:grpSpPr>
          <p:cxnSp>
            <p:nvCxnSpPr>
              <p:cNvPr id="140" name="Google Shape;140;p18"/>
              <p:cNvCxnSpPr/>
              <p:nvPr/>
            </p:nvCxnSpPr>
            <p:spPr>
              <a:xfrm flipH="1" rot="10800000">
                <a:off x="1524000" y="3955647"/>
                <a:ext cx="117012" cy="616354"/>
              </a:xfrm>
              <a:prstGeom prst="straightConnector1">
                <a:avLst/>
              </a:prstGeom>
              <a:noFill/>
              <a:ln cap="rnd" cmpd="sng" w="57150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1" name="Google Shape;141;p18"/>
              <p:cNvSpPr txBox="1"/>
              <p:nvPr/>
            </p:nvSpPr>
            <p:spPr>
              <a:xfrm>
                <a:off x="1087591" y="4495800"/>
                <a:ext cx="830688" cy="383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points</a:t>
                </a:r>
                <a:endParaRPr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" name="Google Shape;142;p18"/>
            <p:cNvSpPr/>
            <p:nvPr/>
          </p:nvSpPr>
          <p:spPr>
            <a:xfrm>
              <a:off x="1295400" y="3581399"/>
              <a:ext cx="220329" cy="220329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8"/>
          <p:cNvSpPr/>
          <p:nvPr/>
        </p:nvSpPr>
        <p:spPr>
          <a:xfrm>
            <a:off x="6019800" y="1676400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6553200" y="1676400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7086600" y="1676400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18"/>
          <p:cNvGrpSpPr/>
          <p:nvPr/>
        </p:nvGrpSpPr>
        <p:grpSpPr>
          <a:xfrm>
            <a:off x="6172200" y="1828800"/>
            <a:ext cx="2453679" cy="533400"/>
            <a:chOff x="6172200" y="1447800"/>
            <a:chExt cx="2453679" cy="533400"/>
          </a:xfrm>
        </p:grpSpPr>
        <p:sp>
          <p:nvSpPr>
            <p:cNvPr id="147" name="Google Shape;147;p18"/>
            <p:cNvSpPr/>
            <p:nvPr/>
          </p:nvSpPr>
          <p:spPr>
            <a:xfrm>
              <a:off x="6172200" y="1752600"/>
              <a:ext cx="228600" cy="228600"/>
            </a:xfrm>
            <a:prstGeom prst="mathMultiply">
              <a:avLst>
                <a:gd fmla="val 23520" name="adj1"/>
              </a:avLst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705600" y="1447800"/>
              <a:ext cx="228600" cy="228600"/>
            </a:xfrm>
            <a:prstGeom prst="mathMultiply">
              <a:avLst>
                <a:gd fmla="val 23520" name="adj1"/>
              </a:avLst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7239000" y="1600200"/>
              <a:ext cx="228600" cy="228600"/>
            </a:xfrm>
            <a:prstGeom prst="mathMultiply">
              <a:avLst>
                <a:gd fmla="val 23520" name="adj1"/>
              </a:avLst>
            </a:pr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7620000" y="1496682"/>
              <a:ext cx="10058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Position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6019800" y="2512621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6553200" y="2512621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7086600" y="2512621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6172200" y="2669969"/>
            <a:ext cx="2081507" cy="457200"/>
            <a:chOff x="6172200" y="2288969"/>
            <a:chExt cx="2081507" cy="457200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7620000" y="2332903"/>
              <a:ext cx="6337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Size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6172200" y="2288969"/>
              <a:ext cx="228600" cy="4572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6755893" y="2380409"/>
              <a:ext cx="137160" cy="27432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7316724" y="2448989"/>
              <a:ext cx="73152" cy="146304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18"/>
          <p:cNvSpPr/>
          <p:nvPr/>
        </p:nvSpPr>
        <p:spPr>
          <a:xfrm>
            <a:off x="6019800" y="3348842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6553200" y="3348842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7086600" y="3348842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18"/>
          <p:cNvGrpSpPr/>
          <p:nvPr/>
        </p:nvGrpSpPr>
        <p:grpSpPr>
          <a:xfrm>
            <a:off x="6172200" y="3505200"/>
            <a:ext cx="2218539" cy="457200"/>
            <a:chOff x="6172200" y="3124200"/>
            <a:chExt cx="2218539" cy="457200"/>
          </a:xfrm>
        </p:grpSpPr>
        <p:sp>
          <p:nvSpPr>
            <p:cNvPr id="163" name="Google Shape;163;p18"/>
            <p:cNvSpPr txBox="1"/>
            <p:nvPr/>
          </p:nvSpPr>
          <p:spPr>
            <a:xfrm>
              <a:off x="7620000" y="3169124"/>
              <a:ext cx="7707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6172200" y="3124200"/>
              <a:ext cx="228600" cy="4572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6705600" y="3124200"/>
              <a:ext cx="228600" cy="457200"/>
            </a:xfrm>
            <a:prstGeom prst="rect">
              <a:avLst/>
            </a:prstGeom>
            <a:solidFill>
              <a:srgbClr val="7F7F7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7239000" y="3124200"/>
              <a:ext cx="228600" cy="4572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8"/>
          <p:cNvSpPr/>
          <p:nvPr/>
        </p:nvSpPr>
        <p:spPr>
          <a:xfrm>
            <a:off x="6019800" y="4185062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6553200" y="4185062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7086600" y="4185062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18"/>
          <p:cNvGrpSpPr/>
          <p:nvPr/>
        </p:nvGrpSpPr>
        <p:grpSpPr>
          <a:xfrm>
            <a:off x="6172200" y="4343400"/>
            <a:ext cx="2184074" cy="457200"/>
            <a:chOff x="6172200" y="3962400"/>
            <a:chExt cx="2184074" cy="457200"/>
          </a:xfrm>
        </p:grpSpPr>
        <p:sp>
          <p:nvSpPr>
            <p:cNvPr id="171" name="Google Shape;171;p18"/>
            <p:cNvSpPr txBox="1"/>
            <p:nvPr/>
          </p:nvSpPr>
          <p:spPr>
            <a:xfrm>
              <a:off x="7620000" y="4005344"/>
              <a:ext cx="7362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6172200" y="3962400"/>
              <a:ext cx="228600" cy="457200"/>
            </a:xfrm>
            <a:prstGeom prst="rect">
              <a:avLst/>
            </a:prstGeom>
            <a:solidFill>
              <a:srgbClr val="00009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6705600" y="3962400"/>
              <a:ext cx="228600" cy="457200"/>
            </a:xfrm>
            <a:prstGeom prst="rect">
              <a:avLst/>
            </a:prstGeom>
            <a:solidFill>
              <a:schemeClr val="dk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7239000" y="3962400"/>
              <a:ext cx="228600" cy="457200"/>
            </a:xfrm>
            <a:prstGeom prst="rect">
              <a:avLst/>
            </a:prstGeom>
            <a:solidFill>
              <a:srgbClr val="008000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8"/>
          <p:cNvSpPr/>
          <p:nvPr/>
        </p:nvSpPr>
        <p:spPr>
          <a:xfrm>
            <a:off x="6019800" y="5021283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6553200" y="5021283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7086600" y="5021283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8"/>
          <p:cNvGrpSpPr/>
          <p:nvPr/>
        </p:nvGrpSpPr>
        <p:grpSpPr>
          <a:xfrm>
            <a:off x="6217920" y="5222565"/>
            <a:ext cx="2715886" cy="369332"/>
            <a:chOff x="6217920" y="4841565"/>
            <a:chExt cx="2715886" cy="369332"/>
          </a:xfrm>
        </p:grpSpPr>
        <p:sp>
          <p:nvSpPr>
            <p:cNvPr id="179" name="Google Shape;179;p18"/>
            <p:cNvSpPr txBox="1"/>
            <p:nvPr/>
          </p:nvSpPr>
          <p:spPr>
            <a:xfrm>
              <a:off x="7620000" y="4841565"/>
              <a:ext cx="1313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Orientation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6217920" y="4889071"/>
              <a:ext cx="137160" cy="27432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rot="2700000">
              <a:off x="6751320" y="4889071"/>
              <a:ext cx="137160" cy="27432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 rot="9000000">
              <a:off x="7284720" y="4889071"/>
              <a:ext cx="137160" cy="27432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18"/>
          <p:cNvSpPr/>
          <p:nvPr/>
        </p:nvSpPr>
        <p:spPr>
          <a:xfrm>
            <a:off x="6019800" y="5857504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6553200" y="5857504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7086600" y="5857504"/>
            <a:ext cx="533400" cy="771896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292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18"/>
          <p:cNvGrpSpPr/>
          <p:nvPr/>
        </p:nvGrpSpPr>
        <p:grpSpPr>
          <a:xfrm>
            <a:off x="6172200" y="6019800"/>
            <a:ext cx="2299941" cy="457200"/>
            <a:chOff x="6172200" y="5638800"/>
            <a:chExt cx="2299941" cy="457200"/>
          </a:xfrm>
        </p:grpSpPr>
        <p:sp>
          <p:nvSpPr>
            <p:cNvPr id="187" name="Google Shape;187;p18"/>
            <p:cNvSpPr txBox="1"/>
            <p:nvPr/>
          </p:nvSpPr>
          <p:spPr>
            <a:xfrm>
              <a:off x="7620000" y="5677786"/>
              <a:ext cx="8521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Shape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6172200" y="5638800"/>
              <a:ext cx="228600" cy="457200"/>
            </a:xfrm>
            <a:prstGeom prst="rect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6643116" y="5710052"/>
              <a:ext cx="353568" cy="304800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7200900" y="5710052"/>
              <a:ext cx="304800" cy="304800"/>
            </a:xfrm>
            <a:prstGeom prst="ellipse">
              <a:avLst/>
            </a:prstGeom>
            <a:solidFill>
              <a:srgbClr val="000000"/>
            </a:solidFill>
            <a:ln cap="flat" cmpd="sng" w="2857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p18"/>
          <p:cNvSpPr txBox="1"/>
          <p:nvPr/>
        </p:nvSpPr>
        <p:spPr>
          <a:xfrm>
            <a:off x="1447800" y="5638800"/>
            <a:ext cx="28188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primitives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5954768" y="1214735"/>
            <a:ext cx="17414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381000" y="2057400"/>
            <a:ext cx="4889700" cy="3602581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Flashback: mental models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 rotWithShape="1">
          <a:blip r:embed="rId3">
            <a:alphaModFix/>
          </a:blip>
          <a:srcRect b="0" l="8245" r="6688" t="1743"/>
          <a:stretch/>
        </p:blipFill>
        <p:spPr>
          <a:xfrm>
            <a:off x="4525441" y="1600200"/>
            <a:ext cx="4594812" cy="442277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/>
          <p:nvPr/>
        </p:nvSpPr>
        <p:spPr>
          <a:xfrm>
            <a:off x="4525441" y="1597028"/>
            <a:ext cx="4594812" cy="442277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1" name="Google Shape;201;p19"/>
          <p:cNvSpPr/>
          <p:nvPr/>
        </p:nvSpPr>
        <p:spPr>
          <a:xfrm>
            <a:off x="152400" y="1219200"/>
            <a:ext cx="417662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>
            <a:off x="3352800" y="1219200"/>
            <a:ext cx="2052320" cy="5186680"/>
            <a:chOff x="3352800" y="1219200"/>
            <a:chExt cx="2052320" cy="5186680"/>
          </a:xfrm>
        </p:grpSpPr>
        <p:sp>
          <p:nvSpPr>
            <p:cNvPr descr="Untitled.png" id="203" name="Google Shape;203;p19"/>
            <p:cNvSpPr/>
            <p:nvPr/>
          </p:nvSpPr>
          <p:spPr>
            <a:xfrm>
              <a:off x="3352800" y="4876800"/>
              <a:ext cx="1173480" cy="15290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Untitled.png" id="204" name="Google Shape;204;p19"/>
            <p:cNvSpPr/>
            <p:nvPr/>
          </p:nvSpPr>
          <p:spPr>
            <a:xfrm>
              <a:off x="4267200" y="2057400"/>
              <a:ext cx="965200" cy="10058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Untitled.png" id="205" name="Google Shape;205;p19"/>
            <p:cNvSpPr/>
            <p:nvPr/>
          </p:nvSpPr>
          <p:spPr>
            <a:xfrm>
              <a:off x="4267200" y="4343400"/>
              <a:ext cx="1036320" cy="812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Untitled.png" id="206" name="Google Shape;206;p19"/>
            <p:cNvSpPr/>
            <p:nvPr/>
          </p:nvSpPr>
          <p:spPr>
            <a:xfrm>
              <a:off x="4572000" y="3124200"/>
              <a:ext cx="833120" cy="10566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descr="Untitled.png" id="207" name="Google Shape;207;p19"/>
            <p:cNvSpPr/>
            <p:nvPr/>
          </p:nvSpPr>
          <p:spPr>
            <a:xfrm>
              <a:off x="3810000" y="1219200"/>
              <a:ext cx="822960" cy="9956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</p:grpSp>
      <p:sp>
        <p:nvSpPr>
          <p:cNvPr id="208" name="Google Shape;208;p19"/>
          <p:cNvSpPr txBox="1"/>
          <p:nvPr/>
        </p:nvSpPr>
        <p:spPr>
          <a:xfrm>
            <a:off x="4755910" y="3048000"/>
            <a:ext cx="419978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we manage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navigate the world?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“gestalt effect”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creen Shot 2016-02-07 at 12.19.55 PM.png" id="214" name="Google Shape;214;p20"/>
          <p:cNvSpPr txBox="1"/>
          <p:nvPr>
            <p:ph idx="1" type="body"/>
          </p:nvPr>
        </p:nvSpPr>
        <p:spPr>
          <a:xfrm>
            <a:off x="457200" y="1219200"/>
            <a:ext cx="8229600" cy="487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“gestalt effect”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brain’s ability to generate whole forms, instead of just collections of unrelated elements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key principles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