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8229600" cx="1463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9B3F79-3678-43EB-969D-B77AFA1B8B38}">
  <a:tblStyle styleId="{C29B3F79-3678-43EB-969D-B77AFA1B8B3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0EF"/>
          </a:solidFill>
        </a:fill>
      </a:tcStyle>
    </a:wholeTbl>
    <a:band1H>
      <a:tcTxStyle/>
      <a:tcStyle>
        <a:fill>
          <a:solidFill>
            <a:srgbClr val="DBDFDD"/>
          </a:solidFill>
        </a:fill>
      </a:tcStyle>
    </a:band1H>
    <a:band2H>
      <a:tcTxStyle/>
    </a:band2H>
    <a:band1V>
      <a:tcTxStyle/>
      <a:tcStyle>
        <a:fill>
          <a:solidFill>
            <a:srgbClr val="DBDF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https://www.youtube.com/watch?v=DEM001V0EzI&amp;index=3&amp;list=PLEIoFNo17mJWuB-zUsJlsCW2sRKYTBZwG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Phases </a:t>
            </a:r>
            <a:endParaRPr/>
          </a:p>
          <a:p>
            <a:pPr indent="-408193" lvl="0" marL="4081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phase feeds into the next</a:t>
            </a:r>
            <a:endParaRPr/>
          </a:p>
          <a:p>
            <a:pPr indent="-408193" lvl="0" marL="4081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is key!</a:t>
            </a:r>
            <a:endParaRPr/>
          </a:p>
          <a:p>
            <a:pPr indent="-408193" lvl="0" marL="40819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involved at all phases of the 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1097280" y="1645923"/>
            <a:ext cx="12557759" cy="23126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7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097280" y="4206240"/>
            <a:ext cx="10241280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None/>
              <a:defRPr b="0" i="0" sz="3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ctr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None/>
              <a:defRPr b="0" i="0" sz="29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ctr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  <a:defRPr b="0" i="0" sz="2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ctr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ctr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ctr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ctr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ctr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1097280" y="4078224"/>
            <a:ext cx="12557759" cy="1906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4389120" y="-1737360"/>
            <a:ext cx="5852160" cy="13167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2115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127" lvl="1" marL="9144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8732520" y="2606040"/>
            <a:ext cx="7040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2026920" y="-563880"/>
            <a:ext cx="7040880" cy="9631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2115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127" lvl="1" marL="9144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731520" y="1920240"/>
            <a:ext cx="13167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2115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127" lvl="1" marL="9144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31520" y="2008022"/>
            <a:ext cx="6461760" cy="5661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115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Merriweather Sans"/>
              <a:buChar char="-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4335" lvl="2" marL="13716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61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7437120" y="2008022"/>
            <a:ext cx="6461760" cy="5661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4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2115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Merriweather Sans"/>
              <a:buChar char="-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94335" lvl="2" marL="13716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61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93700" lvl="3" marL="18288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93700" lvl="4" marL="22860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93700" lvl="5" marL="27432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93700" lvl="6" marL="3200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93700" lvl="7" marL="36576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93700" lvl="8" marL="41148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155701" y="2834643"/>
            <a:ext cx="12435840" cy="26403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6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1155701" y="5552240"/>
            <a:ext cx="12435840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None/>
              <a:defRPr b="0" i="0" sz="3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  <a:defRPr b="0" i="0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170432" y="5519318"/>
            <a:ext cx="12557759" cy="1906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31520" y="2011680"/>
            <a:ext cx="6291072" cy="767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None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None/>
              <a:defRPr b="1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731520" y="2926080"/>
            <a:ext cx="6291072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2115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127" lvl="1" marL="9144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7607808" y="2011680"/>
            <a:ext cx="6291072" cy="767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None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None/>
              <a:defRPr b="1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1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7607808" y="2926080"/>
            <a:ext cx="6291072" cy="47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2115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127" lvl="1" marL="9144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4650" lvl="4" marL="22860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4650" lvl="6" marL="32004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4650" lvl="7" marL="36576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4650" lvl="8" marL="4114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4490339" y="4854829"/>
            <a:ext cx="5650992" cy="127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731520" y="950496"/>
            <a:ext cx="3423514" cy="15142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754880" y="950496"/>
            <a:ext cx="9144000" cy="6693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76885" lvl="0" marL="45720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3910"/>
              <a:buFont typeface="Arial"/>
              <a:buChar char="•"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445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Merriweather Sans"/>
              <a:buChar char="-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2291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306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2750" lvl="3" marL="18288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2750" lvl="4" marL="22860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2750" lvl="5" marL="2743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2750" lvl="6" marL="32004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2750" lvl="7" marL="36576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2750" lvl="8" marL="41148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31521" y="2556664"/>
            <a:ext cx="3423514" cy="5092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1094582" y="4295932"/>
            <a:ext cx="6693408" cy="2541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731520" y="950976"/>
            <a:ext cx="3428288" cy="15179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4573776" y="1005841"/>
            <a:ext cx="9447024" cy="6600547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9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4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731520" y="2560320"/>
            <a:ext cx="3423514" cy="50913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64943"/>
            <a:ext cx="1463040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731520" y="1920240"/>
            <a:ext cx="13167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2115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5127" lvl="1" marL="9144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  <a:defRPr b="0" i="0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7189" lvl="2" marL="13716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34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4650" lvl="3" marL="1828800" marR="0" rtl="0" algn="l">
              <a:spcBef>
                <a:spcPts val="46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14630400" cy="438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731520" y="21948"/>
            <a:ext cx="463296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5486400" y="21948"/>
            <a:ext cx="65836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44" lvl="1" marL="65304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0690" lvl="2" marL="130609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5" lvl="3" marL="195913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681" lvl="4" marL="261218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325" lvl="5" marL="326522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70" lvl="6" marL="391827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013" lvl="7" marL="457131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659" lvl="8" marL="5224359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2192000" y="21948"/>
            <a:ext cx="1706880" cy="39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usabilitybok.org/glossary/19#term40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1097280" y="1645923"/>
            <a:ext cx="12557759" cy="2312670"/>
          </a:xfrm>
          <a:prstGeom prst="rect">
            <a:avLst/>
          </a:prstGeom>
          <a:noFill/>
          <a:ln>
            <a:noFill/>
          </a:ln>
        </p:spPr>
        <p:txBody>
          <a:bodyPr anchorCtr="0" anchor="b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lang="en-US" sz="3400"/>
              <a:t>08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RIGHT TOOL FOR THE JOB</a:t>
            </a:r>
            <a:endParaRPr b="0" i="0" sz="5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097280" y="4206240"/>
            <a:ext cx="10241280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November 8, 2016</a:t>
            </a:r>
            <a:endParaRPr/>
          </a:p>
          <a:p>
            <a:pPr indent="0" lvl="0" marL="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b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SDS136:</a:t>
            </a:r>
            <a:endParaRPr/>
          </a:p>
          <a:p>
            <a:pPr indent="0" lvl="0" marL="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Communicating with Data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 analysis example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82" l="0" r="0" t="1182"/>
          <a:stretch/>
        </p:blipFill>
        <p:spPr>
          <a:xfrm>
            <a:off x="609600" y="1409155"/>
            <a:ext cx="13776960" cy="60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3169920" y="7680961"/>
            <a:ext cx="6339840" cy="562779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http://i1206241.blogspot.com/2013/01/task-descriptions-hierarchical-task.html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Personas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760781" y="1547165"/>
            <a:ext cx="9846259" cy="579363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261218" lvl="0" marL="26121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-272044" lvl="1" marL="653044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behavioral characteristics of your target users</a:t>
            </a:r>
            <a:endParaRPr/>
          </a:p>
          <a:p>
            <a:pPr indent="-272044" lvl="1" marL="653044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for reasoning about user needs</a:t>
            </a:r>
            <a:endParaRPr/>
          </a:p>
          <a:p>
            <a:pPr indent="-115516" lvl="1" marL="653044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218" lvl="0" marL="261218" marR="0" rtl="0" algn="l">
              <a:lnSpc>
                <a:spcPct val="90000"/>
              </a:lnSpc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 </a:t>
            </a:r>
            <a:endParaRPr/>
          </a:p>
          <a:p>
            <a:pPr indent="-272044" lvl="1" marL="653044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Fictionalization</a:t>
            </a:r>
            <a:endParaRPr/>
          </a:p>
          <a:p>
            <a:pPr indent="-272044" lvl="1" marL="653044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Narrative, goals, needs, pain points</a:t>
            </a:r>
            <a:endParaRPr/>
          </a:p>
          <a:p>
            <a:pPr indent="-272044" lvl="1" marL="653044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 specific to the problem space</a:t>
            </a:r>
            <a:endParaRPr/>
          </a:p>
          <a:p>
            <a:pPr indent="-272044" lvl="1" marL="653044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method* using information gathered from interviews</a:t>
            </a:r>
            <a:endParaRPr/>
          </a:p>
          <a:p>
            <a:pPr indent="-272044" lvl="1" marL="653044" marR="0" rtl="0" algn="l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Mapping persona to software features</a:t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>
            <a:off x="365760" y="7333563"/>
            <a:ext cx="13776960" cy="65511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McGinn, J. J., &amp; Kotamraju, N. (2008, April). Data-driven persona development. In </a:t>
            </a:r>
            <a:r>
              <a:rPr i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Proceedings of the SIGCHI Conference on Human Factors in Computing Systems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(pp. 1521-1524). ACM.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9050" y="1441989"/>
            <a:ext cx="3443670" cy="454466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81" name="Google Shape;181;p23"/>
          <p:cNvSpPr txBox="1"/>
          <p:nvPr/>
        </p:nvSpPr>
        <p:spPr>
          <a:xfrm>
            <a:off x="10850880" y="5941654"/>
            <a:ext cx="3169920" cy="91672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http://www.amazon.com/The-Inmates-Are-Running-Asylum/dp/0672326140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1" y="1834789"/>
            <a:ext cx="10402888" cy="5851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Mini-Lab: personas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731520" y="1920240"/>
            <a:ext cx="13167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come up with </a:t>
            </a: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personas 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characterize </a:t>
            </a:r>
            <a:endParaRPr/>
          </a:p>
          <a:p>
            <a:pPr indent="0" lvl="0" marL="0" marR="0" rtl="0" algn="ctr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people who might be interested in your project</a:t>
            </a:r>
            <a:endParaRPr b="1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25"/>
          <p:cNvGrpSpPr/>
          <p:nvPr/>
        </p:nvGrpSpPr>
        <p:grpSpPr>
          <a:xfrm>
            <a:off x="2112049" y="3501683"/>
            <a:ext cx="10656858" cy="3760387"/>
            <a:chOff x="1215624" y="3709432"/>
            <a:chExt cx="10656858" cy="3760387"/>
          </a:xfrm>
        </p:grpSpPr>
        <p:pic>
          <p:nvPicPr>
            <p:cNvPr id="196" name="Google Shape;196;p25"/>
            <p:cNvPicPr preferRelativeResize="0"/>
            <p:nvPr/>
          </p:nvPicPr>
          <p:blipFill rotWithShape="1">
            <a:blip r:embed="rId3">
              <a:alphaModFix/>
            </a:blip>
            <a:srcRect b="0" l="0" r="0" t="50218"/>
            <a:stretch/>
          </p:blipFill>
          <p:spPr>
            <a:xfrm>
              <a:off x="1215624" y="3885058"/>
              <a:ext cx="5702300" cy="35847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5"/>
            <p:cNvPicPr preferRelativeResize="0"/>
            <p:nvPr/>
          </p:nvPicPr>
          <p:blipFill rotWithShape="1">
            <a:blip r:embed="rId3">
              <a:alphaModFix/>
            </a:blip>
            <a:srcRect b="50664" l="6038" r="0" t="0"/>
            <a:stretch/>
          </p:blipFill>
          <p:spPr>
            <a:xfrm>
              <a:off x="6514531" y="3709432"/>
              <a:ext cx="5357951" cy="35526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Wrap-up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731520" y="2008022"/>
            <a:ext cx="6461760" cy="566196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class, we covered: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Competitive Review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Audience Definition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about your users </a:t>
            </a:r>
            <a:endParaRPr/>
          </a:p>
          <a:p>
            <a:pPr indent="-270170" lvl="2" marL="104487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Merriweather Sans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Semi-structured Interview</a:t>
            </a:r>
            <a:endParaRPr/>
          </a:p>
          <a:p>
            <a:pPr indent="-270170" lvl="2" marL="1044871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Merriweather Sans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 Inquiry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your users’ tasks </a:t>
            </a:r>
            <a:endParaRPr/>
          </a:p>
          <a:p>
            <a:pPr indent="-348260" lvl="1" marL="99596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 Sans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Task Analysis</a:t>
            </a:r>
            <a:endParaRPr/>
          </a:p>
          <a:p>
            <a:pPr indent="-272043" lvl="1" marL="653044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Merriweather Sans"/>
              <a:buChar char="-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your users </a:t>
            </a:r>
            <a:endParaRPr/>
          </a:p>
          <a:p>
            <a:pPr indent="-348260" lvl="1" marL="99596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 txBox="1"/>
          <p:nvPr>
            <p:ph idx="2" type="body"/>
          </p:nvPr>
        </p:nvSpPr>
        <p:spPr>
          <a:xfrm>
            <a:off x="7437120" y="2379467"/>
            <a:ext cx="6461760" cy="4154683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that you’ve thought a little more about your audience, how does that refine your initial visualization?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7209" y="6179975"/>
            <a:ext cx="5021581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Coming up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731520" y="1920240"/>
            <a:ext cx="13167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261218" lvl="0" marL="26121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FP2 due next Tuesday by 11:59pm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Refine </a:t>
            </a: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personas you developed today: this is your audience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 preliminary </a:t>
            </a:r>
            <a:r>
              <a:rPr b="1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competitive review</a:t>
            </a: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what else is out there?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your persona and review to Piazza</a:t>
            </a:r>
            <a:endParaRPr/>
          </a:p>
          <a:p>
            <a:pPr indent="-115516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218" lvl="0" marL="261218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Thursday: “Details”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Lab 7, you posted things you still wanted to learn to do in Tableau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cover as many as we can in a hands-on tutorial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731520" y="1920240"/>
            <a:ext cx="13167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261218" lvl="0" marL="26121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people have submitted their FP1 – 53 different topics! ☺</a:t>
            </a:r>
            <a:endParaRPr/>
          </a:p>
        </p:txBody>
      </p:sp>
      <p:graphicFrame>
        <p:nvGraphicFramePr>
          <p:cNvPr id="102" name="Google Shape;102;p14"/>
          <p:cNvGraphicFramePr/>
          <p:nvPr/>
        </p:nvGraphicFramePr>
        <p:xfrm>
          <a:off x="109855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{C29B3F79-3678-43EB-969D-B77AFA1B8B38}</a:tableStyleId>
              </a:tblPr>
              <a:tblGrid>
                <a:gridCol w="3606800"/>
                <a:gridCol w="432435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Airline comparison from tweets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Humans' impact on the environment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Biopics in Hollywood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Immigration on Brexit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Campaign spending based on public events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Impact of income inequality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Country's literacy rate vs wealth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International students picking multiple majors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Countrywise education comparison among genders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Maine’s entrepreneurial ecosystem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Demographic &amp; Health Survey of Rwanda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Marriage rates vs age and education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Distribution of Pokemon in Pokemon Go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Minorities in Stem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Economies of developing countries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Opiates abuse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Education in countries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Pokemon types vs stats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Educational funds allocaction to states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Prevalence of Irish Gaelic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Effect of Governor Brownback on Kansas economy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Private companies in different market sectors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Factors for Baby Names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Pro ISIS tweet analysis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Factors for customers' influence on cuisines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Quality of public schools in Boston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Factors for Housing Prices/Places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Recidivism and Incarceration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Factors for success of movies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Reddit trending topics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Factors in Dating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Refugee Crisis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Features of cells to determine benign or malignant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Sleep pattern for students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Fundings for startups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Stackoverflow community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Gender equality in parliaments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Strategies in NFL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Gentrification of NY households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Student alcohol consumption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Global agricultural land use over time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Sugar and other additives consumption in countries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Global Warming in USA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Technology in education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Happiness Index vs GDP to measure well being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Transgender and gender non-conforming students in education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Happiness of college students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Unemployment rates, inflation and the US  economy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Homeless population vs 911 incidence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Variation in Bond Prices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Hospitals vs healthcare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Women's economic independence vs the fertility rate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" marB="0" marR="12700" marL="12700" anchor="b"/>
                </a:tc>
              </a:tr>
            </a:tbl>
          </a:graphicData>
        </a:graphic>
      </p:graphicFrame>
      <p:sp>
        <p:nvSpPr>
          <p:cNvPr id="103" name="Google Shape;103;p14"/>
          <p:cNvSpPr/>
          <p:nvPr/>
        </p:nvSpPr>
        <p:spPr>
          <a:xfrm>
            <a:off x="9163050" y="4276120"/>
            <a:ext cx="52387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 haven’t found a team 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you want one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me know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731520" y="1920240"/>
            <a:ext cx="13167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77703" lvl="0" marL="26121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None/>
            </a:pPr>
            <a:r>
              <a:t/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you start making design choices about your final project, how do you know you’re </a:t>
            </a:r>
            <a:r>
              <a:rPr b="1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the right thing</a:t>
            </a: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0828165" y="7726234"/>
            <a:ext cx="3649021" cy="400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Slides adapted from D. Staheli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5229" y="5162550"/>
            <a:ext cx="7514272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User-centered design framework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6"/>
          <p:cNvGrpSpPr/>
          <p:nvPr/>
        </p:nvGrpSpPr>
        <p:grpSpPr>
          <a:xfrm>
            <a:off x="322906" y="1280160"/>
            <a:ext cx="6671778" cy="6481536"/>
            <a:chOff x="2998532" y="1403940"/>
            <a:chExt cx="6134001" cy="5669280"/>
          </a:xfrm>
        </p:grpSpPr>
        <p:pic>
          <p:nvPicPr>
            <p:cNvPr id="119" name="Google Shape;11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98532" y="1403940"/>
              <a:ext cx="6134001" cy="5669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6"/>
            <p:cNvSpPr/>
            <p:nvPr/>
          </p:nvSpPr>
          <p:spPr>
            <a:xfrm>
              <a:off x="4811436" y="3062030"/>
              <a:ext cx="2308919" cy="201168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65300" lIns="130600" spcFirstLastPara="1" rIns="130600" wrap="square" tIns="653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5215649" y="3759857"/>
              <a:ext cx="1699796" cy="1046698"/>
              <a:chOff x="6815595" y="3285615"/>
              <a:chExt cx="1290241" cy="872249"/>
            </a:xfrm>
          </p:grpSpPr>
          <p:pic>
            <p:nvPicPr>
              <p:cNvPr id="122" name="Google Shape;122;p16"/>
              <p:cNvPicPr preferRelativeResize="0"/>
              <p:nvPr/>
            </p:nvPicPr>
            <p:blipFill rotWithShape="1">
              <a:blip r:embed="rId4">
                <a:alphaModFix/>
              </a:blip>
              <a:srcRect b="7620" l="26633" r="33109" t="73536"/>
              <a:stretch/>
            </p:blipFill>
            <p:spPr>
              <a:xfrm>
                <a:off x="6898360" y="3285615"/>
                <a:ext cx="1124712" cy="6124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" name="Google Shape;123;p16"/>
              <p:cNvSpPr txBox="1"/>
              <p:nvPr/>
            </p:nvSpPr>
            <p:spPr>
              <a:xfrm>
                <a:off x="6815595" y="3866223"/>
                <a:ext cx="1290241" cy="291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Users</a:t>
                </a:r>
                <a:endParaRPr/>
              </a:p>
            </p:txBody>
          </p:sp>
        </p:grpSp>
      </p:grpSp>
      <p:sp>
        <p:nvSpPr>
          <p:cNvPr id="124" name="Google Shape;124;p16"/>
          <p:cNvSpPr txBox="1"/>
          <p:nvPr/>
        </p:nvSpPr>
        <p:spPr>
          <a:xfrm>
            <a:off x="7383819" y="1473858"/>
            <a:ext cx="6799296" cy="659519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Discovery</a:t>
            </a:r>
            <a:endParaRPr/>
          </a:p>
          <a:p>
            <a:pPr indent="-4081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about your users </a:t>
            </a:r>
            <a:endParaRPr/>
          </a:p>
          <a:p>
            <a:pPr indent="-4081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your users </a:t>
            </a:r>
            <a:endParaRPr/>
          </a:p>
          <a:p>
            <a:pPr indent="-4081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your users’ tasks </a:t>
            </a:r>
            <a:endParaRPr/>
          </a:p>
          <a:p>
            <a:pPr indent="-4081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Eliciting and defining clear product requirements</a:t>
            </a:r>
            <a:endParaRPr/>
          </a:p>
          <a:p>
            <a:pPr indent="-2557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 Concepting Phase</a:t>
            </a:r>
            <a:endParaRPr/>
          </a:p>
          <a:p>
            <a:pPr indent="-4081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Developing conceptual models</a:t>
            </a:r>
            <a:endParaRPr/>
          </a:p>
          <a:p>
            <a:pPr indent="-4081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Solving design problems through ideation </a:t>
            </a:r>
            <a:endParaRPr/>
          </a:p>
          <a:p>
            <a:pPr indent="-4081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design activities</a:t>
            </a:r>
            <a:endParaRPr/>
          </a:p>
          <a:p>
            <a:pPr indent="-2557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Prototyping + User Testing</a:t>
            </a:r>
            <a:endParaRPr/>
          </a:p>
          <a:p>
            <a:pPr indent="-4081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 of a high-quality product that meets users’ needs and is easy to learn and use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242498" y="7761696"/>
            <a:ext cx="12046533" cy="43966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http://www.uxmatters.com/mt/archives/2010/07/design-is-a-process-not-a-methodology.php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 rot="-4759656">
            <a:off x="319958" y="1183381"/>
            <a:ext cx="6643243" cy="6609339"/>
          </a:xfrm>
          <a:prstGeom prst="blockArc">
            <a:avLst>
              <a:gd fmla="val 6502684" name="adj1"/>
              <a:gd fmla="val 20955343" name="adj2"/>
              <a:gd fmla="val 31062" name="adj3"/>
            </a:avLst>
          </a:prstGeom>
          <a:solidFill>
            <a:schemeClr val="lt1">
              <a:alpha val="7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504227" y="3973620"/>
            <a:ext cx="6394653" cy="3089101"/>
          </a:xfrm>
          <a:prstGeom prst="rect">
            <a:avLst/>
          </a:prstGeom>
          <a:solidFill>
            <a:srgbClr val="FFFFFF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Competitive review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5730240" y="1614175"/>
            <a:ext cx="8778240" cy="6241475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261218" lvl="0" marL="26121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57"/>
              <a:buFont typeface="Arial"/>
              <a:buChar char="•"/>
            </a:pPr>
            <a:r>
              <a:rPr b="0" i="0" lang="en-US" sz="28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 </a:t>
            </a:r>
            <a:endParaRPr b="0" i="0" sz="28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044" lvl="1" marL="653044" marR="0" rtl="0" algn="l">
              <a:lnSpc>
                <a:spcPct val="9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SzPts val="2095"/>
              <a:buFont typeface="Merriweather Sans"/>
              <a:buChar char="-"/>
            </a:pPr>
            <a:r>
              <a:rPr b="0" i="0" lang="en-US" sz="24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the lay of the land, avoid reinventing the wheel </a:t>
            </a:r>
            <a:endParaRPr/>
          </a:p>
          <a:p>
            <a:pPr indent="-272044" lvl="1" marL="653044" marR="0" rtl="0" algn="l">
              <a:lnSpc>
                <a:spcPct val="9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SzPts val="2095"/>
              <a:buFont typeface="Merriweather Sans"/>
              <a:buChar char="-"/>
            </a:pPr>
            <a:r>
              <a:rPr b="0" i="0" lang="en-US" sz="24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Situate your tool appropriately in the landscape</a:t>
            </a:r>
            <a:endParaRPr/>
          </a:p>
          <a:p>
            <a:pPr indent="-272044" lvl="1" marL="653044" marR="0" rtl="0" algn="l">
              <a:lnSpc>
                <a:spcPct val="9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SzPts val="2095"/>
              <a:buFont typeface="Merriweather Sans"/>
              <a:buChar char="-"/>
            </a:pPr>
            <a:r>
              <a:rPr b="0" i="0" lang="en-US" sz="24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your unique contribution</a:t>
            </a:r>
            <a:endParaRPr/>
          </a:p>
          <a:p>
            <a:pPr indent="-10826" lvl="1" marL="391826" marR="0" rtl="0" algn="l">
              <a:lnSpc>
                <a:spcPct val="9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Font typeface="Merriweather Sans"/>
              <a:buNone/>
            </a:pPr>
            <a:r>
              <a:t/>
            </a:r>
            <a:endParaRPr b="0" i="0" sz="24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218" lvl="0" marL="261218" marR="0" rtl="0" algn="l">
              <a:lnSpc>
                <a:spcPct val="90000"/>
              </a:lnSpc>
              <a:spcBef>
                <a:spcPts val="578"/>
              </a:spcBef>
              <a:spcAft>
                <a:spcPts val="0"/>
              </a:spcAft>
              <a:buClr>
                <a:schemeClr val="accent1"/>
              </a:buClr>
              <a:buSzPts val="2457"/>
              <a:buFont typeface="Arial"/>
              <a:buChar char="•"/>
            </a:pPr>
            <a:r>
              <a:rPr b="0" i="0" lang="en-US" sz="289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 b="0" i="0" sz="289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044" lvl="1" marL="653044" marR="0" rtl="0" algn="l">
              <a:lnSpc>
                <a:spcPct val="9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SzPts val="2095"/>
              <a:buFont typeface="Merriweather Sans"/>
              <a:buChar char="-"/>
            </a:pPr>
            <a:r>
              <a:rPr b="0" i="0" lang="en-US" sz="24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Literature review or product review</a:t>
            </a:r>
            <a:endParaRPr b="0" i="0" sz="24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044" lvl="1" marL="653044" marR="0" rtl="0" algn="l">
              <a:lnSpc>
                <a:spcPct val="9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SzPts val="2095"/>
              <a:buFont typeface="Merriweather Sans"/>
              <a:buChar char="-"/>
            </a:pPr>
            <a:r>
              <a:rPr b="0" i="0" lang="en-US" sz="24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 </a:t>
            </a:r>
            <a:endParaRPr/>
          </a:p>
          <a:p>
            <a:pPr indent="-270171" lvl="2" marL="1044871" marR="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Clr>
                <a:schemeClr val="accent1"/>
              </a:buClr>
              <a:buSzPts val="1989"/>
              <a:buFont typeface="Arial"/>
              <a:buChar char="•"/>
            </a:pPr>
            <a:r>
              <a:rPr b="0" i="0" lang="en-US" sz="22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existing tools? </a:t>
            </a:r>
            <a:endParaRPr/>
          </a:p>
          <a:p>
            <a:pPr indent="-270171" lvl="2" marL="1044871" marR="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Clr>
                <a:schemeClr val="accent1"/>
              </a:buClr>
              <a:buSzPts val="1989"/>
              <a:buFont typeface="Arial"/>
              <a:buChar char="•"/>
            </a:pPr>
            <a:r>
              <a:rPr b="0" i="0" lang="en-US" sz="22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their purpose?</a:t>
            </a:r>
            <a:endParaRPr/>
          </a:p>
          <a:p>
            <a:pPr indent="-270171" lvl="2" marL="1044871" marR="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Clr>
                <a:schemeClr val="accent1"/>
              </a:buClr>
              <a:buSzPts val="1989"/>
              <a:buFont typeface="Arial"/>
              <a:buChar char="•"/>
            </a:pPr>
            <a:r>
              <a:rPr b="0" i="0" lang="en-US" sz="221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audience are they aiming for?</a:t>
            </a:r>
            <a:endParaRPr/>
          </a:p>
          <a:p>
            <a:pPr indent="-270171" lvl="2" marL="1044871" marR="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Clr>
                <a:schemeClr val="accent1"/>
              </a:buClr>
              <a:buSzPts val="1989"/>
              <a:buFont typeface="Arial"/>
              <a:buChar char="•"/>
            </a:pPr>
            <a:r>
              <a:rPr b="0" i="0" lang="en-US" sz="22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kinds of data or visualization are they using? </a:t>
            </a:r>
            <a:endParaRPr/>
          </a:p>
          <a:p>
            <a:pPr indent="-270171" lvl="2" marL="1044871" marR="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Clr>
                <a:schemeClr val="accent1"/>
              </a:buClr>
              <a:buSzPts val="1989"/>
              <a:buFont typeface="Arial"/>
              <a:buChar char="•"/>
            </a:pPr>
            <a:r>
              <a:rPr b="0" i="0" lang="en-US" sz="22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functionality do they contain? </a:t>
            </a:r>
            <a:endParaRPr/>
          </a:p>
          <a:p>
            <a:pPr indent="-270171" lvl="2" marL="1044871" marR="0" rtl="0" algn="l">
              <a:lnSpc>
                <a:spcPct val="90000"/>
              </a:lnSpc>
              <a:spcBef>
                <a:spcPts val="442"/>
              </a:spcBef>
              <a:spcAft>
                <a:spcPts val="0"/>
              </a:spcAft>
              <a:buClr>
                <a:schemeClr val="accent1"/>
              </a:buClr>
              <a:buSzPts val="1989"/>
              <a:buFont typeface="Arial"/>
              <a:buChar char="•"/>
            </a:pPr>
            <a:r>
              <a:rPr b="0" i="0" lang="en-US" sz="221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their strengths and shortcomings? </a:t>
            </a:r>
            <a:endParaRPr/>
          </a:p>
          <a:p>
            <a:pPr indent="-272044" lvl="1" marL="653044" marR="0" rtl="0" algn="l">
              <a:lnSpc>
                <a:spcPct val="90000"/>
              </a:lnSpc>
              <a:spcBef>
                <a:spcPts val="493"/>
              </a:spcBef>
              <a:spcAft>
                <a:spcPts val="0"/>
              </a:spcAft>
              <a:buClr>
                <a:schemeClr val="accent1"/>
              </a:buClr>
              <a:buSzPts val="2095"/>
              <a:buFont typeface="Merriweather Sans"/>
              <a:buChar char="-"/>
            </a:pPr>
            <a:r>
              <a:rPr b="0" i="0" lang="en-US" sz="246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opportunities and design constraints</a:t>
            </a:r>
            <a:endParaRPr b="0" i="0" sz="24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ainbow.PNG" id="135" name="Google Shape;1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" y="2894215"/>
            <a:ext cx="4622096" cy="3566160"/>
          </a:xfrm>
          <a:prstGeom prst="rect">
            <a:avLst/>
          </a:prstGeom>
          <a:solidFill>
            <a:srgbClr val="ECECEC"/>
          </a:solidFill>
          <a:ln cap="sq" cmpd="sng" w="1905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65000" kx="195000" rotWithShape="0" algn="tl" dir="12900000" dist="50800" ky="14500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Defining your audience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731520" y="1920240"/>
            <a:ext cx="13167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408174" lvl="0" marL="408174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about your users (data collection)</a:t>
            </a:r>
            <a:endParaRPr/>
          </a:p>
          <a:p>
            <a:pPr indent="-420104" lvl="1" marL="839205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Semi-structured interview 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0104" lvl="1" marL="839205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Contextual inquiry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8174" lvl="0" marL="408174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your users’ tasks (data analysis)</a:t>
            </a:r>
            <a:endParaRPr b="0" i="0" sz="3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0104" lvl="1" marL="839205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task analysis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8174" lvl="0" marL="408174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your users (data analysis)</a:t>
            </a:r>
            <a:endParaRPr/>
          </a:p>
          <a:p>
            <a:pPr indent="-420104" lvl="1" marL="839205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5516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31520" y="379489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Interviews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760781" y="1547165"/>
            <a:ext cx="7407859" cy="625757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261218" lvl="0" marL="26121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73"/>
              <a:buFont typeface="Arial"/>
              <a:buChar char="•"/>
            </a:pPr>
            <a:r>
              <a:rPr b="0" i="0" lang="en-US" sz="31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-272044" lvl="1" marL="653044" marR="0" rtl="0" algn="l">
              <a:lnSpc>
                <a:spcPct val="80000"/>
              </a:lnSpc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Char char="-"/>
            </a:pPr>
            <a:r>
              <a:rPr b="0" i="0" lang="en-US" sz="26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Gather qualitative data about users to understand the problem space</a:t>
            </a:r>
            <a:endParaRPr/>
          </a:p>
          <a:p>
            <a:pPr indent="-127283" lvl="1" marL="653044" marR="0" rtl="0" algn="l">
              <a:lnSpc>
                <a:spcPct val="80000"/>
              </a:lnSpc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None/>
            </a:pPr>
            <a:r>
              <a:t/>
            </a:r>
            <a:endParaRPr b="0" i="0" sz="268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218" lvl="0" marL="261218" marR="0" rtl="0" algn="l">
              <a:lnSpc>
                <a:spcPct val="80000"/>
              </a:lnSpc>
              <a:spcBef>
                <a:spcPts val="629"/>
              </a:spcBef>
              <a:spcAft>
                <a:spcPts val="0"/>
              </a:spcAft>
              <a:buClr>
                <a:schemeClr val="accent1"/>
              </a:buClr>
              <a:buSzPts val="2673"/>
              <a:buFont typeface="Arial"/>
              <a:buChar char="•"/>
            </a:pPr>
            <a:r>
              <a:rPr b="0" i="0" lang="en-US" sz="31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/>
          </a:p>
          <a:p>
            <a:pPr indent="-272044" lvl="1" marL="653044" marR="0" rtl="0" algn="l">
              <a:lnSpc>
                <a:spcPct val="80000"/>
              </a:lnSpc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Char char="-"/>
            </a:pPr>
            <a:r>
              <a:rPr b="0" i="0" lang="en-US" sz="26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Prep: Interview guide</a:t>
            </a:r>
            <a:endParaRPr/>
          </a:p>
          <a:p>
            <a:pPr indent="-270171" lvl="2" marL="1044871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Arial"/>
              <a:buChar char="•"/>
            </a:pPr>
            <a:r>
              <a:rPr b="0" i="0" lang="en-US" sz="24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Semi-structured</a:t>
            </a:r>
            <a:endParaRPr/>
          </a:p>
          <a:p>
            <a:pPr indent="-270171" lvl="2" marL="1044871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Arial"/>
              <a:buChar char="•"/>
            </a:pPr>
            <a:r>
              <a:rPr b="0" i="0" lang="en-US" sz="24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“Cheat sheet” to ensure that you gather all the information you need</a:t>
            </a:r>
            <a:endParaRPr/>
          </a:p>
          <a:p>
            <a:pPr indent="-270171" lvl="2" marL="1044871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Arial"/>
              <a:buChar char="•"/>
            </a:pPr>
            <a:r>
              <a:rPr b="0" i="0" lang="en-US" sz="24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Open-ended questions</a:t>
            </a:r>
            <a:endParaRPr/>
          </a:p>
          <a:p>
            <a:pPr indent="-272044" lvl="1" marL="653044" marR="0" rtl="0" algn="l">
              <a:lnSpc>
                <a:spcPct val="80000"/>
              </a:lnSpc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Char char="-"/>
            </a:pPr>
            <a:r>
              <a:rPr b="0" i="0" lang="en-US" sz="26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During: Managing the interview</a:t>
            </a:r>
            <a:endParaRPr/>
          </a:p>
          <a:p>
            <a:pPr indent="-270171" lvl="2" marL="1044871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Arial"/>
              <a:buChar char="•"/>
            </a:pPr>
            <a:r>
              <a:rPr b="0" i="0" lang="en-US" sz="24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 trust </a:t>
            </a:r>
            <a:endParaRPr/>
          </a:p>
          <a:p>
            <a:pPr indent="-270171" lvl="2" marL="1044871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Arial"/>
              <a:buChar char="•"/>
            </a:pPr>
            <a:r>
              <a:rPr b="0" i="0" lang="en-US" sz="24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 engagement will vary</a:t>
            </a:r>
            <a:endParaRPr/>
          </a:p>
          <a:p>
            <a:pPr indent="-270171" lvl="2" marL="1044871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Arial"/>
              <a:buChar char="•"/>
            </a:pPr>
            <a:r>
              <a:rPr b="0" i="0" lang="en-US" sz="24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flexible!</a:t>
            </a:r>
            <a:endParaRPr/>
          </a:p>
          <a:p>
            <a:pPr indent="-270171" lvl="2" marL="1044871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Arial"/>
              <a:buChar char="•"/>
            </a:pPr>
            <a:r>
              <a:rPr b="0" i="0" lang="en-US" sz="24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Recording or note-taking</a:t>
            </a:r>
            <a:endParaRPr/>
          </a:p>
          <a:p>
            <a:pPr indent="-132725" lvl="2" marL="1044871" marR="0" rtl="0" algn="l">
              <a:lnSpc>
                <a:spcPct val="80000"/>
              </a:lnSpc>
              <a:spcBef>
                <a:spcPts val="481"/>
              </a:spcBef>
              <a:spcAft>
                <a:spcPts val="0"/>
              </a:spcAft>
              <a:buClr>
                <a:schemeClr val="accent1"/>
              </a:buClr>
              <a:buSzPts val="2165"/>
              <a:buFont typeface="Arial"/>
              <a:buNone/>
            </a:pPr>
            <a:r>
              <a:t/>
            </a:r>
            <a:endParaRPr b="0" i="0" sz="240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8641" y="3429000"/>
            <a:ext cx="5917368" cy="37490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19"/>
          <p:cNvSpPr txBox="1"/>
          <p:nvPr/>
        </p:nvSpPr>
        <p:spPr>
          <a:xfrm>
            <a:off x="1943080" y="7804736"/>
            <a:ext cx="11094720" cy="39350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Wood, L. E. (1997). Semi-structured interviewing for user-centered design. </a:t>
            </a:r>
            <a:r>
              <a:rPr i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interactions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(2), 48-61.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Contextual Inquiry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>
            <p:ph idx="1" type="body"/>
          </p:nvPr>
        </p:nvSpPr>
        <p:spPr>
          <a:xfrm>
            <a:off x="760783" y="1547165"/>
            <a:ext cx="8474373" cy="6092047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261218" lvl="0" marL="26121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73"/>
              <a:buFont typeface="Arial"/>
              <a:buChar char="•"/>
            </a:pPr>
            <a:r>
              <a:rPr b="0" i="0" lang="en-US" sz="31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-272044" lvl="1" marL="653044" marR="0" rtl="0" algn="l"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Char char="-"/>
            </a:pPr>
            <a:r>
              <a:rPr b="0" i="0" lang="en-US" sz="26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how work is actually done in context</a:t>
            </a:r>
            <a:endParaRPr/>
          </a:p>
          <a:p>
            <a:pPr indent="-272044" lvl="1" marL="653044" marR="0" rtl="0" algn="l"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Char char="-"/>
            </a:pPr>
            <a:r>
              <a:rPr b="0" i="0" lang="en-US" sz="26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pain points, shortcuts, workarounds, etc.</a:t>
            </a:r>
            <a:endParaRPr b="0" i="0" sz="268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283" lvl="1" marL="653044" marR="0" rtl="0" algn="l"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None/>
            </a:pPr>
            <a:r>
              <a:t/>
            </a:r>
            <a:endParaRPr b="0" i="0" sz="268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218" lvl="0" marL="261218" marR="0" rtl="0" algn="l">
              <a:spcBef>
                <a:spcPts val="629"/>
              </a:spcBef>
              <a:spcAft>
                <a:spcPts val="0"/>
              </a:spcAft>
              <a:buClr>
                <a:schemeClr val="accent1"/>
              </a:buClr>
              <a:buSzPts val="2673"/>
              <a:buFont typeface="Arial"/>
              <a:buChar char="•"/>
            </a:pPr>
            <a:r>
              <a:rPr b="0" i="0" lang="en-US" sz="31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/>
          </a:p>
          <a:p>
            <a:pPr indent="-272044" lvl="1" marL="653044" marR="0" rtl="0" algn="l"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Char char="-"/>
            </a:pPr>
            <a:r>
              <a:rPr b="0" i="0" lang="en-US" sz="26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"Shoulder to shoulder” in user’s environment</a:t>
            </a:r>
            <a:endParaRPr/>
          </a:p>
          <a:p>
            <a:pPr indent="-272044" lvl="1" marL="653044" marR="0" rtl="0" algn="l"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Char char="-"/>
            </a:pPr>
            <a:r>
              <a:rPr b="0" i="0" lang="en-US" sz="26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Apprenticeship paradigm – learn by </a:t>
            </a:r>
            <a:r>
              <a:rPr b="1" i="0" lang="en-US" sz="26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watching</a:t>
            </a:r>
            <a:endParaRPr/>
          </a:p>
          <a:p>
            <a:pPr indent="-127283" lvl="1" marL="653044" marR="0" rtl="0" algn="l"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None/>
            </a:pPr>
            <a:r>
              <a:t/>
            </a:r>
            <a:endParaRPr b="0" i="0" sz="268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218" lvl="0" marL="261218" marR="0" rtl="0" algn="l">
              <a:spcBef>
                <a:spcPts val="629"/>
              </a:spcBef>
              <a:spcAft>
                <a:spcPts val="0"/>
              </a:spcAft>
              <a:buClr>
                <a:schemeClr val="accent1"/>
              </a:buClr>
              <a:buSzPts val="2673"/>
              <a:buFont typeface="Arial"/>
              <a:buChar char="•"/>
            </a:pPr>
            <a:r>
              <a:rPr b="0" i="0" lang="en-US" sz="314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</a:t>
            </a:r>
            <a:endParaRPr b="0" i="0" sz="314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044" lvl="1" marL="653044" marR="0" rtl="0" algn="l">
              <a:spcBef>
                <a:spcPts val="536"/>
              </a:spcBef>
              <a:spcAft>
                <a:spcPts val="0"/>
              </a:spcAft>
              <a:buClr>
                <a:schemeClr val="accent1"/>
              </a:buClr>
              <a:buSzPts val="2280"/>
              <a:buFont typeface="Merriweather Sans"/>
              <a:buChar char="-"/>
            </a:pPr>
            <a:r>
              <a:rPr b="0" i="0" lang="en-US" sz="26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Participant-observer paradigm – learn by </a:t>
            </a:r>
            <a:r>
              <a:rPr b="1" i="0" lang="en-US" sz="268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doing</a:t>
            </a:r>
            <a:endParaRPr b="1" i="0" sz="268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9868875" y="6722484"/>
            <a:ext cx="4169178" cy="91672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http://www.amazon.com/Contextual-Design-Customer-Centered-Interactive-Technologies/dp/1558604111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68876" y="1554480"/>
            <a:ext cx="3843922" cy="504444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731520" y="274320"/>
            <a:ext cx="13167360" cy="1188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00" lIns="130600" spcFirstLastPara="1" rIns="130600" wrap="square" tIns="65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5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Hierarchical task analysis</a:t>
            </a:r>
            <a:endParaRPr b="0" i="0" sz="5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731520" y="1920240"/>
            <a:ext cx="13167360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261218" lvl="0" marL="261218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user workflow 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pain points and areas for optimization </a:t>
            </a:r>
            <a:endParaRPr/>
          </a:p>
          <a:p>
            <a:pPr indent="-115516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1218" lvl="0" marL="261218" marR="0" rtl="0" algn="l">
              <a:spcBef>
                <a:spcPts val="680"/>
              </a:spcBef>
              <a:spcAft>
                <a:spcPts val="0"/>
              </a:spcAft>
              <a:buClr>
                <a:schemeClr val="accent1"/>
              </a:buClr>
              <a:buSzPts val="2890"/>
              <a:buFont typeface="Arial"/>
              <a:buChar char="•"/>
            </a:pPr>
            <a:r>
              <a:rPr b="0" i="0" lang="en-US" sz="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Decompose tasks into 4-8 sequential steps</a:t>
            </a:r>
            <a:endParaRPr/>
          </a:p>
          <a:p>
            <a:pPr indent="-272044" lvl="1" marL="653044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465"/>
              <a:buFont typeface="Merriweather Sans"/>
              <a:buChar char="-"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patterns, sequences and skips in the tasks 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3048000" y="7863840"/>
            <a:ext cx="7315200" cy="439668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43840" y="7223762"/>
            <a:ext cx="14020801" cy="655112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Hackos, J. &amp; Redish, J. (1998). User and Task Analysis for </a:t>
            </a:r>
            <a:r>
              <a:rPr i="1" lang="en-US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Interface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Design. Chichester: Wiley.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