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b="0" i="0" sz="20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973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973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p6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132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973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Merriweather Sans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San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science.smith.edu/~jcrouser/SDS136/labs/lab2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LAB 02:</a:t>
            </a:r>
            <a:b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BAR AND LINE CHARTS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September 27, 2016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SDS 136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Communicating with Data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stacked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2-03 at 8.39.22 AM.png" id="161" name="Google Shape;161;p2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672" l="-817" r="1590" t="-673"/>
          <a:stretch/>
        </p:blipFill>
        <p:spPr>
          <a:xfrm>
            <a:off x="313266" y="1641602"/>
            <a:ext cx="1917701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category is split into sub-categories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Bars in the same top-level category are stacked on top of one another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b="0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: each category is split into the same sub-categories, and they appear in the same order (why is this important?)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Can also stacking to show part-of-whole relationships</a:t>
            </a:r>
            <a:endParaRPr b="0" i="0" sz="24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2-03 at 8.57.26 AM.png" id="163" name="Google Shape;16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6500" y="1676400"/>
            <a:ext cx="18669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000" y="914400"/>
            <a:ext cx="5359400" cy="58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1000" y="914400"/>
            <a:ext cx="5359400" cy="58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gets encoded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23"/>
          <p:cNvGrpSpPr/>
          <p:nvPr/>
        </p:nvGrpSpPr>
        <p:grpSpPr>
          <a:xfrm>
            <a:off x="5715000" y="2971800"/>
            <a:ext cx="1905000" cy="1219200"/>
            <a:chOff x="5562600" y="2819400"/>
            <a:chExt cx="1905000" cy="1219200"/>
          </a:xfrm>
        </p:grpSpPr>
        <p:cxnSp>
          <p:nvCxnSpPr>
            <p:cNvPr id="172" name="Google Shape;172;p23"/>
            <p:cNvCxnSpPr/>
            <p:nvPr/>
          </p:nvCxnSpPr>
          <p:spPr>
            <a:xfrm flipH="1">
              <a:off x="6019800" y="3276600"/>
              <a:ext cx="304800" cy="7620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3" name="Google Shape;173;p23"/>
            <p:cNvSpPr txBox="1"/>
            <p:nvPr/>
          </p:nvSpPr>
          <p:spPr>
            <a:xfrm>
              <a:off x="5562600" y="2819400"/>
              <a:ext cx="1905000" cy="646331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Minimum value (shortest bar)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23"/>
          <p:cNvGrpSpPr/>
          <p:nvPr/>
        </p:nvGrpSpPr>
        <p:grpSpPr>
          <a:xfrm>
            <a:off x="3733800" y="1182469"/>
            <a:ext cx="2514600" cy="646331"/>
            <a:chOff x="5334000" y="2935069"/>
            <a:chExt cx="2514600" cy="646331"/>
          </a:xfrm>
        </p:grpSpPr>
        <p:cxnSp>
          <p:nvCxnSpPr>
            <p:cNvPr id="175" name="Google Shape;175;p23"/>
            <p:cNvCxnSpPr/>
            <p:nvPr/>
          </p:nvCxnSpPr>
          <p:spPr>
            <a:xfrm flipH="1">
              <a:off x="5334000" y="3276600"/>
              <a:ext cx="990600" cy="762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76" name="Google Shape;176;p23"/>
            <p:cNvSpPr txBox="1"/>
            <p:nvPr/>
          </p:nvSpPr>
          <p:spPr>
            <a:xfrm>
              <a:off x="5943600" y="2935069"/>
              <a:ext cx="1905000" cy="646331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Maximum value (tallest bar)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23"/>
          <p:cNvGrpSpPr/>
          <p:nvPr/>
        </p:nvGrpSpPr>
        <p:grpSpPr>
          <a:xfrm>
            <a:off x="7086600" y="1295400"/>
            <a:ext cx="1905000" cy="2895600"/>
            <a:chOff x="6934200" y="1295400"/>
            <a:chExt cx="1905000" cy="2895600"/>
          </a:xfrm>
        </p:grpSpPr>
        <p:sp>
          <p:nvSpPr>
            <p:cNvPr id="178" name="Google Shape;178;p23"/>
            <p:cNvSpPr/>
            <p:nvPr/>
          </p:nvSpPr>
          <p:spPr>
            <a:xfrm>
              <a:off x="6934200" y="1295400"/>
              <a:ext cx="152400" cy="2895600"/>
            </a:xfrm>
            <a:prstGeom prst="rightBracket">
              <a:avLst>
                <a:gd fmla="val 8333" name="adj"/>
              </a:avLst>
            </a:prstGeom>
            <a:noFill/>
            <a:ln cap="flat" cmpd="sng" w="57150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7239000" y="2133600"/>
              <a:ext cx="1600200" cy="1200329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Range (difference b/t tallest and shortest bars)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23"/>
          <p:cNvGrpSpPr/>
          <p:nvPr/>
        </p:nvGrpSpPr>
        <p:grpSpPr>
          <a:xfrm>
            <a:off x="5181600" y="1371600"/>
            <a:ext cx="1905000" cy="1447800"/>
            <a:chOff x="5562600" y="2590800"/>
            <a:chExt cx="1905000" cy="1447800"/>
          </a:xfrm>
        </p:grpSpPr>
        <p:cxnSp>
          <p:nvCxnSpPr>
            <p:cNvPr id="181" name="Google Shape;181;p23"/>
            <p:cNvCxnSpPr/>
            <p:nvPr/>
          </p:nvCxnSpPr>
          <p:spPr>
            <a:xfrm flipH="1">
              <a:off x="6019800" y="3276600"/>
              <a:ext cx="304800" cy="7620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2" name="Google Shape;182;p23"/>
            <p:cNvSpPr txBox="1"/>
            <p:nvPr/>
          </p:nvSpPr>
          <p:spPr>
            <a:xfrm>
              <a:off x="5562600" y="2590800"/>
              <a:ext cx="1905000" cy="92333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reference lines to show average value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23"/>
          <p:cNvSpPr/>
          <p:nvPr/>
        </p:nvSpPr>
        <p:spPr>
          <a:xfrm>
            <a:off x="2438400" y="4191000"/>
            <a:ext cx="4419600" cy="2362200"/>
          </a:xfrm>
          <a:prstGeom prst="rect">
            <a:avLst/>
          </a:prstGeom>
          <a:solidFill>
            <a:schemeClr val="lt1">
              <a:alpha val="6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Pros and cons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good about bar charts?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not so good?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8819" y="4800600"/>
            <a:ext cx="5021581" cy="20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 to ask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25"/>
          <p:cNvGrpSpPr/>
          <p:nvPr/>
        </p:nvGrpSpPr>
        <p:grpSpPr>
          <a:xfrm>
            <a:off x="457200" y="1602581"/>
            <a:ext cx="8229599" cy="4872037"/>
            <a:chOff x="0" y="2381"/>
            <a:chExt cx="8229599" cy="4872037"/>
          </a:xfrm>
        </p:grpSpPr>
        <p:sp>
          <p:nvSpPr>
            <p:cNvPr id="197" name="Google Shape;197;p25"/>
            <p:cNvSpPr/>
            <p:nvPr/>
          </p:nvSpPr>
          <p:spPr>
            <a:xfrm rot="5400000">
              <a:off x="4967478" y="-1845278"/>
              <a:ext cx="1257299" cy="5266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ED0D3">
                <a:alpha val="89803"/>
              </a:srgbClr>
            </a:solidFill>
            <a:ln cap="flat" cmpd="sng" w="9525">
              <a:solidFill>
                <a:srgbClr val="CED0D3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 txBox="1"/>
            <p:nvPr/>
          </p:nvSpPr>
          <p:spPr>
            <a:xfrm>
              <a:off x="2962656" y="220920"/>
              <a:ext cx="5205568" cy="1134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Examine the data to figure out how many different categories you have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this to draw the bars (don’t forget labels!)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0" y="2381"/>
              <a:ext cx="2962656" cy="157162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84B60"/>
                </a:gs>
                <a:gs pos="34000">
                  <a:srgbClr val="394B5F"/>
                </a:gs>
                <a:gs pos="70000">
                  <a:srgbClr val="41546B"/>
                </a:gs>
                <a:gs pos="100000">
                  <a:srgbClr val="4B5A6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 txBox="1"/>
            <p:nvPr/>
          </p:nvSpPr>
          <p:spPr>
            <a:xfrm>
              <a:off x="76720" y="79101"/>
              <a:ext cx="2809216" cy="1418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137150" spcFirstLastPara="1" rIns="137150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How many categories?</a:t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 rot="5400000">
              <a:off x="4967478" y="-195072"/>
              <a:ext cx="1257299" cy="5266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ED0D3">
                <a:alpha val="89803"/>
              </a:srgbClr>
            </a:solidFill>
            <a:ln cap="flat" cmpd="sng" w="9525">
              <a:solidFill>
                <a:srgbClr val="CED0D3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 txBox="1"/>
            <p:nvPr/>
          </p:nvSpPr>
          <p:spPr>
            <a:xfrm>
              <a:off x="2962656" y="1871126"/>
              <a:ext cx="5205568" cy="1134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Examine the data to identify the category with the largest value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this value to scale your bars, and to space out the tick marks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0" y="1652587"/>
              <a:ext cx="2962656" cy="157162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84B60"/>
                </a:gs>
                <a:gs pos="34000">
                  <a:srgbClr val="394B5F"/>
                </a:gs>
                <a:gs pos="70000">
                  <a:srgbClr val="41546B"/>
                </a:gs>
                <a:gs pos="100000">
                  <a:srgbClr val="4B5A6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 txBox="1"/>
            <p:nvPr/>
          </p:nvSpPr>
          <p:spPr>
            <a:xfrm>
              <a:off x="76720" y="1729307"/>
              <a:ext cx="2809216" cy="1418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137150" spcFirstLastPara="1" rIns="137150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What’s the range?</a:t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 rot="5400000">
              <a:off x="4967478" y="1455134"/>
              <a:ext cx="1257299" cy="5266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ED0D3">
                <a:alpha val="89803"/>
              </a:srgbClr>
            </a:solidFill>
            <a:ln cap="flat" cmpd="sng" w="9525">
              <a:solidFill>
                <a:srgbClr val="CED0D3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 txBox="1"/>
            <p:nvPr/>
          </p:nvSpPr>
          <p:spPr>
            <a:xfrm>
              <a:off x="2962656" y="3521332"/>
              <a:ext cx="5205568" cy="1134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bars can be arranged in any order;        they each tell a different story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Just remember: if you have subcategories, they should always appear in the </a:t>
              </a: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same order</a:t>
              </a:r>
              <a:endPara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0" y="3302793"/>
              <a:ext cx="2962656" cy="157162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84B60"/>
                </a:gs>
                <a:gs pos="34000">
                  <a:srgbClr val="394B5F"/>
                </a:gs>
                <a:gs pos="70000">
                  <a:srgbClr val="41546B"/>
                </a:gs>
                <a:gs pos="100000">
                  <a:srgbClr val="4B5A6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 txBox="1"/>
            <p:nvPr/>
          </p:nvSpPr>
          <p:spPr>
            <a:xfrm>
              <a:off x="76720" y="3379513"/>
              <a:ext cx="2809216" cy="1418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137150" spcFirstLastPara="1" rIns="137150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What’s the order?</a:t>
              </a:r>
              <a:endPara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25"/>
          <p:cNvSpPr/>
          <p:nvPr/>
        </p:nvSpPr>
        <p:spPr>
          <a:xfrm>
            <a:off x="304800" y="1524000"/>
            <a:ext cx="8458200" cy="16764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228600" y="3200400"/>
            <a:ext cx="8458200" cy="16764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457200" y="4876800"/>
            <a:ext cx="8458200" cy="16764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2514599"/>
            <a:ext cx="2379772" cy="431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514599"/>
            <a:ext cx="4096941" cy="43115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26"/>
          <p:cNvGrpSpPr/>
          <p:nvPr/>
        </p:nvGrpSpPr>
        <p:grpSpPr>
          <a:xfrm>
            <a:off x="1143000" y="2209800"/>
            <a:ext cx="4648200" cy="685800"/>
            <a:chOff x="1143000" y="2209800"/>
            <a:chExt cx="4648200" cy="685800"/>
          </a:xfrm>
        </p:grpSpPr>
        <p:cxnSp>
          <p:nvCxnSpPr>
            <p:cNvPr id="221" name="Google Shape;221;p26"/>
            <p:cNvCxnSpPr/>
            <p:nvPr/>
          </p:nvCxnSpPr>
          <p:spPr>
            <a:xfrm>
              <a:off x="1143000" y="2209800"/>
              <a:ext cx="0" cy="685800"/>
            </a:xfrm>
            <a:prstGeom prst="straightConnector1">
              <a:avLst/>
            </a:prstGeom>
            <a:noFill/>
            <a:ln cap="flat" cmpd="sng" w="76200">
              <a:solidFill>
                <a:srgbClr val="29293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2" name="Google Shape;222;p26"/>
            <p:cNvCxnSpPr/>
            <p:nvPr/>
          </p:nvCxnSpPr>
          <p:spPr>
            <a:xfrm>
              <a:off x="5791200" y="2209800"/>
              <a:ext cx="0" cy="685800"/>
            </a:xfrm>
            <a:prstGeom prst="straightConnector1">
              <a:avLst/>
            </a:prstGeom>
            <a:noFill/>
            <a:ln cap="flat" cmpd="sng" w="76200">
              <a:solidFill>
                <a:srgbClr val="29293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510218"/>
            <a:ext cx="4101104" cy="431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7782" y="2510218"/>
            <a:ext cx="2382190" cy="431596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Inconsistent scales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you’re comparing between two or more charts, be sure they have the same scale!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510218"/>
            <a:ext cx="4101104" cy="431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7782" y="2510218"/>
            <a:ext cx="2382190" cy="431596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28"/>
          <p:cNvGrpSpPr/>
          <p:nvPr/>
        </p:nvGrpSpPr>
        <p:grpSpPr>
          <a:xfrm>
            <a:off x="304800" y="6477000"/>
            <a:ext cx="8229600" cy="0"/>
            <a:chOff x="457200" y="2895600"/>
            <a:chExt cx="8229600" cy="0"/>
          </a:xfrm>
        </p:grpSpPr>
        <p:cxnSp>
          <p:nvCxnSpPr>
            <p:cNvPr id="241" name="Google Shape;241;p28"/>
            <p:cNvCxnSpPr/>
            <p:nvPr/>
          </p:nvCxnSpPr>
          <p:spPr>
            <a:xfrm>
              <a:off x="457200" y="2895600"/>
              <a:ext cx="685800" cy="0"/>
            </a:xfrm>
            <a:prstGeom prst="straightConnector1">
              <a:avLst/>
            </a:prstGeom>
            <a:noFill/>
            <a:ln cap="flat" cmpd="sng" w="76200">
              <a:solidFill>
                <a:srgbClr val="29293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42" name="Google Shape;242;p28"/>
            <p:cNvCxnSpPr/>
            <p:nvPr/>
          </p:nvCxnSpPr>
          <p:spPr>
            <a:xfrm rot="10800000">
              <a:off x="8001000" y="2895600"/>
              <a:ext cx="685800" cy="0"/>
            </a:xfrm>
            <a:prstGeom prst="straightConnector1">
              <a:avLst/>
            </a:prstGeom>
            <a:noFill/>
            <a:ln cap="flat" cmpd="sng" w="76200">
              <a:solidFill>
                <a:srgbClr val="29293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510218"/>
            <a:ext cx="4101104" cy="431596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Inconsistent intervals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you’re comparing between two or more charts, be sure they’re divided the same way!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2510218"/>
            <a:ext cx="3624666" cy="4315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Recap: bar charts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5-02-18 at 1.34.32 AM.png" id="257" name="Google Shape;257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767" l="3980" r="29332" t="23810"/>
          <a:stretch/>
        </p:blipFill>
        <p:spPr>
          <a:xfrm>
            <a:off x="1524000" y="3048000"/>
            <a:ext cx="6187150" cy="3701599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58" name="Google Shape;258;p30"/>
          <p:cNvSpPr/>
          <p:nvPr/>
        </p:nvSpPr>
        <p:spPr>
          <a:xfrm>
            <a:off x="533400" y="1196876"/>
            <a:ext cx="853440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 used for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comparable variables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quantitative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values for different observations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amounts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Grouped/stacked bars can break variables into different sub-groups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514600"/>
            <a:ext cx="5715000" cy="27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 chart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visualization that uses lines to show changes in continuous data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31"/>
          <p:cNvGrpSpPr/>
          <p:nvPr/>
        </p:nvGrpSpPr>
        <p:grpSpPr>
          <a:xfrm>
            <a:off x="304800" y="2743200"/>
            <a:ext cx="1828800" cy="2133600"/>
            <a:chOff x="304800" y="2743200"/>
            <a:chExt cx="1828800" cy="2133600"/>
          </a:xfrm>
        </p:grpSpPr>
        <p:sp>
          <p:nvSpPr>
            <p:cNvPr id="267" name="Google Shape;267;p31"/>
            <p:cNvSpPr/>
            <p:nvPr/>
          </p:nvSpPr>
          <p:spPr>
            <a:xfrm>
              <a:off x="1828800" y="2743200"/>
              <a:ext cx="304800" cy="2133600"/>
            </a:xfrm>
            <a:prstGeom prst="leftBracket">
              <a:avLst>
                <a:gd fmla="val 8333" name="adj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1"/>
            <p:cNvSpPr txBox="1"/>
            <p:nvPr/>
          </p:nvSpPr>
          <p:spPr>
            <a:xfrm>
              <a:off x="304800" y="3657600"/>
              <a:ext cx="16002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Vertical axis shows the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dependent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variable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31"/>
          <p:cNvGrpSpPr/>
          <p:nvPr/>
        </p:nvGrpSpPr>
        <p:grpSpPr>
          <a:xfrm>
            <a:off x="2438400" y="5181600"/>
            <a:ext cx="4648202" cy="1540674"/>
            <a:chOff x="2286000" y="5791201"/>
            <a:chExt cx="4648202" cy="1540674"/>
          </a:xfrm>
        </p:grpSpPr>
        <p:sp>
          <p:nvSpPr>
            <p:cNvPr id="270" name="Google Shape;270;p31"/>
            <p:cNvSpPr/>
            <p:nvPr/>
          </p:nvSpPr>
          <p:spPr>
            <a:xfrm rot="-5400000">
              <a:off x="4495801" y="3581400"/>
              <a:ext cx="228600" cy="4648202"/>
            </a:xfrm>
            <a:prstGeom prst="leftBracket">
              <a:avLst>
                <a:gd fmla="val 8333" name="adj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1"/>
            <p:cNvSpPr txBox="1"/>
            <p:nvPr/>
          </p:nvSpPr>
          <p:spPr>
            <a:xfrm>
              <a:off x="3505200" y="6131546"/>
              <a:ext cx="2286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Horizontal axis shows the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independent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685800" y="3505200"/>
            <a:ext cx="7239000" cy="9906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26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Announcements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 first visit to SCMA! </a:t>
            </a:r>
            <a:endParaRPr/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Reflection post is now live on Piazza</a:t>
            </a:r>
            <a:endParaRPr/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submit before next Tuesday’s class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 hours schedule for this week:</a:t>
            </a:r>
            <a:endParaRPr/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Jordan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Tuesday from 2:30 – 4pm in Ford 344</a:t>
            </a:r>
            <a:endParaRPr/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Subashini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Wednesday from 6:30pm - 8:30pm in Burton 209</a:t>
            </a:r>
            <a:endParaRPr/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Thursday from 6:30pm - 8pm in Burton 209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time series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457200" y="2514600"/>
            <a:ext cx="4038600" cy="3496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commonly appearing line charts in practice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show data that changes over time</a:t>
            </a:r>
            <a:endParaRPr/>
          </a:p>
          <a:p>
            <a:pPr indent="-53339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27002" l="0" r="0" t="-27002"/>
          <a:stretch/>
        </p:blipFill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32"/>
          <p:cNvCxnSpPr/>
          <p:nvPr/>
        </p:nvCxnSpPr>
        <p:spPr>
          <a:xfrm rot="10800000">
            <a:off x="6858000" y="5638800"/>
            <a:ext cx="0" cy="533400"/>
          </a:xfrm>
          <a:prstGeom prst="straightConnector1">
            <a:avLst/>
          </a:prstGeom>
          <a:noFill/>
          <a:ln cap="flat" cmpd="sng" w="76200">
            <a:solidFill>
              <a:srgbClr val="292934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multiple independent lines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27002" l="0" r="0" t="-27002"/>
          <a:stretch/>
        </p:blipFill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/>
          <p:nvPr>
            <p:ph idx="2" type="body"/>
          </p:nvPr>
        </p:nvSpPr>
        <p:spPr>
          <a:xfrm>
            <a:off x="4648200" y="1905000"/>
            <a:ext cx="4038600" cy="3877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changes across multiple categories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help distinguish between categories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you’re showing multiple trends, they should all have the same scale (why?)</a:t>
            </a:r>
            <a:endParaRPr/>
          </a:p>
        </p:txBody>
      </p:sp>
      <p:sp>
        <p:nvSpPr>
          <p:cNvPr id="287" name="Google Shape;287;p33"/>
          <p:cNvSpPr txBox="1"/>
          <p:nvPr/>
        </p:nvSpPr>
        <p:spPr>
          <a:xfrm>
            <a:off x="2540075" y="91186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2-03 at 11.06.21 AM.png" id="288" name="Google Shape;28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2667000"/>
            <a:ext cx="1427544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520" y="1368367"/>
            <a:ext cx="6785880" cy="5376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371600"/>
            <a:ext cx="6781800" cy="537343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gets encoded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34"/>
          <p:cNvGrpSpPr/>
          <p:nvPr/>
        </p:nvGrpSpPr>
        <p:grpSpPr>
          <a:xfrm>
            <a:off x="3276600" y="1676400"/>
            <a:ext cx="2514600" cy="646331"/>
            <a:chOff x="5334000" y="2935069"/>
            <a:chExt cx="2514600" cy="646331"/>
          </a:xfrm>
        </p:grpSpPr>
        <p:cxnSp>
          <p:nvCxnSpPr>
            <p:cNvPr id="297" name="Google Shape;297;p34"/>
            <p:cNvCxnSpPr/>
            <p:nvPr/>
          </p:nvCxnSpPr>
          <p:spPr>
            <a:xfrm flipH="1">
              <a:off x="5334000" y="3276600"/>
              <a:ext cx="990600" cy="762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8" name="Google Shape;298;p34"/>
            <p:cNvSpPr txBox="1"/>
            <p:nvPr/>
          </p:nvSpPr>
          <p:spPr>
            <a:xfrm>
              <a:off x="5943600" y="2935069"/>
              <a:ext cx="1905000" cy="646331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Maximum value (tallest peak)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34"/>
          <p:cNvGrpSpPr/>
          <p:nvPr/>
        </p:nvGrpSpPr>
        <p:grpSpPr>
          <a:xfrm>
            <a:off x="2819400" y="5562600"/>
            <a:ext cx="2438400" cy="646331"/>
            <a:chOff x="5410200" y="2935069"/>
            <a:chExt cx="2438400" cy="646331"/>
          </a:xfrm>
        </p:grpSpPr>
        <p:cxnSp>
          <p:nvCxnSpPr>
            <p:cNvPr id="300" name="Google Shape;300;p34"/>
            <p:cNvCxnSpPr/>
            <p:nvPr/>
          </p:nvCxnSpPr>
          <p:spPr>
            <a:xfrm rot="10800000">
              <a:off x="5410200" y="3163669"/>
              <a:ext cx="914400" cy="112931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01" name="Google Shape;301;p34"/>
            <p:cNvSpPr txBox="1"/>
            <p:nvPr/>
          </p:nvSpPr>
          <p:spPr>
            <a:xfrm>
              <a:off x="5943600" y="2935069"/>
              <a:ext cx="1905000" cy="646331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Minimum value (lowest valley)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34"/>
          <p:cNvGrpSpPr/>
          <p:nvPr/>
        </p:nvGrpSpPr>
        <p:grpSpPr>
          <a:xfrm>
            <a:off x="6781800" y="1447800"/>
            <a:ext cx="1905000" cy="1447800"/>
            <a:chOff x="5562600" y="2590800"/>
            <a:chExt cx="1905000" cy="1447800"/>
          </a:xfrm>
        </p:grpSpPr>
        <p:cxnSp>
          <p:nvCxnSpPr>
            <p:cNvPr id="303" name="Google Shape;303;p34"/>
            <p:cNvCxnSpPr/>
            <p:nvPr/>
          </p:nvCxnSpPr>
          <p:spPr>
            <a:xfrm flipH="1">
              <a:off x="6019800" y="3276600"/>
              <a:ext cx="304800" cy="7620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04" name="Google Shape;304;p34"/>
            <p:cNvSpPr txBox="1"/>
            <p:nvPr/>
          </p:nvSpPr>
          <p:spPr>
            <a:xfrm>
              <a:off x="5562600" y="2590800"/>
              <a:ext cx="1905000" cy="92333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trend lines to show overall rate of change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5" name="Google Shape;30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6520" y="1368367"/>
            <a:ext cx="6785880" cy="53766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34"/>
          <p:cNvGrpSpPr/>
          <p:nvPr/>
        </p:nvGrpSpPr>
        <p:grpSpPr>
          <a:xfrm>
            <a:off x="3429000" y="2630269"/>
            <a:ext cx="1981200" cy="1332131"/>
            <a:chOff x="3429000" y="2630269"/>
            <a:chExt cx="1981200" cy="1332131"/>
          </a:xfrm>
        </p:grpSpPr>
        <p:cxnSp>
          <p:nvCxnSpPr>
            <p:cNvPr id="307" name="Google Shape;307;p34"/>
            <p:cNvCxnSpPr/>
            <p:nvPr/>
          </p:nvCxnSpPr>
          <p:spPr>
            <a:xfrm flipH="1">
              <a:off x="3581400" y="2971800"/>
              <a:ext cx="533400" cy="9906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08" name="Google Shape;308;p34"/>
            <p:cNvCxnSpPr/>
            <p:nvPr/>
          </p:nvCxnSpPr>
          <p:spPr>
            <a:xfrm>
              <a:off x="4876800" y="3048000"/>
              <a:ext cx="381000" cy="6096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09" name="Google Shape;309;p34"/>
            <p:cNvSpPr txBox="1"/>
            <p:nvPr/>
          </p:nvSpPr>
          <p:spPr>
            <a:xfrm>
              <a:off x="3429000" y="2630269"/>
              <a:ext cx="1981200" cy="646331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Highlights position changes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Pros and cons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good about line charts?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not so good?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8819" y="4800600"/>
            <a:ext cx="5021581" cy="20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 to ask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36"/>
          <p:cNvGrpSpPr/>
          <p:nvPr/>
        </p:nvGrpSpPr>
        <p:grpSpPr>
          <a:xfrm>
            <a:off x="457200" y="1602581"/>
            <a:ext cx="8229599" cy="4872037"/>
            <a:chOff x="0" y="2381"/>
            <a:chExt cx="8229599" cy="4872037"/>
          </a:xfrm>
        </p:grpSpPr>
        <p:sp>
          <p:nvSpPr>
            <p:cNvPr id="323" name="Google Shape;323;p36"/>
            <p:cNvSpPr/>
            <p:nvPr/>
          </p:nvSpPr>
          <p:spPr>
            <a:xfrm rot="5400000">
              <a:off x="4967478" y="-1845278"/>
              <a:ext cx="1257299" cy="5266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ED0D3">
                <a:alpha val="89803"/>
              </a:srgbClr>
            </a:solidFill>
            <a:ln cap="flat" cmpd="sng" w="9525">
              <a:solidFill>
                <a:srgbClr val="CED0D3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6"/>
            <p:cNvSpPr txBox="1"/>
            <p:nvPr/>
          </p:nvSpPr>
          <p:spPr>
            <a:xfrm>
              <a:off x="2962656" y="220920"/>
              <a:ext cx="5205568" cy="1134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Examine the data to figure out how you want to aggregate the samples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this to draw the tick marks for the independent axis (don’t forget labels!)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0" y="2381"/>
              <a:ext cx="2962656" cy="157162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84B60"/>
                </a:gs>
                <a:gs pos="34000">
                  <a:srgbClr val="394B5F"/>
                </a:gs>
                <a:gs pos="70000">
                  <a:srgbClr val="41546B"/>
                </a:gs>
                <a:gs pos="100000">
                  <a:srgbClr val="4B5A6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6"/>
            <p:cNvSpPr txBox="1"/>
            <p:nvPr/>
          </p:nvSpPr>
          <p:spPr>
            <a:xfrm>
              <a:off x="76720" y="79101"/>
              <a:ext cx="2809216" cy="1418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21900" spcFirstLastPara="1" rIns="12190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What’s the right granularity?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6"/>
            <p:cNvSpPr/>
            <p:nvPr/>
          </p:nvSpPr>
          <p:spPr>
            <a:xfrm rot="5400000">
              <a:off x="4967478" y="-195072"/>
              <a:ext cx="1257299" cy="5266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ED0D3">
                <a:alpha val="89803"/>
              </a:srgbClr>
            </a:solidFill>
            <a:ln cap="flat" cmpd="sng" w="9525">
              <a:solidFill>
                <a:srgbClr val="CED0D3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6"/>
            <p:cNvSpPr txBox="1"/>
            <p:nvPr/>
          </p:nvSpPr>
          <p:spPr>
            <a:xfrm>
              <a:off x="2962656" y="1871126"/>
              <a:ext cx="5205568" cy="1134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Examine the data to identify the largest value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this value to scale your axes, and to space out the tick marks on the dependent axis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0" y="1652587"/>
              <a:ext cx="2962656" cy="157162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84B60"/>
                </a:gs>
                <a:gs pos="34000">
                  <a:srgbClr val="394B5F"/>
                </a:gs>
                <a:gs pos="70000">
                  <a:srgbClr val="41546B"/>
                </a:gs>
                <a:gs pos="100000">
                  <a:srgbClr val="4B5A6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6"/>
            <p:cNvSpPr txBox="1"/>
            <p:nvPr/>
          </p:nvSpPr>
          <p:spPr>
            <a:xfrm>
              <a:off x="76720" y="1729307"/>
              <a:ext cx="2809216" cy="1418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21900" spcFirstLastPara="1" rIns="12190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What’s the range?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6"/>
            <p:cNvSpPr/>
            <p:nvPr/>
          </p:nvSpPr>
          <p:spPr>
            <a:xfrm rot="5400000">
              <a:off x="4967478" y="1455134"/>
              <a:ext cx="1257299" cy="5266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ED0D3">
                <a:alpha val="89803"/>
              </a:srgbClr>
            </a:solidFill>
            <a:ln cap="flat" cmpd="sng" w="9525">
              <a:solidFill>
                <a:srgbClr val="CED0D3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 txBox="1"/>
            <p:nvPr/>
          </p:nvSpPr>
          <p:spPr>
            <a:xfrm>
              <a:off x="2962656" y="3521332"/>
              <a:ext cx="5205568" cy="1134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175" lIns="72375" spcFirstLastPara="1" rIns="72375" wrap="square" tIns="361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You can use multiple lines to compare multiple trends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Just remember: if you have multiple lines, they should always have the </a:t>
              </a:r>
              <a:r>
                <a:rPr b="1" i="0" lang="en-US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same scale</a:t>
              </a:r>
              <a:endPara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0" y="3302793"/>
              <a:ext cx="2962656" cy="157162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84B60"/>
                </a:gs>
                <a:gs pos="34000">
                  <a:srgbClr val="394B5F"/>
                </a:gs>
                <a:gs pos="70000">
                  <a:srgbClr val="41546B"/>
                </a:gs>
                <a:gs pos="100000">
                  <a:srgbClr val="4B5A6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6"/>
            <p:cNvSpPr txBox="1"/>
            <p:nvPr/>
          </p:nvSpPr>
          <p:spPr>
            <a:xfrm>
              <a:off x="76720" y="3379513"/>
              <a:ext cx="2809216" cy="1418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21900" spcFirstLastPara="1" rIns="12190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Multiple trends to compare?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36"/>
          <p:cNvSpPr/>
          <p:nvPr/>
        </p:nvSpPr>
        <p:spPr>
          <a:xfrm>
            <a:off x="304800" y="1524000"/>
            <a:ext cx="8458200" cy="16764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6"/>
          <p:cNvSpPr/>
          <p:nvPr/>
        </p:nvSpPr>
        <p:spPr>
          <a:xfrm>
            <a:off x="228600" y="3200400"/>
            <a:ext cx="8458200" cy="16764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6"/>
          <p:cNvSpPr/>
          <p:nvPr/>
        </p:nvSpPr>
        <p:spPr>
          <a:xfrm>
            <a:off x="457200" y="4876800"/>
            <a:ext cx="8458200" cy="16764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3068" r="-3067" t="0"/>
          <a:stretch/>
        </p:blipFill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7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Intervals should always be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 in size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there are missing values, indicate it</a:t>
            </a:r>
            <a:endParaRPr/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we should only connect values that are adjacent</a:t>
            </a:r>
            <a:endParaRPr/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might we show missing values?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29400" r="-29400" t="0"/>
          <a:stretch/>
        </p:blipFill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8"/>
          <p:cNvSpPr txBox="1"/>
          <p:nvPr/>
        </p:nvSpPr>
        <p:spPr>
          <a:xfrm>
            <a:off x="1295400" y="1219200"/>
            <a:ext cx="66457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Beware comparisons that have different scales!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2-03 at 11.40.03 AM.png" id="352" name="Google Shape;35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1828800"/>
            <a:ext cx="6417648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Recap: line charts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2390"/>
          <a:stretch/>
        </p:blipFill>
        <p:spPr>
          <a:xfrm>
            <a:off x="1490840" y="3016250"/>
            <a:ext cx="6162321" cy="361315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359" name="Google Shape;359;p39"/>
          <p:cNvSpPr/>
          <p:nvPr/>
        </p:nvSpPr>
        <p:spPr>
          <a:xfrm>
            <a:off x="533400" y="1196876"/>
            <a:ext cx="83820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Shows the trend in one variable, often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time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lines can show multiple variables, or the same variable for multiple observations (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have the same scale!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Highlights “position switches”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39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Lab 2: bar and line charts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for today’s lab are available at: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www.science.smith.edu/~jcrouser/SDS136/labs/lab2/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 charts and line charts</a:t>
            </a:r>
            <a:endParaRPr/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Definitions</a:t>
            </a:r>
            <a:endParaRPr/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Variations</a:t>
            </a:r>
            <a:endParaRPr/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gets encoded?</a:t>
            </a:r>
            <a:endParaRPr/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 and cons</a:t>
            </a:r>
            <a:endParaRPr/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 to ask</a:t>
            </a:r>
            <a:endParaRPr/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Things to watch out for</a:t>
            </a:r>
            <a:endParaRPr/>
          </a:p>
          <a:p>
            <a:pPr indent="-8255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2: Building bar and line charts in Tableau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 next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1 </a:t>
            </a:r>
            <a:endParaRPr/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Thursday Sept. 29 by 11:59pm</a:t>
            </a:r>
            <a:endParaRPr/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Submission via Moodle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Thursday: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and Scatterplots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visualization techniques do we know?</a:t>
            </a:r>
            <a:endParaRPr b="0" i="0" sz="324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1728" l="0" r="0" t="-11728"/>
          <a:stretch/>
        </p:blipFill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Bar chart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visualization that uses either horizontal or vertical bars to show comparisons among categories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2-03 at 8.13.15 AM.png"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1" y="2514600"/>
            <a:ext cx="3962400" cy="37601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7"/>
          <p:cNvGrpSpPr/>
          <p:nvPr/>
        </p:nvGrpSpPr>
        <p:grpSpPr>
          <a:xfrm>
            <a:off x="304800" y="2743200"/>
            <a:ext cx="1905000" cy="3352800"/>
            <a:chOff x="304800" y="2743200"/>
            <a:chExt cx="1905000" cy="3352800"/>
          </a:xfrm>
        </p:grpSpPr>
        <p:sp>
          <p:nvSpPr>
            <p:cNvPr id="123" name="Google Shape;123;p17"/>
            <p:cNvSpPr/>
            <p:nvPr/>
          </p:nvSpPr>
          <p:spPr>
            <a:xfrm>
              <a:off x="1981200" y="2743200"/>
              <a:ext cx="228600" cy="3352800"/>
            </a:xfrm>
            <a:prstGeom prst="leftBracket">
              <a:avLst>
                <a:gd fmla="val 8333" name="adj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304800" y="3657600"/>
              <a:ext cx="16002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axis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shows a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quantitative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value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3048000" y="5410200"/>
            <a:ext cx="5562600" cy="1200329"/>
            <a:chOff x="2895600" y="5257800"/>
            <a:chExt cx="5562600" cy="1200329"/>
          </a:xfrm>
        </p:grpSpPr>
        <p:sp>
          <p:nvSpPr>
            <p:cNvPr id="126" name="Google Shape;126;p17"/>
            <p:cNvSpPr/>
            <p:nvPr/>
          </p:nvSpPr>
          <p:spPr>
            <a:xfrm rot="-5400000">
              <a:off x="4267200" y="4800600"/>
              <a:ext cx="228600" cy="2971800"/>
            </a:xfrm>
            <a:prstGeom prst="leftBracket">
              <a:avLst>
                <a:gd fmla="val 8333" name="adj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6172200" y="5257800"/>
              <a:ext cx="2286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other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axis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shows the classes (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nominal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or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ordinal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 being compared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vertical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2-03 at 8.13.15 AM.png" id="133" name="Google Shape;133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1556" l="0" r="0" t="-11557"/>
          <a:stretch/>
        </p:blipFill>
        <p:spPr>
          <a:xfrm>
            <a:off x="457200" y="1371600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>
            <p:ph idx="2" type="body"/>
          </p:nvPr>
        </p:nvSpPr>
        <p:spPr>
          <a:xfrm>
            <a:off x="4648200" y="2209800"/>
            <a:ext cx="4038600" cy="4181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Discrete “bins” along the horizontal (x) axis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Height of bar indicates the total value for each bin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b="0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: each data point falls into just one category (why is this important?)</a:t>
            </a:r>
            <a:endParaRPr b="0" i="0" sz="24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horizontal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2-03 at 8.36.34 AM.png" id="140" name="Google Shape;140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5299" l="0" r="0" t="-5300"/>
          <a:stretch/>
        </p:blipFill>
        <p:spPr>
          <a:xfrm>
            <a:off x="4648200" y="1371600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457200" y="2209800"/>
            <a:ext cx="4038600" cy="4181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Discrete “bins” along the vertical (y) axis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Width of bar indicates the total value for each bin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b="0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: each data point falls into just one category (why is this important?)</a:t>
            </a:r>
            <a:endParaRPr b="0" i="0" sz="24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histogram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5025" l="0" r="0" t="-5025"/>
          <a:stretch/>
        </p:blipFill>
        <p:spPr>
          <a:xfrm>
            <a:off x="457200" y="1447800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idx="2" type="body"/>
          </p:nvPr>
        </p:nvSpPr>
        <p:spPr>
          <a:xfrm>
            <a:off x="4648200" y="2136648"/>
            <a:ext cx="4038600" cy="4029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broken into bins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theory, we could see any value in the range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have minimal spacing between bars to help show the “shape”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grouped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2-03 at 8.38.30 AM.png" id="154" name="Google Shape;154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7028" l="0" r="0" t="-7029"/>
          <a:stretch/>
        </p:blipFill>
        <p:spPr>
          <a:xfrm>
            <a:off x="4572000" y="1673352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>
            <p:ph idx="2" type="body"/>
          </p:nvPr>
        </p:nvSpPr>
        <p:spPr>
          <a:xfrm>
            <a:off x="533400" y="1673352"/>
            <a:ext cx="4038600" cy="4117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category is split into sub-categories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Bars in the same top-level category are adjacent to one another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b="0" i="0" lang="en-US" sz="2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: each category is split into the same sub-categories, and they appear in the same order (why is this important?)</a:t>
            </a:r>
            <a:endParaRPr b="0" i="0" sz="24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39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