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5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55556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20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ctr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ctr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ctr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ctr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300" u="none" cap="none" strike="noStrike">
                <a:solidFill>
                  <a:srgbClr val="8B8B8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3" name="Google Shape;23;p2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2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7973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Merriweather Sans"/>
              <a:buChar char="-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2" name="Google Shape;52;p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5" name="Google Shape;55;p8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8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132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72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7973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Merriweather Sans"/>
              <a:buChar char="-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0" name="Google Shape;70;p9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3" name="Google Shape;73;p1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Merriweather Sans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b="0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-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2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jpg"/><Relationship Id="rId4" Type="http://schemas.openxmlformats.org/officeDocument/2006/relationships/image" Target="../media/image25.jpg"/><Relationship Id="rId5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jp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science.smith.edu/~jcrouser/SDS136/labs/lab4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04:</a:t>
            </a:r>
            <a:b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VISUALIZING MULTIPLE VARIABLES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October 13, 2016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SDS 136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Communicating with Data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28600"/>
            <a:ext cx="7086600" cy="719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/>
          <p:nvPr/>
        </p:nvSpPr>
        <p:spPr>
          <a:xfrm>
            <a:off x="1447800" y="4800600"/>
            <a:ext cx="1447800" cy="228600"/>
          </a:xfrm>
          <a:prstGeom prst="rect">
            <a:avLst/>
          </a:prstGeom>
          <a:noFill/>
          <a:ln cap="flat" cmpd="sng" w="26425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Scatterplots show us the relationship between just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variables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a time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Question: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could we use this same idea to get a sense for 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entire dataset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multiple scatterplots!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b="0" i="0" lang="en-US" sz="3600" u="none" cap="none" strike="noStrik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-228600" y="3657600"/>
            <a:ext cx="3238500" cy="2976265"/>
            <a:chOff x="0" y="2057400"/>
            <a:chExt cx="3238500" cy="2976265"/>
          </a:xfrm>
        </p:grpSpPr>
        <p:pic>
          <p:nvPicPr>
            <p:cNvPr id="196" name="Google Shape;19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2057400"/>
              <a:ext cx="3238500" cy="259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24"/>
            <p:cNvSpPr txBox="1"/>
            <p:nvPr/>
          </p:nvSpPr>
          <p:spPr>
            <a:xfrm>
              <a:off x="609600" y="4572000"/>
              <a:ext cx="2031626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horsepower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198" name="Google Shape;198;p24"/>
          <p:cNvGrpSpPr/>
          <p:nvPr/>
        </p:nvGrpSpPr>
        <p:grpSpPr>
          <a:xfrm>
            <a:off x="3219809" y="1371600"/>
            <a:ext cx="3048000" cy="2730254"/>
            <a:chOff x="3219809" y="2303411"/>
            <a:chExt cx="3048000" cy="2730254"/>
          </a:xfrm>
        </p:grpSpPr>
        <p:pic>
          <p:nvPicPr>
            <p:cNvPr id="199" name="Google Shape;199;p24"/>
            <p:cNvPicPr preferRelativeResize="0"/>
            <p:nvPr/>
          </p:nvPicPr>
          <p:blipFill rotWithShape="1">
            <a:blip r:embed="rId4">
              <a:alphaModFix/>
            </a:blip>
            <a:srcRect b="8755" l="17982" r="14624" t="8810"/>
            <a:stretch/>
          </p:blipFill>
          <p:spPr>
            <a:xfrm>
              <a:off x="3219809" y="2303411"/>
              <a:ext cx="3048000" cy="2098471"/>
            </a:xfrm>
            <a:prstGeom prst="rect">
              <a:avLst/>
            </a:prstGeom>
            <a:noFill/>
            <a:ln cap="sq" cmpd="sng" w="381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  <a:effectLst>
              <a:outerShdw blurRad="50800" rotWithShape="0" algn="tl" dir="2700000" dist="38100">
                <a:srgbClr val="000000">
                  <a:alpha val="42745"/>
                </a:srgbClr>
              </a:outerShdw>
            </a:effectLst>
          </p:spPr>
        </p:pic>
        <p:sp>
          <p:nvSpPr>
            <p:cNvPr id="200" name="Google Shape;200;p24"/>
            <p:cNvSpPr txBox="1"/>
            <p:nvPr/>
          </p:nvSpPr>
          <p:spPr>
            <a:xfrm>
              <a:off x="3543300" y="4572000"/>
              <a:ext cx="240101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acceleration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1" name="Google Shape;201;p24"/>
          <p:cNvGrpSpPr/>
          <p:nvPr/>
        </p:nvGrpSpPr>
        <p:grpSpPr>
          <a:xfrm>
            <a:off x="6477000" y="3429000"/>
            <a:ext cx="2201302" cy="3276600"/>
            <a:chOff x="6458133" y="1905000"/>
            <a:chExt cx="2201302" cy="3276600"/>
          </a:xfrm>
        </p:grpSpPr>
        <p:pic>
          <p:nvPicPr>
            <p:cNvPr id="202" name="Google Shape;202;p24"/>
            <p:cNvPicPr preferRelativeResize="0"/>
            <p:nvPr/>
          </p:nvPicPr>
          <p:blipFill rotWithShape="1">
            <a:blip r:embed="rId5">
              <a:alphaModFix/>
            </a:blip>
            <a:srcRect b="0" l="17186" r="15631" t="0"/>
            <a:stretch/>
          </p:blipFill>
          <p:spPr>
            <a:xfrm>
              <a:off x="6458133" y="1905000"/>
              <a:ext cx="2201302" cy="327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4"/>
            <p:cNvSpPr txBox="1"/>
            <p:nvPr/>
          </p:nvSpPr>
          <p:spPr>
            <a:xfrm>
              <a:off x="7010400" y="4572000"/>
              <a:ext cx="1292842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weight</a:t>
              </a: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</p:grpSp>
      <p:grpSp>
        <p:nvGrpSpPr>
          <p:cNvPr id="204" name="Google Shape;204;p24"/>
          <p:cNvGrpSpPr/>
          <p:nvPr/>
        </p:nvGrpSpPr>
        <p:grpSpPr>
          <a:xfrm>
            <a:off x="2819400" y="4343400"/>
            <a:ext cx="3657600" cy="1752600"/>
            <a:chOff x="2819400" y="4343400"/>
            <a:chExt cx="3657600" cy="1752600"/>
          </a:xfrm>
        </p:grpSpPr>
        <p:cxnSp>
          <p:nvCxnSpPr>
            <p:cNvPr id="205" name="Google Shape;205;p24"/>
            <p:cNvCxnSpPr/>
            <p:nvPr/>
          </p:nvCxnSpPr>
          <p:spPr>
            <a:xfrm>
              <a:off x="2819400" y="5105400"/>
              <a:ext cx="3657600" cy="882"/>
            </a:xfrm>
            <a:prstGeom prst="bentConnector3">
              <a:avLst>
                <a:gd fmla="val 50000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06" name="Google Shape;206;p24"/>
            <p:cNvSpPr/>
            <p:nvPr/>
          </p:nvSpPr>
          <p:spPr>
            <a:xfrm>
              <a:off x="3733800" y="4343400"/>
              <a:ext cx="1905000" cy="1752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Sheet 3.jpg" id="207" name="Google Shape;207;p24"/>
            <p:cNvPicPr preferRelativeResize="0"/>
            <p:nvPr/>
          </p:nvPicPr>
          <p:blipFill rotWithShape="1">
            <a:blip r:embed="rId6">
              <a:alphaModFix/>
            </a:blip>
            <a:srcRect b="0" l="0" r="59753" t="62204"/>
            <a:stretch/>
          </p:blipFill>
          <p:spPr>
            <a:xfrm>
              <a:off x="3886201" y="4419600"/>
              <a:ext cx="1610921" cy="152704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24"/>
          <p:cNvGrpSpPr/>
          <p:nvPr/>
        </p:nvGrpSpPr>
        <p:grpSpPr>
          <a:xfrm>
            <a:off x="6400800" y="1447800"/>
            <a:ext cx="2438400" cy="2362200"/>
            <a:chOff x="6400800" y="1447800"/>
            <a:chExt cx="2438400" cy="2362200"/>
          </a:xfrm>
        </p:grpSpPr>
        <p:cxnSp>
          <p:nvCxnSpPr>
            <p:cNvPr id="209" name="Google Shape;209;p24"/>
            <p:cNvCxnSpPr/>
            <p:nvPr/>
          </p:nvCxnSpPr>
          <p:spPr>
            <a:xfrm rot="10800000">
              <a:off x="6400800" y="2057400"/>
              <a:ext cx="1828800" cy="1752600"/>
            </a:xfrm>
            <a:prstGeom prst="bentConnector3">
              <a:avLst>
                <a:gd fmla="val 179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0" name="Google Shape;210;p24"/>
            <p:cNvSpPr/>
            <p:nvPr/>
          </p:nvSpPr>
          <p:spPr>
            <a:xfrm>
              <a:off x="6934200" y="1447800"/>
              <a:ext cx="1905000" cy="1752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1" name="Google Shape;211;p24"/>
            <p:cNvGrpSpPr/>
            <p:nvPr/>
          </p:nvGrpSpPr>
          <p:grpSpPr>
            <a:xfrm>
              <a:off x="7086601" y="1600200"/>
              <a:ext cx="1615333" cy="1527048"/>
              <a:chOff x="-201168" y="1466852"/>
              <a:chExt cx="2195698" cy="2075694"/>
            </a:xfrm>
          </p:grpSpPr>
          <p:pic>
            <p:nvPicPr>
              <p:cNvPr descr="Sheet 3.jpg" id="212" name="Google Shape;212;p24"/>
              <p:cNvPicPr preferRelativeResize="0"/>
              <p:nvPr/>
            </p:nvPicPr>
            <p:blipFill rotWithShape="1">
              <a:blip r:embed="rId6">
                <a:alphaModFix/>
              </a:blip>
              <a:srcRect b="248" l="38971" r="30254" t="62468"/>
              <a:stretch/>
            </p:blipFill>
            <p:spPr>
              <a:xfrm>
                <a:off x="304800" y="1476224"/>
                <a:ext cx="1689730" cy="206632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eet 3.jpg" id="213" name="Google Shape;213;p24"/>
              <p:cNvPicPr preferRelativeResize="0"/>
              <p:nvPr/>
            </p:nvPicPr>
            <p:blipFill rotWithShape="1">
              <a:blip r:embed="rId6">
                <a:alphaModFix/>
              </a:blip>
              <a:srcRect b="7683" l="-160" r="90103" t="62298"/>
              <a:stretch/>
            </p:blipFill>
            <p:spPr>
              <a:xfrm>
                <a:off x="-201168" y="1466852"/>
                <a:ext cx="552195" cy="16636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14" name="Google Shape;214;p24"/>
          <p:cNvGrpSpPr/>
          <p:nvPr/>
        </p:nvGrpSpPr>
        <p:grpSpPr>
          <a:xfrm>
            <a:off x="381000" y="1447800"/>
            <a:ext cx="2590800" cy="2362200"/>
            <a:chOff x="381000" y="1447800"/>
            <a:chExt cx="2590800" cy="2362200"/>
          </a:xfrm>
        </p:grpSpPr>
        <p:cxnSp>
          <p:nvCxnSpPr>
            <p:cNvPr id="215" name="Google Shape;215;p24"/>
            <p:cNvCxnSpPr/>
            <p:nvPr/>
          </p:nvCxnSpPr>
          <p:spPr>
            <a:xfrm flipH="1" rot="10800000">
              <a:off x="1143000" y="2057400"/>
              <a:ext cx="1828800" cy="1752600"/>
            </a:xfrm>
            <a:prstGeom prst="bentConnector3">
              <a:avLst>
                <a:gd fmla="val 179" name="adj1"/>
              </a:avLst>
            </a:prstGeom>
            <a:noFill/>
            <a:ln cap="rnd" cmpd="sng" w="76200">
              <a:solidFill>
                <a:schemeClr val="dk1"/>
              </a:solidFill>
              <a:prstDash val="solid"/>
              <a:round/>
              <a:headEnd len="med" w="med" type="triangle"/>
              <a:tailEnd len="med" w="med" type="triangle"/>
            </a:ln>
          </p:spPr>
        </p:cxnSp>
        <p:sp>
          <p:nvSpPr>
            <p:cNvPr id="216" name="Google Shape;216;p24"/>
            <p:cNvSpPr/>
            <p:nvPr/>
          </p:nvSpPr>
          <p:spPr>
            <a:xfrm>
              <a:off x="381000" y="1447800"/>
              <a:ext cx="1905000" cy="1752600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7" name="Google Shape;217;p24"/>
            <p:cNvGrpSpPr/>
            <p:nvPr/>
          </p:nvGrpSpPr>
          <p:grpSpPr>
            <a:xfrm>
              <a:off x="457200" y="1524001"/>
              <a:ext cx="1629011" cy="1524000"/>
              <a:chOff x="304799" y="1785236"/>
              <a:chExt cx="2218581" cy="2075565"/>
            </a:xfrm>
          </p:grpSpPr>
          <p:pic>
            <p:nvPicPr>
              <p:cNvPr descr="Sheet 3.jpg" id="218" name="Google Shape;218;p24"/>
              <p:cNvPicPr preferRelativeResize="0"/>
              <p:nvPr/>
            </p:nvPicPr>
            <p:blipFill rotWithShape="1">
              <a:blip r:embed="rId6">
                <a:alphaModFix/>
              </a:blip>
              <a:srcRect b="-185" l="8365" r="60586" t="91692"/>
              <a:stretch/>
            </p:blipFill>
            <p:spPr>
              <a:xfrm>
                <a:off x="774193" y="3390140"/>
                <a:ext cx="1704769" cy="47066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Sheet 3.jpg" id="219" name="Google Shape;219;p24"/>
              <p:cNvPicPr preferRelativeResize="0"/>
              <p:nvPr/>
            </p:nvPicPr>
            <p:blipFill rotWithShape="1">
              <a:blip r:embed="rId6">
                <a:alphaModFix/>
              </a:blip>
              <a:srcRect b="37289" l="-252" r="59845" t="32920"/>
              <a:stretch/>
            </p:blipFill>
            <p:spPr>
              <a:xfrm>
                <a:off x="304799" y="1785236"/>
                <a:ext cx="2218581" cy="165100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25"/>
          <p:cNvGrpSpPr/>
          <p:nvPr/>
        </p:nvGrpSpPr>
        <p:grpSpPr>
          <a:xfrm>
            <a:off x="2286000" y="1219200"/>
            <a:ext cx="5181600" cy="5029200"/>
            <a:chOff x="2286000" y="-457200"/>
            <a:chExt cx="5181600" cy="5029200"/>
          </a:xfrm>
        </p:grpSpPr>
        <p:sp>
          <p:nvSpPr>
            <p:cNvPr id="225" name="Google Shape;225;p25"/>
            <p:cNvSpPr/>
            <p:nvPr/>
          </p:nvSpPr>
          <p:spPr>
            <a:xfrm>
              <a:off x="2286000" y="28956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25"/>
            <p:cNvSpPr/>
            <p:nvPr/>
          </p:nvSpPr>
          <p:spPr>
            <a:xfrm>
              <a:off x="5715000" y="-4572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7" name="Google Shape;227;p25"/>
          <p:cNvGrpSpPr/>
          <p:nvPr/>
        </p:nvGrpSpPr>
        <p:grpSpPr>
          <a:xfrm>
            <a:off x="4038600" y="2895600"/>
            <a:ext cx="3505200" cy="3352800"/>
            <a:chOff x="2286000" y="1219200"/>
            <a:chExt cx="3505200" cy="3352800"/>
          </a:xfrm>
        </p:grpSpPr>
        <p:sp>
          <p:nvSpPr>
            <p:cNvPr id="228" name="Google Shape;228;p25"/>
            <p:cNvSpPr/>
            <p:nvPr/>
          </p:nvSpPr>
          <p:spPr>
            <a:xfrm>
              <a:off x="2286000" y="28956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>
              <a:off x="4038600" y="12192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0" name="Google Shape;230;p25"/>
          <p:cNvGrpSpPr/>
          <p:nvPr/>
        </p:nvGrpSpPr>
        <p:grpSpPr>
          <a:xfrm>
            <a:off x="2286000" y="1219200"/>
            <a:ext cx="3505200" cy="3352800"/>
            <a:chOff x="2286000" y="1219200"/>
            <a:chExt cx="3505200" cy="3352800"/>
          </a:xfrm>
        </p:grpSpPr>
        <p:sp>
          <p:nvSpPr>
            <p:cNvPr id="231" name="Google Shape;231;p25"/>
            <p:cNvSpPr/>
            <p:nvPr/>
          </p:nvSpPr>
          <p:spPr>
            <a:xfrm>
              <a:off x="2286000" y="28956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25"/>
            <p:cNvSpPr/>
            <p:nvPr/>
          </p:nvSpPr>
          <p:spPr>
            <a:xfrm>
              <a:off x="4038600" y="12192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3" name="Google Shape;233;p25"/>
          <p:cNvGrpSpPr/>
          <p:nvPr/>
        </p:nvGrpSpPr>
        <p:grpSpPr>
          <a:xfrm>
            <a:off x="2286000" y="1219200"/>
            <a:ext cx="5181600" cy="5029200"/>
            <a:chOff x="2286000" y="1219200"/>
            <a:chExt cx="5181600" cy="5029200"/>
          </a:xfrm>
        </p:grpSpPr>
        <p:sp>
          <p:nvSpPr>
            <p:cNvPr id="234" name="Google Shape;234;p25"/>
            <p:cNvSpPr/>
            <p:nvPr/>
          </p:nvSpPr>
          <p:spPr>
            <a:xfrm>
              <a:off x="5715000" y="45720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5"/>
            <p:cNvSpPr/>
            <p:nvPr/>
          </p:nvSpPr>
          <p:spPr>
            <a:xfrm>
              <a:off x="4038600" y="28956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5"/>
            <p:cNvSpPr/>
            <p:nvPr/>
          </p:nvSpPr>
          <p:spPr>
            <a:xfrm>
              <a:off x="2286000" y="1219200"/>
              <a:ext cx="1752600" cy="1676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25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Scatterplot matrix (SPLOM)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heet 3.jpg" id="238" name="Google Shape;238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35169" r="-35169" t="2370"/>
          <a:stretch/>
        </p:blipFill>
        <p:spPr>
          <a:xfrm>
            <a:off x="-266700" y="1259143"/>
            <a:ext cx="9677400" cy="559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/>
          <p:nvPr/>
        </p:nvSpPr>
        <p:spPr>
          <a:xfrm>
            <a:off x="2286000" y="5257800"/>
            <a:ext cx="10668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6"/>
          <p:cNvSpPr/>
          <p:nvPr/>
        </p:nvSpPr>
        <p:spPr>
          <a:xfrm>
            <a:off x="3276600" y="3276600"/>
            <a:ext cx="10668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6"/>
          <p:cNvSpPr/>
          <p:nvPr/>
        </p:nvSpPr>
        <p:spPr>
          <a:xfrm>
            <a:off x="3276600" y="4267200"/>
            <a:ext cx="10668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>
            <a:off x="2286000" y="2209800"/>
            <a:ext cx="4191000" cy="4038600"/>
            <a:chOff x="2286000" y="2209800"/>
            <a:chExt cx="4191000" cy="4038600"/>
          </a:xfrm>
        </p:grpSpPr>
        <p:sp>
          <p:nvSpPr>
            <p:cNvPr id="247" name="Google Shape;247;p26"/>
            <p:cNvSpPr/>
            <p:nvPr/>
          </p:nvSpPr>
          <p:spPr>
            <a:xfrm>
              <a:off x="2286000" y="22098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4267200" y="52578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5410200" y="52578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26"/>
          <p:cNvGrpSpPr/>
          <p:nvPr/>
        </p:nvGrpSpPr>
        <p:grpSpPr>
          <a:xfrm>
            <a:off x="2286000" y="3200400"/>
            <a:ext cx="3048000" cy="2057400"/>
            <a:chOff x="2286000" y="3200400"/>
            <a:chExt cx="3048000" cy="2057400"/>
          </a:xfrm>
        </p:grpSpPr>
        <p:sp>
          <p:nvSpPr>
            <p:cNvPr id="251" name="Google Shape;251;p26"/>
            <p:cNvSpPr/>
            <p:nvPr/>
          </p:nvSpPr>
          <p:spPr>
            <a:xfrm>
              <a:off x="2286000" y="32004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2286000" y="42672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4267200" y="4267200"/>
              <a:ext cx="1066800" cy="9906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38100" rotWithShape="0" algn="br" dir="2700000" dist="25400">
                <a:srgbClr val="000000">
                  <a:alpha val="600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26"/>
          <p:cNvSpPr/>
          <p:nvPr/>
        </p:nvSpPr>
        <p:spPr>
          <a:xfrm>
            <a:off x="3276600" y="5257800"/>
            <a:ext cx="1066800" cy="990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6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Scatterplot matrix (SPLOM)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43" y="1066800"/>
            <a:ext cx="5546713" cy="559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Discussion: pros and cons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good about SPLOMs?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What’s not so good?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other visualizations have we seen that show correlation (i.e. “changing together”)?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line charts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2514600"/>
            <a:ext cx="5715000" cy="279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a visualization that uses lines to show relative changes in two continuous variables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" name="Google Shape;271;p28"/>
          <p:cNvGrpSpPr/>
          <p:nvPr/>
        </p:nvGrpSpPr>
        <p:grpSpPr>
          <a:xfrm>
            <a:off x="304800" y="2743200"/>
            <a:ext cx="1828800" cy="2133600"/>
            <a:chOff x="304800" y="2743200"/>
            <a:chExt cx="1828800" cy="2133600"/>
          </a:xfrm>
        </p:grpSpPr>
        <p:sp>
          <p:nvSpPr>
            <p:cNvPr id="272" name="Google Shape;272;p28"/>
            <p:cNvSpPr/>
            <p:nvPr/>
          </p:nvSpPr>
          <p:spPr>
            <a:xfrm>
              <a:off x="1828800" y="2743200"/>
              <a:ext cx="304800" cy="2133600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8"/>
            <p:cNvSpPr txBox="1"/>
            <p:nvPr/>
          </p:nvSpPr>
          <p:spPr>
            <a:xfrm>
              <a:off x="304800" y="3657600"/>
              <a:ext cx="16002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Vertical axis shows the </a:t>
              </a: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dependent</a:t>
              </a:r>
              <a:r>
                <a:rPr i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variable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28"/>
          <p:cNvGrpSpPr/>
          <p:nvPr/>
        </p:nvGrpSpPr>
        <p:grpSpPr>
          <a:xfrm>
            <a:off x="2438400" y="5181600"/>
            <a:ext cx="4648202" cy="1540674"/>
            <a:chOff x="2286000" y="5791201"/>
            <a:chExt cx="4648202" cy="1540674"/>
          </a:xfrm>
        </p:grpSpPr>
        <p:sp>
          <p:nvSpPr>
            <p:cNvPr id="275" name="Google Shape;275;p28"/>
            <p:cNvSpPr/>
            <p:nvPr/>
          </p:nvSpPr>
          <p:spPr>
            <a:xfrm rot="-5400000">
              <a:off x="4495801" y="3581400"/>
              <a:ext cx="228600" cy="4648202"/>
            </a:xfrm>
            <a:prstGeom prst="leftBracket">
              <a:avLst>
                <a:gd fmla="val 8333" name="adj"/>
              </a:avLst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8"/>
            <p:cNvSpPr txBox="1"/>
            <p:nvPr/>
          </p:nvSpPr>
          <p:spPr>
            <a:xfrm>
              <a:off x="3505200" y="6131546"/>
              <a:ext cx="2286000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Horizontal axis shows the </a:t>
              </a:r>
              <a:r>
                <a:rPr b="1"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independent</a:t>
              </a:r>
              <a:r>
                <a:rPr lang="en-US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variable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/>
          <p:nvPr/>
        </p:nvSpPr>
        <p:spPr>
          <a:xfrm rot="5400000">
            <a:off x="4648200" y="3429000"/>
            <a:ext cx="381000" cy="5867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9"/>
          <p:cNvSpPr/>
          <p:nvPr/>
        </p:nvSpPr>
        <p:spPr>
          <a:xfrm>
            <a:off x="1219200" y="1828800"/>
            <a:ext cx="990600" cy="4191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  <a:effectLst>
            <a:outerShdw blurRad="38100" rotWithShape="0" algn="br" dir="2700000" dist="254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Variations: multiple independent lines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-14009" r="-14009" t="0"/>
          <a:stretch/>
        </p:blipFill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 txBox="1"/>
          <p:nvPr/>
        </p:nvSpPr>
        <p:spPr>
          <a:xfrm>
            <a:off x="2540075" y="911867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 Shot 2016-02-03 at 11.06.21 AM.png" id="286" name="Google Shape;28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1981200"/>
            <a:ext cx="1427544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First idea: line chart matrix?</a:t>
            </a:r>
            <a:endParaRPr/>
          </a:p>
        </p:txBody>
      </p:sp>
      <p:pic>
        <p:nvPicPr>
          <p:cNvPr id="292" name="Google Shape;29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8643" y="1066800"/>
            <a:ext cx="5546713" cy="5598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1"/>
          <p:cNvPicPr preferRelativeResize="0"/>
          <p:nvPr/>
        </p:nvPicPr>
        <p:blipFill rotWithShape="1">
          <a:blip r:embed="rId3">
            <a:alphaModFix/>
          </a:blip>
          <a:srcRect b="60121" l="1" r="91609" t="21138"/>
          <a:stretch/>
        </p:blipFill>
        <p:spPr>
          <a:xfrm>
            <a:off x="1798643" y="2250335"/>
            <a:ext cx="465355" cy="1049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43105" l="0" r="91360" t="40373"/>
          <a:stretch/>
        </p:blipFill>
        <p:spPr>
          <a:xfrm>
            <a:off x="1798643" y="3327183"/>
            <a:ext cx="479160" cy="92498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>
            <p:ph type="title"/>
          </p:nvPr>
        </p:nvSpPr>
        <p:spPr>
          <a:xfrm>
            <a:off x="3810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Weirder idea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acoords.jpg" id="300" name="Google Shape;300;p31"/>
          <p:cNvPicPr preferRelativeResize="0"/>
          <p:nvPr/>
        </p:nvPicPr>
        <p:blipFill rotWithShape="1">
          <a:blip r:embed="rId4">
            <a:alphaModFix/>
          </a:blip>
          <a:srcRect b="11079" l="13485" r="8877" t="6113"/>
          <a:stretch/>
        </p:blipFill>
        <p:spPr>
          <a:xfrm>
            <a:off x="1981200" y="2167501"/>
            <a:ext cx="4991817" cy="2524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 rotWithShape="1">
          <a:blip r:embed="rId3">
            <a:alphaModFix/>
          </a:blip>
          <a:srcRect b="78862" l="2" r="91722" t="4047"/>
          <a:stretch/>
        </p:blipFill>
        <p:spPr>
          <a:xfrm>
            <a:off x="1798643" y="1293408"/>
            <a:ext cx="459062" cy="956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 rotWithShape="1">
          <a:blip r:embed="rId3">
            <a:alphaModFix/>
          </a:blip>
          <a:srcRect b="201" l="8388" r="20" t="93635"/>
          <a:stretch/>
        </p:blipFill>
        <p:spPr>
          <a:xfrm>
            <a:off x="2263999" y="6309222"/>
            <a:ext cx="5080192" cy="345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3">
            <a:alphaModFix/>
          </a:blip>
          <a:srcRect b="24612" l="2" r="91360" t="56893"/>
          <a:stretch/>
        </p:blipFill>
        <p:spPr>
          <a:xfrm>
            <a:off x="1798643" y="4252167"/>
            <a:ext cx="479160" cy="1035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3">
            <a:alphaModFix/>
          </a:blip>
          <a:srcRect b="6858" l="2" r="91360" t="76374"/>
          <a:stretch/>
        </p:blipFill>
        <p:spPr>
          <a:xfrm>
            <a:off x="1798643" y="5342820"/>
            <a:ext cx="479160" cy="93879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1"/>
          <p:cNvGrpSpPr/>
          <p:nvPr/>
        </p:nvGrpSpPr>
        <p:grpSpPr>
          <a:xfrm>
            <a:off x="2011680" y="2286000"/>
            <a:ext cx="4922520" cy="2438400"/>
            <a:chOff x="2011680" y="2286000"/>
            <a:chExt cx="4922520" cy="2438400"/>
          </a:xfrm>
        </p:grpSpPr>
        <p:cxnSp>
          <p:nvCxnSpPr>
            <p:cNvPr id="306" name="Google Shape;306;p31"/>
            <p:cNvCxnSpPr/>
            <p:nvPr/>
          </p:nvCxnSpPr>
          <p:spPr>
            <a:xfrm>
              <a:off x="69342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7" name="Google Shape;307;p31"/>
            <p:cNvCxnSpPr/>
            <p:nvPr/>
          </p:nvCxnSpPr>
          <p:spPr>
            <a:xfrm>
              <a:off x="201168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8" name="Google Shape;308;p31"/>
            <p:cNvCxnSpPr/>
            <p:nvPr/>
          </p:nvCxnSpPr>
          <p:spPr>
            <a:xfrm>
              <a:off x="32766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" name="Google Shape;309;p31"/>
            <p:cNvCxnSpPr/>
            <p:nvPr/>
          </p:nvCxnSpPr>
          <p:spPr>
            <a:xfrm>
              <a:off x="44958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" name="Google Shape;310;p31"/>
            <p:cNvCxnSpPr/>
            <p:nvPr/>
          </p:nvCxnSpPr>
          <p:spPr>
            <a:xfrm>
              <a:off x="57150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11" name="Google Shape;311;p31"/>
          <p:cNvSpPr txBox="1"/>
          <p:nvPr/>
        </p:nvSpPr>
        <p:spPr>
          <a:xfrm>
            <a:off x="1828800" y="1905000"/>
            <a:ext cx="525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	      A 	          W 	 D 	     M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allel lines highligh.jpg" id="312" name="Google Shape;312;p31"/>
          <p:cNvPicPr preferRelativeResize="0"/>
          <p:nvPr/>
        </p:nvPicPr>
        <p:blipFill rotWithShape="1">
          <a:blip r:embed="rId5">
            <a:alphaModFix/>
          </a:blip>
          <a:srcRect b="10356" l="14041" r="9175" t="7191"/>
          <a:stretch/>
        </p:blipFill>
        <p:spPr>
          <a:xfrm>
            <a:off x="2002536" y="2209799"/>
            <a:ext cx="4953000" cy="2517018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1"/>
          <p:cNvSpPr/>
          <p:nvPr/>
        </p:nvSpPr>
        <p:spPr>
          <a:xfrm>
            <a:off x="2579644" y="5024735"/>
            <a:ext cx="40497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“parallel coordinates plot”</a:t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1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Recap: visualizing correlation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Example: buying a car seat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new variables: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calculated fields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about multidimensional data?</a:t>
            </a:r>
            <a:endParaRPr/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Scatterplot matrix (SPLOM)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050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Parallel coordinates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Lab 3: SPLOMs and parallel coordinates in Tableau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2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Discussion: parallel coordinates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2"/>
          <p:cNvSpPr txBox="1"/>
          <p:nvPr>
            <p:ph idx="1" type="body"/>
          </p:nvPr>
        </p:nvSpPr>
        <p:spPr>
          <a:xfrm>
            <a:off x="457200" y="1673352"/>
            <a:ext cx="29718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 you see?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anything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pre-attentive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potential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aracoords.jpg" id="320" name="Google Shape;320;p32"/>
          <p:cNvPicPr preferRelativeResize="0"/>
          <p:nvPr/>
        </p:nvPicPr>
        <p:blipFill rotWithShape="1">
          <a:blip r:embed="rId3">
            <a:alphaModFix/>
          </a:blip>
          <a:srcRect b="11079" l="13485" r="8877" t="6113"/>
          <a:stretch/>
        </p:blipFill>
        <p:spPr>
          <a:xfrm>
            <a:off x="3810000" y="1862701"/>
            <a:ext cx="4991817" cy="25240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1" name="Google Shape;321;p32"/>
          <p:cNvGrpSpPr/>
          <p:nvPr/>
        </p:nvGrpSpPr>
        <p:grpSpPr>
          <a:xfrm>
            <a:off x="3840480" y="1981200"/>
            <a:ext cx="4922520" cy="2438400"/>
            <a:chOff x="2011680" y="2286000"/>
            <a:chExt cx="4922520" cy="2438400"/>
          </a:xfrm>
        </p:grpSpPr>
        <p:cxnSp>
          <p:nvCxnSpPr>
            <p:cNvPr id="322" name="Google Shape;322;p32"/>
            <p:cNvCxnSpPr/>
            <p:nvPr/>
          </p:nvCxnSpPr>
          <p:spPr>
            <a:xfrm>
              <a:off x="69342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3" name="Google Shape;323;p32"/>
            <p:cNvCxnSpPr/>
            <p:nvPr/>
          </p:nvCxnSpPr>
          <p:spPr>
            <a:xfrm>
              <a:off x="201168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32"/>
            <p:cNvCxnSpPr/>
            <p:nvPr/>
          </p:nvCxnSpPr>
          <p:spPr>
            <a:xfrm>
              <a:off x="32766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32"/>
            <p:cNvCxnSpPr/>
            <p:nvPr/>
          </p:nvCxnSpPr>
          <p:spPr>
            <a:xfrm>
              <a:off x="44958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32"/>
            <p:cNvCxnSpPr/>
            <p:nvPr/>
          </p:nvCxnSpPr>
          <p:spPr>
            <a:xfrm>
              <a:off x="5715000" y="2286000"/>
              <a:ext cx="0" cy="2438400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27" name="Google Shape;327;p32"/>
          <p:cNvSpPr txBox="1"/>
          <p:nvPr/>
        </p:nvSpPr>
        <p:spPr>
          <a:xfrm>
            <a:off x="3657600" y="1600200"/>
            <a:ext cx="525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 	      A 	          W 	 D 	     M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8" name="Google Shape;328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88819" y="4800600"/>
            <a:ext cx="5021581" cy="204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Lab 4: SPLOMs and Parallel Coordinates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3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 for today’s lab are available at: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0" i="0" lang="en-US" sz="2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www.science.smith.edu/~jcrouser/SDS136/labs/lab4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You’ll find several do-it-yourself pieces scattered throughout the lab, along with some questions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It’s okay if you get stuck! Just ask for help ☺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get credit for this lab, post responses to Piazza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 next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3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/>
              <a:t>3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due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tonight by 11:59pm</a:t>
            </a:r>
            <a:endParaRPr b="1"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lang="en-US"/>
              <a:t>A4 will be out later this afternoon, due Oct. 20th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Tuesday: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interactive visualization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2550" lvl="1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Merriweather San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5223" y="2122111"/>
            <a:ext cx="2023621" cy="3469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7288" y="2122111"/>
            <a:ext cx="1867957" cy="34690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5"/>
          <p:cNvGrpSpPr/>
          <p:nvPr/>
        </p:nvGrpSpPr>
        <p:grpSpPr>
          <a:xfrm>
            <a:off x="1011245" y="2286000"/>
            <a:ext cx="7446955" cy="3581400"/>
            <a:chOff x="-1553202" y="1299748"/>
            <a:chExt cx="9814604" cy="4720052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5">
              <a:alphaModFix/>
            </a:blip>
            <a:srcRect b="0" l="0" r="63158" t="27632"/>
            <a:stretch/>
          </p:blipFill>
          <p:spPr>
            <a:xfrm>
              <a:off x="-1553202" y="1828800"/>
              <a:ext cx="3200402" cy="4191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 rotWithShape="1">
            <a:blip r:embed="rId5">
              <a:alphaModFix/>
            </a:blip>
            <a:srcRect b="0" l="56139" r="2901" t="13651"/>
            <a:stretch/>
          </p:blipFill>
          <p:spPr>
            <a:xfrm>
              <a:off x="4974531" y="1299748"/>
              <a:ext cx="3286871" cy="46196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" name="Google Shape;111;p15"/>
          <p:cNvGrpSpPr/>
          <p:nvPr/>
        </p:nvGrpSpPr>
        <p:grpSpPr>
          <a:xfrm>
            <a:off x="1134859" y="1164472"/>
            <a:ext cx="1434164" cy="1948239"/>
            <a:chOff x="1134859" y="642561"/>
            <a:chExt cx="1434164" cy="1948239"/>
          </a:xfrm>
        </p:grpSpPr>
        <p:cxnSp>
          <p:nvCxnSpPr>
            <p:cNvPr id="112" name="Google Shape;112;p15"/>
            <p:cNvCxnSpPr/>
            <p:nvPr/>
          </p:nvCxnSpPr>
          <p:spPr>
            <a:xfrm>
              <a:off x="2225418" y="2038055"/>
              <a:ext cx="343605" cy="552745"/>
            </a:xfrm>
            <a:prstGeom prst="straightConnector1">
              <a:avLst/>
            </a:prstGeom>
            <a:noFill/>
            <a:ln cap="rnd" cmpd="sng" w="76200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pic>
          <p:nvPicPr>
            <p:cNvPr id="113" name="Google Shape;113;p1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34859" y="642561"/>
              <a:ext cx="1386751" cy="133863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9376" y="868883"/>
            <a:ext cx="1922956" cy="190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457200"/>
            <a:ext cx="8763000" cy="6506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scatterplot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correlation between two quantitative (numerical) variables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3858" y="2233517"/>
            <a:ext cx="4512883" cy="4395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Google Shape;128;p17"/>
          <p:cNvGrpSpPr/>
          <p:nvPr/>
        </p:nvGrpSpPr>
        <p:grpSpPr>
          <a:xfrm>
            <a:off x="838200" y="4648200"/>
            <a:ext cx="1827363" cy="923302"/>
            <a:chOff x="5029200" y="2706469"/>
            <a:chExt cx="2362200" cy="1143135"/>
          </a:xfrm>
        </p:grpSpPr>
        <p:cxnSp>
          <p:nvCxnSpPr>
            <p:cNvPr id="129" name="Google Shape;129;p17"/>
            <p:cNvCxnSpPr/>
            <p:nvPr/>
          </p:nvCxnSpPr>
          <p:spPr>
            <a:xfrm flipH="1" rot="10800000">
              <a:off x="6781800" y="2706469"/>
              <a:ext cx="609600" cy="609600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30" name="Google Shape;130;p17"/>
            <p:cNvSpPr txBox="1"/>
            <p:nvPr/>
          </p:nvSpPr>
          <p:spPr>
            <a:xfrm>
              <a:off x="5029200" y="2935068"/>
              <a:ext cx="1905000" cy="914536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rgbClr val="292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Minimum value(s) in each dimension</a:t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1" name="Google Shape;131;p17"/>
          <p:cNvGrpSpPr/>
          <p:nvPr/>
        </p:nvGrpSpPr>
        <p:grpSpPr>
          <a:xfrm>
            <a:off x="2286000" y="2819400"/>
            <a:ext cx="4010741" cy="1676401"/>
            <a:chOff x="2819400" y="2420258"/>
            <a:chExt cx="5184616" cy="2075543"/>
          </a:xfrm>
        </p:grpSpPr>
        <p:cxnSp>
          <p:nvCxnSpPr>
            <p:cNvPr id="132" name="Google Shape;132;p17"/>
            <p:cNvCxnSpPr/>
            <p:nvPr/>
          </p:nvCxnSpPr>
          <p:spPr>
            <a:xfrm flipH="1" rot="10800000">
              <a:off x="2819400" y="2420258"/>
              <a:ext cx="5184616" cy="2075543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sp>
          <p:nvSpPr>
            <p:cNvPr id="133" name="Google Shape;133;p17"/>
            <p:cNvSpPr txBox="1"/>
            <p:nvPr/>
          </p:nvSpPr>
          <p:spPr>
            <a:xfrm rot="-1322724">
              <a:off x="2999021" y="3299913"/>
              <a:ext cx="1382555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trend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7"/>
          <p:cNvGrpSpPr/>
          <p:nvPr/>
        </p:nvGrpSpPr>
        <p:grpSpPr>
          <a:xfrm>
            <a:off x="5683371" y="2309336"/>
            <a:ext cx="2470029" cy="753206"/>
            <a:chOff x="5683371" y="2309336"/>
            <a:chExt cx="2470029" cy="753206"/>
          </a:xfrm>
        </p:grpSpPr>
        <p:cxnSp>
          <p:nvCxnSpPr>
            <p:cNvPr id="135" name="Google Shape;135;p17"/>
            <p:cNvCxnSpPr/>
            <p:nvPr/>
          </p:nvCxnSpPr>
          <p:spPr>
            <a:xfrm flipH="1">
              <a:off x="6142923" y="2678668"/>
              <a:ext cx="791277" cy="383874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36" name="Google Shape;136;p17"/>
            <p:cNvGrpSpPr/>
            <p:nvPr/>
          </p:nvGrpSpPr>
          <p:grpSpPr>
            <a:xfrm>
              <a:off x="5683371" y="2309336"/>
              <a:ext cx="2470029" cy="738664"/>
              <a:chOff x="4198435" y="2949585"/>
              <a:chExt cx="3192965" cy="914537"/>
            </a:xfrm>
          </p:grpSpPr>
          <p:cxnSp>
            <p:nvCxnSpPr>
              <p:cNvPr id="137" name="Google Shape;137;p17"/>
              <p:cNvCxnSpPr/>
              <p:nvPr/>
            </p:nvCxnSpPr>
            <p:spPr>
              <a:xfrm rot="10800000">
                <a:off x="4198435" y="3138269"/>
                <a:ext cx="2126165" cy="138332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38" name="Google Shape;138;p17"/>
              <p:cNvSpPr txBox="1"/>
              <p:nvPr/>
            </p:nvSpPr>
            <p:spPr>
              <a:xfrm>
                <a:off x="5486400" y="2949585"/>
                <a:ext cx="1905000" cy="914537"/>
              </a:xfrm>
              <a:prstGeom prst="rect">
                <a:avLst/>
              </a:prstGeom>
              <a:solidFill>
                <a:srgbClr val="D8D8D8"/>
              </a:solidFill>
              <a:ln cap="flat" cmpd="sng" w="9525">
                <a:solidFill>
                  <a:srgbClr val="29293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0" i="0" lang="en-U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Maximum value(s) in each dimension</a:t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9" name="Google Shape;139;p17"/>
          <p:cNvSpPr txBox="1"/>
          <p:nvPr/>
        </p:nvSpPr>
        <p:spPr>
          <a:xfrm>
            <a:off x="5708556" y="3886200"/>
            <a:ext cx="3359244" cy="220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correlation: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variables moving in the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direction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line points up and to the right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scatterplot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correlation between two quantitative (numerical) variables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001" y="2233517"/>
            <a:ext cx="4412597" cy="439588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18"/>
          <p:cNvGrpSpPr/>
          <p:nvPr/>
        </p:nvGrpSpPr>
        <p:grpSpPr>
          <a:xfrm>
            <a:off x="2193985" y="2399094"/>
            <a:ext cx="3948938" cy="2920812"/>
            <a:chOff x="2700454" y="1899881"/>
            <a:chExt cx="5104724" cy="3616241"/>
          </a:xfrm>
        </p:grpSpPr>
        <p:cxnSp>
          <p:nvCxnSpPr>
            <p:cNvPr id="149" name="Google Shape;149;p18"/>
            <p:cNvCxnSpPr/>
            <p:nvPr/>
          </p:nvCxnSpPr>
          <p:spPr>
            <a:xfrm>
              <a:off x="2700454" y="2656116"/>
              <a:ext cx="5104724" cy="2860006"/>
            </a:xfrm>
            <a:prstGeom prst="straightConnector1">
              <a:avLst/>
            </a:prstGeom>
            <a:noFill/>
            <a:ln cap="rnd" cmpd="sng" w="38100">
              <a:solidFill>
                <a:srgbClr val="292934"/>
              </a:solidFill>
              <a:prstDash val="dash"/>
              <a:round/>
              <a:headEnd len="sm" w="sm" type="none"/>
              <a:tailEnd len="lg" w="lg" type="triangle"/>
            </a:ln>
          </p:spPr>
        </p:cxnSp>
        <p:sp>
          <p:nvSpPr>
            <p:cNvPr id="150" name="Google Shape;150;p18"/>
            <p:cNvSpPr txBox="1"/>
            <p:nvPr/>
          </p:nvSpPr>
          <p:spPr>
            <a:xfrm rot="1951801">
              <a:off x="2816642" y="2208836"/>
              <a:ext cx="1382555" cy="8002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General 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trend</a:t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" name="Google Shape;151;p18"/>
          <p:cNvSpPr txBox="1"/>
          <p:nvPr/>
        </p:nvSpPr>
        <p:spPr>
          <a:xfrm>
            <a:off x="5708556" y="2057400"/>
            <a:ext cx="3359244" cy="2209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Negative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variables moving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directions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line points down and to the right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Recap: scatterplot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57200" y="12954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 the correlation between two quantitative (numerical) variables</a:t>
            </a:r>
            <a:endParaRPr/>
          </a:p>
          <a:p>
            <a:pPr indent="-53339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4001" y="2233517"/>
            <a:ext cx="4412597" cy="439588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9"/>
          <p:cNvSpPr txBox="1"/>
          <p:nvPr/>
        </p:nvSpPr>
        <p:spPr>
          <a:xfrm>
            <a:off x="5708556" y="2819400"/>
            <a:ext cx="3359244" cy="2667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correlation: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Two variables are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independent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of one another</a:t>
            </a:r>
            <a:endParaRPr/>
          </a:p>
          <a:p>
            <a:pPr indent="-182880" lvl="0" marL="18288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discernable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pattern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if I want a new “variable”?</a:t>
            </a:r>
            <a:endParaRPr b="0" i="0" sz="3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1447800"/>
            <a:ext cx="27305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300" y="2997200"/>
            <a:ext cx="2374900" cy="14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0"/>
          <p:cNvPicPr preferRelativeResize="0"/>
          <p:nvPr/>
        </p:nvPicPr>
        <p:blipFill rotWithShape="1">
          <a:blip r:embed="rId5">
            <a:alphaModFix/>
          </a:blip>
          <a:srcRect b="0" l="-1" r="1493" t="0"/>
          <a:stretch/>
        </p:blipFill>
        <p:spPr>
          <a:xfrm>
            <a:off x="914400" y="2667000"/>
            <a:ext cx="2514600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type="title"/>
          </p:nvPr>
        </p:nvSpPr>
        <p:spPr>
          <a:xfrm>
            <a:off x="457200" y="2286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b="0" i="0" lang="en-US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if I want a new “variable”?</a:t>
            </a:r>
            <a:endParaRPr/>
          </a:p>
        </p:txBody>
      </p:sp>
      <p:pic>
        <p:nvPicPr>
          <p:cNvPr id="174" name="Google Shape;174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5250" y="2133600"/>
            <a:ext cx="6413500" cy="270510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sp>
        <p:nvSpPr>
          <p:cNvPr id="175" name="Google Shape;175;p21"/>
          <p:cNvSpPr/>
          <p:nvPr/>
        </p:nvSpPr>
        <p:spPr>
          <a:xfrm>
            <a:off x="2203704" y="2819400"/>
            <a:ext cx="3429000" cy="1143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1481328" y="2281236"/>
            <a:ext cx="1981200" cy="1828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