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5"/>
  </p:notesMasterIdLst>
  <p:sldIdLst>
    <p:sldId id="256" r:id="rId2"/>
    <p:sldId id="257" r:id="rId3"/>
    <p:sldId id="258" r:id="rId4"/>
    <p:sldId id="259" r:id="rId5"/>
    <p:sldId id="260" r:id="rId6"/>
    <p:sldId id="268" r:id="rId7"/>
    <p:sldId id="270" r:id="rId8"/>
    <p:sldId id="271" r:id="rId9"/>
    <p:sldId id="277" r:id="rId10"/>
    <p:sldId id="278" r:id="rId11"/>
    <p:sldId id="279" r:id="rId12"/>
    <p:sldId id="282" r:id="rId13"/>
    <p:sldId id="281" r:id="rId14"/>
    <p:sldId id="283" r:id="rId15"/>
    <p:sldId id="280" r:id="rId16"/>
    <p:sldId id="276" r:id="rId17"/>
    <p:sldId id="284" r:id="rId18"/>
    <p:sldId id="263" r:id="rId19"/>
    <p:sldId id="265" r:id="rId20"/>
    <p:sldId id="264" r:id="rId21"/>
    <p:sldId id="266" r:id="rId22"/>
    <p:sldId id="267" r:id="rId23"/>
    <p:sldId id="26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3"/>
    <p:restoredTop sz="68855"/>
  </p:normalViewPr>
  <p:slideViewPr>
    <p:cSldViewPr snapToGrid="0">
      <p:cViewPr varScale="1">
        <p:scale>
          <a:sx n="113" d="100"/>
          <a:sy n="113" d="100"/>
        </p:scale>
        <p:origin x="28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demonstrate visualization rhetoric as an analytical framework for understanding how design techniques that prioritize particular interpretations in visualizations that “tell a story” can significantly affect end-user interpretation</a:t>
            </a:r>
          </a:p>
        </p:txBody>
      </p:sp>
      <p:sp>
        <p:nvSpPr>
          <p:cNvPr id="4" name="Slide Number Placeholder 3"/>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362309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9B289-F907-38F8-514E-86E1A7CEB2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A27A9C-4356-7C77-6831-54A924F9E7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A87880-59C5-98EB-1A03-97B5E4434A1F}"/>
              </a:ext>
            </a:extLst>
          </p:cNvPr>
          <p:cNvSpPr>
            <a:spLocks noGrp="1"/>
          </p:cNvSpPr>
          <p:nvPr>
            <p:ph type="body" idx="1"/>
          </p:nvPr>
        </p:nvSpPr>
        <p:spPr/>
        <p:txBody>
          <a:bodyPr/>
          <a:lstStyle/>
          <a:p>
            <a:r>
              <a:rPr lang="en-US" dirty="0"/>
              <a:t>"Procedural rhetoric" is based in an artifact’s procedural mode of representation, in other words, the expression of meanings through rule-based representations and interactive functions</a:t>
            </a:r>
          </a:p>
        </p:txBody>
      </p:sp>
      <p:sp>
        <p:nvSpPr>
          <p:cNvPr id="4" name="Slide Number Placeholder 3">
            <a:extLst>
              <a:ext uri="{FF2B5EF4-FFF2-40B4-BE49-F238E27FC236}">
                <a16:creationId xmlns:a16="http://schemas.microsoft.com/office/drawing/2014/main" id="{658908C1-8FFE-AEA6-B001-963FB7D1D3AD}"/>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432494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3F307-B42C-39C9-2AAE-7B42CB95F1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26FF2F-CEE0-724B-FDFA-7A8E3D38C9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CC39A9-7E5E-59C8-6029-79227413B386}"/>
              </a:ext>
            </a:extLst>
          </p:cNvPr>
          <p:cNvSpPr>
            <a:spLocks noGrp="1"/>
          </p:cNvSpPr>
          <p:nvPr>
            <p:ph type="body" idx="1"/>
          </p:nvPr>
        </p:nvSpPr>
        <p:spPr/>
        <p:txBody>
          <a:bodyPr/>
          <a:lstStyle/>
          <a:p>
            <a:r>
              <a:rPr lang="en-US" dirty="0"/>
              <a:t>Information access – metonymy -- Categorizing, binning, or aggregating values can be used to make an intended effect more apparent. An Economist graph on car sales [47] (Fig. 2) depicts only ‘light vehicles’ for some countries’ data, yet all sales for other countries</a:t>
            </a:r>
          </a:p>
          <a:p>
            <a:r>
              <a:rPr lang="en-US" dirty="0"/>
              <a:t>Provenance – representing uncertainty -- expressions of doubt regarding potential conclusions (see Fig. 2, tag line below title)</a:t>
            </a:r>
          </a:p>
          <a:p>
            <a:r>
              <a:rPr lang="en-US" dirty="0"/>
              <a:t>Mapping – obscuring -- double-axis, which experts have noted are difficult to decode even when properly used [50], (see Fig. 2 ‘Vehicle Sales’ [47] and Fig. 7 ‘Poll Dancing’ [29]</a:t>
            </a:r>
          </a:p>
        </p:txBody>
      </p:sp>
      <p:sp>
        <p:nvSpPr>
          <p:cNvPr id="4" name="Slide Number Placeholder 3">
            <a:extLst>
              <a:ext uri="{FF2B5EF4-FFF2-40B4-BE49-F238E27FC236}">
                <a16:creationId xmlns:a16="http://schemas.microsoft.com/office/drawing/2014/main" id="{CD6F60DD-4B9B-C6BE-E1D3-B439FF22133F}"/>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1530445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3DED4-FF9F-23FF-6EAD-9A44B5B0DD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4B0384-F229-F95A-896C-86D532FE60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09506-AD5C-9B6B-804F-AB985B66B522}"/>
              </a:ext>
            </a:extLst>
          </p:cNvPr>
          <p:cNvSpPr>
            <a:spLocks noGrp="1"/>
          </p:cNvSpPr>
          <p:nvPr>
            <p:ph type="body" idx="1"/>
          </p:nvPr>
        </p:nvSpPr>
        <p:spPr/>
        <p:txBody>
          <a:bodyPr/>
          <a:lstStyle/>
          <a:p>
            <a:r>
              <a:rPr lang="en-US" dirty="0"/>
              <a:t>Mapping – contrast -- An example can be found in the NYT interactive visualization entitled ‘A Peek Into Netflix Queues’ [5] (Fig. 4). The title and two variables of rental lists and movie rank variables are mapped to the important visual dimensions of spatial position and color. These mappings imply an overall message organized around geographic patterns in top rentals. However, a choice was made to include the less obviously relevant critic </a:t>
            </a:r>
            <a:r>
              <a:rPr lang="en-US" dirty="0" err="1"/>
              <a:t>metascores</a:t>
            </a:r>
            <a:r>
              <a:rPr lang="en-US" dirty="0"/>
              <a:t> for each movie, along with a sample NYT review of each, to the left of the map frame. The result is an implication that this information may generate further insight through comparisons with the geographic patterns </a:t>
            </a:r>
          </a:p>
          <a:p>
            <a:endParaRPr lang="en-US" dirty="0"/>
          </a:p>
          <a:p>
            <a:endParaRPr lang="en-US" dirty="0"/>
          </a:p>
        </p:txBody>
      </p:sp>
      <p:sp>
        <p:nvSpPr>
          <p:cNvPr id="4" name="Slide Number Placeholder 3">
            <a:extLst>
              <a:ext uri="{FF2B5EF4-FFF2-40B4-BE49-F238E27FC236}">
                <a16:creationId xmlns:a16="http://schemas.microsoft.com/office/drawing/2014/main" id="{9A6C3438-265D-F97B-10FB-C4F12C645644}"/>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3868567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visualizations on popular foreign policies that show two variables supporting opposite sides of the policy. </a:t>
            </a:r>
          </a:p>
          <a:p>
            <a:pPr marL="228600" indent="-228600">
              <a:buAutoNum type="alphaLcParenR"/>
            </a:pPr>
            <a:r>
              <a:rPr lang="en-US" dirty="0"/>
              <a:t>shows the number of Syrian refugees accepted in each country and Syrian refugees as a share of host population </a:t>
            </a:r>
          </a:p>
          <a:p>
            <a:pPr marL="228600" indent="-228600">
              <a:buAutoNum type="alphaLcParenR"/>
            </a:pPr>
            <a:r>
              <a:rPr lang="en-US" dirty="0"/>
              <a:t>Policy: The United States should increase the number of Syrian refugees admitted. </a:t>
            </a:r>
          </a:p>
          <a:p>
            <a:pPr marL="228600" indent="-228600">
              <a:buAutoNum type="alphaLcParenR"/>
            </a:pPr>
            <a:r>
              <a:rPr lang="en-US" dirty="0"/>
              <a:t>Supporting title: U.S. has accepted a lower percentage of Syrian refugees than the U.K., Spain, Finland, and Australia </a:t>
            </a:r>
          </a:p>
          <a:p>
            <a:pPr marL="228600" indent="-228600">
              <a:buAutoNum type="alphaLcParenR"/>
            </a:pPr>
            <a:r>
              <a:rPr lang="en-US" dirty="0"/>
              <a:t>Non-supporting title: U.S. has accepted more Syrian refugees than the U.K., Italy, Russia, and Finland combined</a:t>
            </a:r>
          </a:p>
          <a:p>
            <a:endParaRPr lang="en-US" dirty="0"/>
          </a:p>
          <a:p>
            <a:r>
              <a:rPr lang="en-US" dirty="0"/>
              <a:t>b) shows the U.S. defense budget in the last 50 years in constant fiscal year 2015 dollars and as a percentage of GDP </a:t>
            </a:r>
          </a:p>
          <a:p>
            <a:r>
              <a:rPr lang="en-US" dirty="0"/>
              <a:t>Policy: The United States should increase its military budget to fight ISIS. </a:t>
            </a:r>
          </a:p>
          <a:p>
            <a:r>
              <a:rPr lang="en-US" dirty="0"/>
              <a:t>Supporting title: Defense budget on a steady decrease as a percentage of GDP over the past 50 years </a:t>
            </a:r>
          </a:p>
          <a:p>
            <a:r>
              <a:rPr lang="en-US" dirty="0"/>
              <a:t>Non-supporting title: Defense budget on an increase in constant dollars heading towards $500 billion by 2019</a:t>
            </a:r>
          </a:p>
        </p:txBody>
      </p:sp>
      <p:sp>
        <p:nvSpPr>
          <p:cNvPr id="4" name="Slide Number Placeholder 3"/>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644340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visualizations on popular foreign policies that show two variables supporting opposite sides of the policy. </a:t>
            </a:r>
          </a:p>
          <a:p>
            <a:pPr marL="228600" indent="-228600">
              <a:buAutoNum type="alphaLcParenR"/>
            </a:pPr>
            <a:r>
              <a:rPr lang="en-US" dirty="0"/>
              <a:t>shows the number of Syrian refugees accepted in each country and Syrian refugees as a share of host population </a:t>
            </a:r>
          </a:p>
          <a:p>
            <a:pPr marL="228600" indent="-228600">
              <a:buAutoNum type="alphaLcParenR"/>
            </a:pPr>
            <a:r>
              <a:rPr lang="en-US" dirty="0"/>
              <a:t>Policy: The United States should increase the number of Syrian refugees admitted. </a:t>
            </a:r>
          </a:p>
          <a:p>
            <a:pPr marL="228600" indent="-228600">
              <a:buAutoNum type="alphaLcParenR"/>
            </a:pPr>
            <a:r>
              <a:rPr lang="en-US" dirty="0"/>
              <a:t>Supporting title: U.S. has accepted a lower percentage of Syrian refugees than the U.K., Spain, Finland, and Australia </a:t>
            </a:r>
          </a:p>
          <a:p>
            <a:pPr marL="228600" indent="-228600">
              <a:buAutoNum type="alphaLcParenR"/>
            </a:pPr>
            <a:r>
              <a:rPr lang="en-US" dirty="0"/>
              <a:t>Non-supporting title: U.S. has accepted more Syrian refugees than the U.K., Italy, Russia, and Finland combined</a:t>
            </a:r>
          </a:p>
          <a:p>
            <a:endParaRPr lang="en-US" dirty="0"/>
          </a:p>
          <a:p>
            <a:r>
              <a:rPr lang="en-US" dirty="0"/>
              <a:t>b) shows the U.S. defense budget in the last 50 years in constant fiscal year 2015 dollars and as a percentage of GDP </a:t>
            </a:r>
          </a:p>
          <a:p>
            <a:r>
              <a:rPr lang="en-US" dirty="0"/>
              <a:t>Policy: The United States should increase its military budget to fight ISIS. </a:t>
            </a:r>
          </a:p>
          <a:p>
            <a:r>
              <a:rPr lang="en-US" dirty="0"/>
              <a:t>Supporting title: Defense budget on a steady decrease as a percentage of GDP over the past 50 years </a:t>
            </a:r>
          </a:p>
          <a:p>
            <a:r>
              <a:rPr lang="en-US" dirty="0"/>
              <a:t>Non-supporting title: Defense budget on an increase in constant dollars heading towards $500 billion by 2019</a:t>
            </a:r>
          </a:p>
        </p:txBody>
      </p:sp>
      <p:sp>
        <p:nvSpPr>
          <p:cNvPr id="4" name="Slide Number Placeholder 3"/>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1782238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Experiment 1, participants selected which kind of metadata they would most want to see when provided one of the eight goals. This table provides the number and percentages of times each metadata category (columns) was selected per goal (rows). Participants most frequently requested in Encoding Explanation metadata, followed by Data Sources. Percentages are rounded up to the next integer; rows may not sum to 100.</a:t>
            </a:r>
          </a:p>
        </p:txBody>
      </p:sp>
      <p:sp>
        <p:nvSpPr>
          <p:cNvPr id="4" name="Slide Number Placeholder 3"/>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1200882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persuasion techniques (logos, pathos, ethos) used to achieve intents (cognitive, affective).</a:t>
            </a:r>
          </a:p>
        </p:txBody>
      </p:sp>
      <p:sp>
        <p:nvSpPr>
          <p:cNvPr id="4" name="Slide Number Placeholder 3"/>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3633933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affective intents start at observe the range of beliefs, then to position oneself within that range of beliefs, then to strengthen one’s belief, then to connect and compare several beliefs with each other, and finally to behave consistent with that belief (see Figure 3).</a:t>
            </a:r>
          </a:p>
          <a:p>
            <a:endParaRPr lang="en-US" dirty="0"/>
          </a:p>
          <a:p>
            <a:r>
              <a:rPr lang="en-US" dirty="0"/>
              <a:t>In observe, the intent is simply to make the viewer aware of the range of beliefs</a:t>
            </a:r>
          </a:p>
          <a:p>
            <a:endParaRPr lang="en-US" dirty="0"/>
          </a:p>
          <a:p>
            <a:r>
              <a:rPr lang="en-US" dirty="0"/>
              <a:t>position, is when the designer intends to point out a specific place along the range of beliefs where they would like the viewer to be</a:t>
            </a:r>
          </a:p>
          <a:p>
            <a:endParaRPr lang="en-US" dirty="0"/>
          </a:p>
          <a:p>
            <a:r>
              <a:rPr lang="en-US" dirty="0"/>
              <a:t>strengthen, is when the designer tries to increase the strength of an attitude</a:t>
            </a:r>
          </a:p>
          <a:p>
            <a:endParaRPr lang="en-US" dirty="0"/>
          </a:p>
          <a:p>
            <a:r>
              <a:rPr lang="en-US" dirty="0"/>
              <a:t>connect, is when the designer wants the audience to compare two of their beliefs</a:t>
            </a:r>
          </a:p>
          <a:p>
            <a:endParaRPr lang="en-US" dirty="0"/>
          </a:p>
          <a:p>
            <a:r>
              <a:rPr lang="en-US"/>
              <a:t>behave, is when the designer wants the audience to act in ways consistent with the desired belief</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255462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97464-B7AF-2E38-BB44-DE53A6706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6DB2E-FAEA-E3A4-378B-E3DD95E88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BF1457-E6FB-5FE5-10A2-D73AAD25B3CC}"/>
              </a:ext>
            </a:extLst>
          </p:cNvPr>
          <p:cNvSpPr>
            <a:spLocks noGrp="1"/>
          </p:cNvSpPr>
          <p:nvPr>
            <p:ph type="body" idx="1"/>
          </p:nvPr>
        </p:nvSpPr>
        <p:spPr/>
        <p:txBody>
          <a:bodyPr/>
          <a:lstStyle/>
          <a:p>
            <a:r>
              <a:rPr lang="en-US" dirty="0"/>
              <a:t>We demonstrate visualization rhetoric as an analytical framework for understanding how design techniques that prioritize particular interpretations in visualizations that “tell a story” can significantly affect end-user interpretation</a:t>
            </a:r>
          </a:p>
        </p:txBody>
      </p:sp>
      <p:sp>
        <p:nvSpPr>
          <p:cNvPr id="4" name="Slide Number Placeholder 3">
            <a:extLst>
              <a:ext uri="{FF2B5EF4-FFF2-40B4-BE49-F238E27FC236}">
                <a16:creationId xmlns:a16="http://schemas.microsoft.com/office/drawing/2014/main" id="{8AEFFBE9-23D3-8242-0AD9-379E871F99F9}"/>
              </a:ext>
            </a:extLst>
          </p:cNvPr>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1781808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34F64-070E-91BF-7215-9E6B4A7904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6EF634-599F-D1DA-D396-5CE116785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AD7F37-1FBC-A155-3F00-763FE1129E40}"/>
              </a:ext>
            </a:extLst>
          </p:cNvPr>
          <p:cNvSpPr>
            <a:spLocks noGrp="1"/>
          </p:cNvSpPr>
          <p:nvPr>
            <p:ph type="body" idx="1"/>
          </p:nvPr>
        </p:nvSpPr>
        <p:spPr/>
        <p:txBody>
          <a:bodyPr/>
          <a:lstStyle/>
          <a:p>
            <a:r>
              <a:rPr lang="en-US" dirty="0"/>
              <a:t>four editorial layers that can be used to convey meaning</a:t>
            </a:r>
          </a:p>
          <a:p>
            <a:endParaRPr lang="en-US" b="0" dirty="0"/>
          </a:p>
          <a:p>
            <a:r>
              <a:rPr lang="en-US" dirty="0"/>
              <a:t>A given rhetorical technique might be applied to some layers more easily than others. Yet omissions, emphases, and ambiguity can be accomplished at each level. </a:t>
            </a:r>
          </a:p>
          <a:p>
            <a:endParaRPr lang="en-US" dirty="0"/>
          </a:p>
          <a:p>
            <a:r>
              <a:rPr lang="en-US" dirty="0"/>
              <a:t>a narrative visualization represents a sequence of choices to either add information (such as by adding suggestions of an intended message using textual annotations) or omit information (such as by omitting some variables or interactivity features).</a:t>
            </a:r>
          </a:p>
          <a:p>
            <a:endParaRPr lang="en-US" b="0" dirty="0"/>
          </a:p>
          <a:p>
            <a:r>
              <a:rPr lang="en-US" dirty="0"/>
              <a:t>DATA</a:t>
            </a:r>
          </a:p>
          <a:p>
            <a:endParaRPr lang="en-US" dirty="0"/>
          </a:p>
          <a:p>
            <a:r>
              <a:rPr lang="en-US" dirty="0"/>
              <a:t>creator of a visualization makes choices about the data source to represent, including </a:t>
            </a:r>
          </a:p>
          <a:p>
            <a:endParaRPr lang="en-US" dirty="0"/>
          </a:p>
          <a:p>
            <a:r>
              <a:rPr lang="en-US" dirty="0"/>
              <a:t>-what variables to include and which to leave out</a:t>
            </a:r>
          </a:p>
          <a:p>
            <a:r>
              <a:rPr lang="en-US" dirty="0"/>
              <a:t>-removing outliers, scaling, or aggregating values</a:t>
            </a:r>
          </a:p>
          <a:p>
            <a:endParaRPr lang="en-US" dirty="0"/>
          </a:p>
          <a:p>
            <a:r>
              <a:rPr lang="en-US" dirty="0"/>
              <a:t>-Both lead to loss of information in the final representation, yet are necessary choices in the act of visualization design</a:t>
            </a:r>
          </a:p>
          <a:p>
            <a:endParaRPr lang="en-US" b="0" dirty="0"/>
          </a:p>
          <a:p>
            <a:r>
              <a:rPr lang="en-US" b="0" dirty="0"/>
              <a:t>VISUAL REPRESENTATION </a:t>
            </a:r>
          </a:p>
          <a:p>
            <a:endParaRPr lang="en-US" b="0" dirty="0"/>
          </a:p>
          <a:p>
            <a:r>
              <a:rPr lang="en-US" dirty="0"/>
              <a:t>choices made about how the data will be mapped to the visual domain</a:t>
            </a:r>
          </a:p>
          <a:p>
            <a:endParaRPr lang="en-US" dirty="0"/>
          </a:p>
          <a:p>
            <a:r>
              <a:rPr lang="en-US" dirty="0"/>
              <a:t>Mapping is lossy (JND) </a:t>
            </a:r>
            <a:endParaRPr lang="en-US" b="0" dirty="0"/>
          </a:p>
          <a:p>
            <a:endParaRPr lang="en-US" b="0" dirty="0"/>
          </a:p>
          <a:p>
            <a:r>
              <a:rPr lang="en-US" b="0" dirty="0"/>
              <a:t>TEXTUAL ANNOTATIONS </a:t>
            </a:r>
          </a:p>
          <a:p>
            <a:endParaRPr lang="en-US" b="0" dirty="0"/>
          </a:p>
          <a:p>
            <a:r>
              <a:rPr lang="en-US" b="0" dirty="0"/>
              <a:t>Direct the user’s attention </a:t>
            </a:r>
          </a:p>
          <a:p>
            <a:endParaRPr lang="en-US" b="0" dirty="0"/>
          </a:p>
          <a:p>
            <a:r>
              <a:rPr lang="en-US" b="0" dirty="0"/>
              <a:t>INTERACTIVITY </a:t>
            </a:r>
          </a:p>
          <a:p>
            <a:endParaRPr lang="en-US" b="0" dirty="0"/>
          </a:p>
          <a:p>
            <a:r>
              <a:rPr lang="en-US" dirty="0"/>
              <a:t>constrain a user’s interaction in ways that lead her to explore certain subsets of data. </a:t>
            </a:r>
          </a:p>
          <a:p>
            <a:endParaRPr lang="en-US" dirty="0"/>
          </a:p>
          <a:p>
            <a:r>
              <a:rPr lang="en-US" dirty="0"/>
              <a:t>This can occur through navigation menus that limit the number of views of the data set that are possible, or linked search suggestions that likewise encourage the user to explore particular views over others</a:t>
            </a:r>
          </a:p>
          <a:p>
            <a:endParaRPr lang="en-US" b="0" dirty="0"/>
          </a:p>
        </p:txBody>
      </p:sp>
      <p:sp>
        <p:nvSpPr>
          <p:cNvPr id="4" name="Slide Number Placeholder 3">
            <a:extLst>
              <a:ext uri="{FF2B5EF4-FFF2-40B4-BE49-F238E27FC236}">
                <a16:creationId xmlns:a16="http://schemas.microsoft.com/office/drawing/2014/main" id="{9D09472A-F38A-3307-B02A-184ACD10FB6D}"/>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141509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B3EED-084B-22DC-02EE-FB7165E1B9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D17FEE-957C-AFB7-1E4B-C87CAEC45C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DD375E-7688-0927-2F1A-69BD1E52EE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5964C6-4D84-82AC-7273-272C010824EA}"/>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3728806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BBB89-A061-26E3-319B-444A5E98FE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AE82E-C3EA-5E50-A6BA-F359534553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F04F95-7A11-6F02-FFF9-60AE61F0DFC3}"/>
              </a:ext>
            </a:extLst>
          </p:cNvPr>
          <p:cNvSpPr>
            <a:spLocks noGrp="1"/>
          </p:cNvSpPr>
          <p:nvPr>
            <p:ph type="body" idx="1"/>
          </p:nvPr>
        </p:nvSpPr>
        <p:spPr/>
        <p:txBody>
          <a:bodyPr/>
          <a:lstStyle/>
          <a:p>
            <a:r>
              <a:rPr lang="en-US" dirty="0"/>
              <a:t>Forecast annotations == show where interpolation starts </a:t>
            </a:r>
          </a:p>
        </p:txBody>
      </p:sp>
      <p:sp>
        <p:nvSpPr>
          <p:cNvPr id="4" name="Slide Number Placeholder 3">
            <a:extLst>
              <a:ext uri="{FF2B5EF4-FFF2-40B4-BE49-F238E27FC236}">
                <a16:creationId xmlns:a16="http://schemas.microsoft.com/office/drawing/2014/main" id="{047E6BE1-618D-D35E-34CA-FDF85DAF96A1}"/>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835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9B461-2038-5045-1549-6DA8EB6792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751210-4D7C-FD7E-B5CA-234C334451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4C98B5-9CE7-1EA8-3747-BF98750201CC}"/>
              </a:ext>
            </a:extLst>
          </p:cNvPr>
          <p:cNvSpPr>
            <a:spLocks noGrp="1"/>
          </p:cNvSpPr>
          <p:nvPr>
            <p:ph type="body" idx="1"/>
          </p:nvPr>
        </p:nvSpPr>
        <p:spPr/>
        <p:txBody>
          <a:bodyPr/>
          <a:lstStyle/>
          <a:p>
            <a:r>
              <a:rPr lang="en-US" dirty="0"/>
              <a:t>Mapping rhetoric refers to manipulating the information presentation via the data-to-visual transfer function, the constraints that determine how a piece of information will be translated to a visual feature</a:t>
            </a:r>
          </a:p>
        </p:txBody>
      </p:sp>
      <p:sp>
        <p:nvSpPr>
          <p:cNvPr id="4" name="Slide Number Placeholder 3">
            <a:extLst>
              <a:ext uri="{FF2B5EF4-FFF2-40B4-BE49-F238E27FC236}">
                <a16:creationId xmlns:a16="http://schemas.microsoft.com/office/drawing/2014/main" id="{D3B2827F-679B-4EDF-8D65-15975D9A6220}"/>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3791658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32B4D-9856-B7B8-0A0C-990E24212C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3FB7A8-080A-04DB-1906-64A6B23543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CBE7FF-1CBA-7815-477D-7B2A81E26B19}"/>
              </a:ext>
            </a:extLst>
          </p:cNvPr>
          <p:cNvSpPr>
            <a:spLocks noGrp="1"/>
          </p:cNvSpPr>
          <p:nvPr>
            <p:ph type="body" idx="1"/>
          </p:nvPr>
        </p:nvSpPr>
        <p:spPr/>
        <p:txBody>
          <a:bodyPr/>
          <a:lstStyle/>
          <a:p>
            <a:r>
              <a:rPr lang="en-US" dirty="0"/>
              <a:t>Mapping rhetoric refers to manipulating the information presentation via the data-to-visual transfer function, the constraints that determine how a piece of information will be translated to a visual feature</a:t>
            </a:r>
          </a:p>
        </p:txBody>
      </p:sp>
      <p:sp>
        <p:nvSpPr>
          <p:cNvPr id="4" name="Slide Number Placeholder 3">
            <a:extLst>
              <a:ext uri="{FF2B5EF4-FFF2-40B4-BE49-F238E27FC236}">
                <a16:creationId xmlns:a16="http://schemas.microsoft.com/office/drawing/2014/main" id="{F5760731-EA6D-9C99-AB85-944EE36B616C}"/>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1436959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9E5E-BDFF-087F-6FC7-D7559CC4DB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461591-57B9-DFB8-C737-4CABF736AD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85E9D4-C20C-602E-5A11-6DB868D323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65E894-9B20-F1F1-BFBD-A755D8685BA9}"/>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3449479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82BD7-833E-A3D2-5CC1-9F6F4E05CA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F8D81-C56C-EB7A-261A-20244399D3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E0D905-828C-44FA-3A55-211112AFB7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D6AECD-473B-64E7-6605-A54CB5825AEA}"/>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373614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11/25/24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11/25/24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11/25/24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11/25/24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11/25/24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11/25/24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limatedata.imf.org/" TargetMode="External"/><Relationship Id="rId2" Type="http://schemas.openxmlformats.org/officeDocument/2006/relationships/hyperlink" Target="https://github.com/vis-society/World-Bank-Data-by-Indicators" TargetMode="External"/><Relationship Id="rId1" Type="http://schemas.openxmlformats.org/officeDocument/2006/relationships/slideLayout" Target="../slideLayouts/slideLayout2.xml"/><Relationship Id="rId4" Type="http://schemas.openxmlformats.org/officeDocument/2006/relationships/hyperlink" Target="https://vis-society.github.io/assignments/GuttmacherInstituteAbortionDataByState.xls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a:t>
            </a:r>
            <a:r>
              <a:rPr lang="en-US"/>
              <a:t>– Persuasive Vis</a:t>
            </a:r>
            <a:endParaRPr lang="en-US" dirty="0"/>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C09CF-3850-5308-EE6B-009B64AE7E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5E504C-4CAD-F9D8-C72A-EDEE8C9BF929}"/>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176CDD61-EADC-BE71-C0EA-D11A9D790C30}"/>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479B039C-B812-A77A-7F04-5E4322FEEAA7}"/>
              </a:ext>
            </a:extLst>
          </p:cNvPr>
          <p:cNvSpPr>
            <a:spLocks noGrp="1"/>
          </p:cNvSpPr>
          <p:nvPr>
            <p:ph idx="1"/>
          </p:nvPr>
        </p:nvSpPr>
        <p:spPr>
          <a:xfrm>
            <a:off x="3852015" y="467293"/>
            <a:ext cx="7315200" cy="5120640"/>
          </a:xfrm>
        </p:spPr>
        <p:txBody>
          <a:bodyPr anchor="t">
            <a:noAutofit/>
          </a:bodyPr>
          <a:lstStyle/>
          <a:p>
            <a:pPr marL="0" indent="0">
              <a:spcBef>
                <a:spcPts val="0"/>
              </a:spcBef>
              <a:buSzPts val="2040"/>
              <a:buNone/>
            </a:pPr>
            <a:r>
              <a:rPr lang="en-US" sz="2400" b="1" dirty="0"/>
              <a:t>Provenance Rhetoric</a:t>
            </a:r>
          </a:p>
          <a:p>
            <a:pPr marL="0" indent="0">
              <a:spcBef>
                <a:spcPts val="0"/>
              </a:spcBef>
              <a:buSzPts val="2040"/>
              <a:buNone/>
            </a:pPr>
            <a:endParaRPr lang="en-US" sz="2400" b="1" dirty="0"/>
          </a:p>
          <a:p>
            <a:pPr>
              <a:spcBef>
                <a:spcPts val="0"/>
              </a:spcBef>
              <a:buSzPts val="2040"/>
            </a:pPr>
            <a:r>
              <a:rPr lang="en-US" sz="2400" dirty="0"/>
              <a:t>Data provenance</a:t>
            </a:r>
          </a:p>
          <a:p>
            <a:pPr lvl="1">
              <a:spcBef>
                <a:spcPts val="0"/>
              </a:spcBef>
              <a:buSzPts val="2040"/>
            </a:pPr>
            <a:r>
              <a:rPr lang="en-US" sz="2400" dirty="0"/>
              <a:t>Citing and/or linking... </a:t>
            </a:r>
          </a:p>
          <a:p>
            <a:pPr lvl="2">
              <a:spcBef>
                <a:spcPts val="0"/>
              </a:spcBef>
              <a:buSzPts val="2040"/>
            </a:pPr>
            <a:r>
              <a:rPr lang="en-US" sz="2400" dirty="0"/>
              <a:t>Data sources</a:t>
            </a:r>
          </a:p>
          <a:p>
            <a:pPr lvl="2">
              <a:spcBef>
                <a:spcPts val="0"/>
              </a:spcBef>
              <a:buSzPts val="2040"/>
            </a:pPr>
            <a:r>
              <a:rPr lang="en-US" sz="2400" dirty="0"/>
              <a:t>Additional references</a:t>
            </a:r>
          </a:p>
          <a:p>
            <a:pPr lvl="2">
              <a:spcBef>
                <a:spcPts val="0"/>
              </a:spcBef>
              <a:buSzPts val="2040"/>
            </a:pPr>
            <a:r>
              <a:rPr lang="en-US" sz="2400" dirty="0"/>
              <a:t>Methodological choices</a:t>
            </a:r>
          </a:p>
          <a:p>
            <a:pPr lvl="2">
              <a:spcBef>
                <a:spcPts val="0"/>
              </a:spcBef>
              <a:buSzPts val="2040"/>
            </a:pPr>
            <a:r>
              <a:rPr lang="en-US" sz="2400" dirty="0"/>
              <a:t>Relevant facts</a:t>
            </a:r>
          </a:p>
          <a:p>
            <a:pPr lvl="1">
              <a:spcBef>
                <a:spcPts val="0"/>
              </a:spcBef>
              <a:buSzPts val="2040"/>
            </a:pPr>
            <a:r>
              <a:rPr lang="en-US" sz="2400" dirty="0"/>
              <a:t>Annotating exceptions and corrections </a:t>
            </a:r>
          </a:p>
          <a:p>
            <a:pPr>
              <a:spcBef>
                <a:spcPts val="0"/>
              </a:spcBef>
              <a:buSzPts val="2040"/>
            </a:pPr>
            <a:r>
              <a:rPr lang="en-US" sz="2400" dirty="0"/>
              <a:t>Representing uncertainty </a:t>
            </a:r>
          </a:p>
          <a:p>
            <a:pPr lvl="1">
              <a:spcBef>
                <a:spcPts val="0"/>
              </a:spcBef>
              <a:buSzPts val="2040"/>
            </a:pPr>
            <a:r>
              <a:rPr lang="en-US" sz="2400" dirty="0"/>
              <a:t>Error bars </a:t>
            </a:r>
          </a:p>
          <a:p>
            <a:pPr lvl="1">
              <a:spcBef>
                <a:spcPts val="0"/>
              </a:spcBef>
              <a:buSzPts val="2040"/>
            </a:pPr>
            <a:r>
              <a:rPr lang="en-US" sz="2400" dirty="0"/>
              <a:t>Descriptions of inferential limits (ex. CI)</a:t>
            </a:r>
          </a:p>
          <a:p>
            <a:pPr lvl="1">
              <a:spcBef>
                <a:spcPts val="0"/>
              </a:spcBef>
              <a:buSzPts val="2040"/>
            </a:pPr>
            <a:r>
              <a:rPr lang="en-US" sz="2400" dirty="0"/>
              <a:t>“leap-of-faith” or forecast annotations </a:t>
            </a:r>
          </a:p>
          <a:p>
            <a:pPr lvl="1">
              <a:spcBef>
                <a:spcPts val="0"/>
              </a:spcBef>
              <a:buSzPts val="2040"/>
            </a:pPr>
            <a:r>
              <a:rPr lang="en-US" sz="2400" dirty="0"/>
              <a:t>Expressions of doubt  </a:t>
            </a:r>
          </a:p>
          <a:p>
            <a:pPr>
              <a:spcBef>
                <a:spcPts val="0"/>
              </a:spcBef>
              <a:buSzPts val="2040"/>
            </a:pPr>
            <a:r>
              <a:rPr lang="en-US" sz="2400" dirty="0"/>
              <a:t>Identification </a:t>
            </a:r>
          </a:p>
          <a:p>
            <a:pPr lvl="1">
              <a:spcBef>
                <a:spcPts val="0"/>
              </a:spcBef>
              <a:buSzPts val="2040"/>
            </a:pPr>
            <a:r>
              <a:rPr lang="en-US" sz="2400" dirty="0"/>
              <a:t>Author bios or personal anecdotes </a:t>
            </a:r>
          </a:p>
          <a:p>
            <a:pPr marL="0" indent="0">
              <a:spcBef>
                <a:spcPts val="0"/>
              </a:spcBef>
              <a:buSzPts val="2040"/>
              <a:buNone/>
            </a:pPr>
            <a:endParaRPr lang="en-US" sz="2400" b="1" dirty="0"/>
          </a:p>
          <a:p>
            <a:pPr marL="0" indent="0">
              <a:spcBef>
                <a:spcPts val="0"/>
              </a:spcBef>
              <a:buSzPts val="2040"/>
              <a:buNone/>
            </a:pPr>
            <a:endParaRPr lang="en-US" sz="2400" b="1" dirty="0"/>
          </a:p>
        </p:txBody>
      </p:sp>
    </p:spTree>
    <p:extLst>
      <p:ext uri="{BB962C8B-B14F-4D97-AF65-F5344CB8AC3E}">
        <p14:creationId xmlns:p14="http://schemas.microsoft.com/office/powerpoint/2010/main" val="92770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40176-E392-1DAB-DCFD-5488DDD40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D0F084-6BF8-CBCC-8BF2-66283A8ABB30}"/>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D7E9D1E0-3E4E-38E4-C4CB-068536E439DE}"/>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C170EEA1-FFE1-2829-FD24-FBF441A3C430}"/>
              </a:ext>
            </a:extLst>
          </p:cNvPr>
          <p:cNvSpPr>
            <a:spLocks noGrp="1"/>
          </p:cNvSpPr>
          <p:nvPr>
            <p:ph idx="1"/>
          </p:nvPr>
        </p:nvSpPr>
        <p:spPr>
          <a:xfrm>
            <a:off x="3713991" y="466357"/>
            <a:ext cx="7315200" cy="5120640"/>
          </a:xfrm>
        </p:spPr>
        <p:txBody>
          <a:bodyPr anchor="t">
            <a:noAutofit/>
          </a:bodyPr>
          <a:lstStyle/>
          <a:p>
            <a:pPr marL="0" indent="0">
              <a:spcBef>
                <a:spcPts val="0"/>
              </a:spcBef>
              <a:buSzPts val="2040"/>
              <a:buNone/>
            </a:pPr>
            <a:r>
              <a:rPr lang="en-US" sz="2400" b="1" dirty="0"/>
              <a:t>Mapping Rhetoric</a:t>
            </a:r>
          </a:p>
          <a:p>
            <a:pPr marL="0" indent="0">
              <a:spcBef>
                <a:spcPts val="0"/>
              </a:spcBef>
              <a:buSzPts val="2040"/>
              <a:buNone/>
            </a:pPr>
            <a:endParaRPr lang="en-US" sz="2400" b="1" dirty="0"/>
          </a:p>
          <a:p>
            <a:pPr>
              <a:spcBef>
                <a:spcPts val="0"/>
              </a:spcBef>
              <a:buSzPts val="2040"/>
            </a:pPr>
            <a:r>
              <a:rPr lang="en-US" sz="2400" dirty="0"/>
              <a:t> Obscuring </a:t>
            </a:r>
          </a:p>
          <a:p>
            <a:pPr lvl="1">
              <a:spcBef>
                <a:spcPts val="0"/>
              </a:spcBef>
              <a:buSzPts val="2040"/>
            </a:pPr>
            <a:r>
              <a:rPr lang="en-US" sz="2400" dirty="0"/>
              <a:t>Gratuitous third dimension </a:t>
            </a:r>
          </a:p>
          <a:p>
            <a:pPr lvl="1">
              <a:spcBef>
                <a:spcPts val="0"/>
              </a:spcBef>
              <a:buSzPts val="2040"/>
            </a:pPr>
            <a:r>
              <a:rPr lang="en-US" sz="2400" dirty="0"/>
              <a:t>Sizing transformations </a:t>
            </a:r>
          </a:p>
          <a:p>
            <a:pPr lvl="1">
              <a:spcBef>
                <a:spcPts val="0"/>
              </a:spcBef>
              <a:buSzPts val="2040"/>
            </a:pPr>
            <a:r>
              <a:rPr lang="en-US" sz="2400" dirty="0"/>
              <a:t>Discriminability limits </a:t>
            </a:r>
          </a:p>
          <a:p>
            <a:pPr lvl="1">
              <a:spcBef>
                <a:spcPts val="0"/>
              </a:spcBef>
              <a:buSzPts val="2040"/>
            </a:pPr>
            <a:r>
              <a:rPr lang="en-US" sz="2400" dirty="0"/>
              <a:t>Oversizing </a:t>
            </a:r>
          </a:p>
          <a:p>
            <a:pPr lvl="1">
              <a:spcBef>
                <a:spcPts val="0"/>
              </a:spcBef>
              <a:buSzPts val="2040"/>
            </a:pPr>
            <a:r>
              <a:rPr lang="en-US" sz="2400" dirty="0"/>
              <a:t>Neglect to map information to most salient visual judgement types </a:t>
            </a:r>
          </a:p>
          <a:p>
            <a:pPr lvl="1">
              <a:spcBef>
                <a:spcPts val="0"/>
              </a:spcBef>
              <a:buSzPts val="2040"/>
            </a:pPr>
            <a:r>
              <a:rPr lang="en-US" sz="2400" dirty="0"/>
              <a:t>False cause-and-effect</a:t>
            </a:r>
          </a:p>
          <a:p>
            <a:pPr lvl="1">
              <a:spcBef>
                <a:spcPts val="0"/>
              </a:spcBef>
              <a:buSzPts val="2040"/>
            </a:pPr>
            <a:r>
              <a:rPr lang="en-US" sz="2400" dirty="0"/>
              <a:t>Double-axis </a:t>
            </a:r>
          </a:p>
          <a:p>
            <a:pPr>
              <a:spcBef>
                <a:spcPts val="0"/>
              </a:spcBef>
              <a:buSzPts val="2040"/>
            </a:pPr>
            <a:r>
              <a:rPr lang="en-US" sz="2400" dirty="0"/>
              <a:t>Visual metaphor and metonymy </a:t>
            </a:r>
          </a:p>
          <a:p>
            <a:pPr lvl="1">
              <a:spcBef>
                <a:spcPts val="0"/>
              </a:spcBef>
              <a:buSzPts val="2040"/>
            </a:pPr>
            <a:r>
              <a:rPr lang="en-US" sz="2400" dirty="0"/>
              <a:t>Suggestive spatial mappings (ex. Left = past) </a:t>
            </a:r>
          </a:p>
          <a:p>
            <a:pPr lvl="1">
              <a:spcBef>
                <a:spcPts val="0"/>
              </a:spcBef>
              <a:buSzPts val="2040"/>
            </a:pPr>
            <a:r>
              <a:rPr lang="en-US" sz="2400" dirty="0"/>
              <a:t>Typographical mappings </a:t>
            </a:r>
          </a:p>
          <a:p>
            <a:pPr lvl="1">
              <a:spcBef>
                <a:spcPts val="0"/>
              </a:spcBef>
              <a:buSzPts val="2040"/>
            </a:pPr>
            <a:r>
              <a:rPr lang="en-US" sz="2400" dirty="0"/>
              <a:t>Color mappings </a:t>
            </a:r>
          </a:p>
          <a:p>
            <a:pPr lvl="1">
              <a:spcBef>
                <a:spcPts val="0"/>
              </a:spcBef>
              <a:buSzPts val="2040"/>
            </a:pPr>
            <a:r>
              <a:rPr lang="en-US" sz="2400" dirty="0"/>
              <a:t>Visual noise </a:t>
            </a:r>
          </a:p>
          <a:p>
            <a:pPr marL="0" indent="0">
              <a:spcBef>
                <a:spcPts val="0"/>
              </a:spcBef>
              <a:buSzPts val="2040"/>
              <a:buNone/>
            </a:pPr>
            <a:endParaRPr lang="en-US" sz="2400" b="1" dirty="0"/>
          </a:p>
          <a:p>
            <a:pPr marL="0" indent="0">
              <a:spcBef>
                <a:spcPts val="0"/>
              </a:spcBef>
              <a:buSzPts val="2040"/>
              <a:buNone/>
            </a:pPr>
            <a:endParaRPr lang="en-US" sz="2400" b="1" dirty="0"/>
          </a:p>
        </p:txBody>
      </p:sp>
    </p:spTree>
    <p:extLst>
      <p:ext uri="{BB962C8B-B14F-4D97-AF65-F5344CB8AC3E}">
        <p14:creationId xmlns:p14="http://schemas.microsoft.com/office/powerpoint/2010/main" val="308356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A9375-3FD0-B8C3-4C47-F0DD67A1F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6D3624-01C1-2C7C-EDC5-AF26A1AB9F01}"/>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24198E3A-910A-DEE1-92A4-7A55D635EC6B}"/>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EF3130F4-9B60-0476-AABC-9AE02EC3728B}"/>
              </a:ext>
            </a:extLst>
          </p:cNvPr>
          <p:cNvSpPr>
            <a:spLocks noGrp="1"/>
          </p:cNvSpPr>
          <p:nvPr>
            <p:ph idx="1"/>
          </p:nvPr>
        </p:nvSpPr>
        <p:spPr>
          <a:xfrm>
            <a:off x="3869268" y="864108"/>
            <a:ext cx="7315200" cy="5120640"/>
          </a:xfrm>
        </p:spPr>
        <p:txBody>
          <a:bodyPr anchor="t">
            <a:normAutofit/>
          </a:bodyPr>
          <a:lstStyle/>
          <a:p>
            <a:pPr marL="0" indent="0">
              <a:spcBef>
                <a:spcPts val="0"/>
              </a:spcBef>
              <a:buSzPts val="2040"/>
              <a:buNone/>
            </a:pPr>
            <a:r>
              <a:rPr lang="en-US" sz="2400" b="1" dirty="0"/>
              <a:t>Mapping Rhetoric</a:t>
            </a:r>
          </a:p>
          <a:p>
            <a:pPr marL="0" indent="0">
              <a:spcBef>
                <a:spcPts val="0"/>
              </a:spcBef>
              <a:buSzPts val="2040"/>
              <a:buNone/>
            </a:pPr>
            <a:endParaRPr lang="en-US" sz="2400" b="1" dirty="0"/>
          </a:p>
          <a:p>
            <a:pPr>
              <a:spcBef>
                <a:spcPts val="0"/>
              </a:spcBef>
              <a:buSzPts val="2040"/>
            </a:pPr>
            <a:r>
              <a:rPr lang="en-US" sz="2400" dirty="0"/>
              <a:t> Contrast</a:t>
            </a:r>
          </a:p>
          <a:p>
            <a:pPr lvl="1">
              <a:spcBef>
                <a:spcPts val="0"/>
              </a:spcBef>
              <a:buSzPts val="2040"/>
            </a:pPr>
            <a:r>
              <a:rPr lang="en-US" sz="2400" dirty="0"/>
              <a:t>Visual contrasts</a:t>
            </a:r>
          </a:p>
          <a:p>
            <a:pPr lvl="1">
              <a:spcBef>
                <a:spcPts val="0"/>
              </a:spcBef>
              <a:buSzPts val="2040"/>
            </a:pPr>
            <a:r>
              <a:rPr lang="en-US" sz="2400" dirty="0"/>
              <a:t>Variable splices </a:t>
            </a:r>
          </a:p>
          <a:p>
            <a:pPr>
              <a:spcBef>
                <a:spcPts val="0"/>
              </a:spcBef>
              <a:buSzPts val="2040"/>
            </a:pPr>
            <a:r>
              <a:rPr lang="en-US" sz="2400" dirty="0"/>
              <a:t>Classification</a:t>
            </a:r>
          </a:p>
          <a:p>
            <a:pPr lvl="1">
              <a:spcBef>
                <a:spcPts val="0"/>
              </a:spcBef>
              <a:buSzPts val="2040"/>
            </a:pPr>
            <a:r>
              <a:rPr lang="en-US" sz="2400" dirty="0"/>
              <a:t>Grouping by size, position, or color </a:t>
            </a:r>
          </a:p>
          <a:p>
            <a:pPr lvl="1">
              <a:spcBef>
                <a:spcPts val="0"/>
              </a:spcBef>
              <a:buSzPts val="2040"/>
            </a:pPr>
            <a:r>
              <a:rPr lang="en-US" sz="2400" dirty="0"/>
              <a:t>Consistent typographic manipulations </a:t>
            </a:r>
          </a:p>
          <a:p>
            <a:pPr lvl="1">
              <a:spcBef>
                <a:spcPts val="0"/>
              </a:spcBef>
              <a:buSzPts val="2040"/>
            </a:pPr>
            <a:r>
              <a:rPr lang="en-US" sz="2400" dirty="0"/>
              <a:t>Equations of significance </a:t>
            </a:r>
          </a:p>
          <a:p>
            <a:pPr>
              <a:spcBef>
                <a:spcPts val="0"/>
              </a:spcBef>
              <a:buSzPts val="2040"/>
            </a:pPr>
            <a:r>
              <a:rPr lang="en-US" sz="2400" dirty="0"/>
              <a:t>Redundancy</a:t>
            </a:r>
          </a:p>
          <a:p>
            <a:pPr lvl="1">
              <a:spcBef>
                <a:spcPts val="0"/>
              </a:spcBef>
              <a:buSzPts val="2040"/>
            </a:pPr>
            <a:r>
              <a:rPr lang="en-US" sz="2400" dirty="0"/>
              <a:t>Disaggregating homogenous values or visual marks </a:t>
            </a:r>
          </a:p>
          <a:p>
            <a:pPr lvl="1">
              <a:spcBef>
                <a:spcPts val="0"/>
              </a:spcBef>
              <a:buSzPts val="2040"/>
            </a:pPr>
            <a:r>
              <a:rPr lang="en-US" sz="2400" dirty="0"/>
              <a:t>Visual noise </a:t>
            </a:r>
          </a:p>
          <a:p>
            <a:pPr marL="0" indent="0">
              <a:spcBef>
                <a:spcPts val="0"/>
              </a:spcBef>
              <a:buSzPts val="2040"/>
              <a:buNone/>
            </a:pPr>
            <a:endParaRPr lang="en-US" sz="2400" b="1" dirty="0"/>
          </a:p>
        </p:txBody>
      </p:sp>
    </p:spTree>
    <p:extLst>
      <p:ext uri="{BB962C8B-B14F-4D97-AF65-F5344CB8AC3E}">
        <p14:creationId xmlns:p14="http://schemas.microsoft.com/office/powerpoint/2010/main" val="2303053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84265-F3AB-D554-F16D-73DBD18E19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0E5991-8CAA-C635-EABD-765AF7D63388}"/>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397418C6-B72E-6D03-CC48-A89D4F9D2565}"/>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E8558CE6-BEA9-CCEB-E500-430E566EA414}"/>
              </a:ext>
            </a:extLst>
          </p:cNvPr>
          <p:cNvSpPr>
            <a:spLocks noGrp="1"/>
          </p:cNvSpPr>
          <p:nvPr>
            <p:ph idx="1"/>
          </p:nvPr>
        </p:nvSpPr>
        <p:spPr>
          <a:xfrm>
            <a:off x="3834762" y="810883"/>
            <a:ext cx="7500347" cy="5094592"/>
          </a:xfrm>
        </p:spPr>
        <p:txBody>
          <a:bodyPr anchor="t">
            <a:noAutofit/>
          </a:bodyPr>
          <a:lstStyle/>
          <a:p>
            <a:pPr marL="0" indent="0">
              <a:spcBef>
                <a:spcPts val="0"/>
              </a:spcBef>
              <a:buSzPts val="2040"/>
              <a:buNone/>
            </a:pPr>
            <a:r>
              <a:rPr lang="en-US" sz="2400" b="1" dirty="0"/>
              <a:t>Linguistic-Based Rhetoric</a:t>
            </a:r>
          </a:p>
          <a:p>
            <a:pPr marL="0" indent="0">
              <a:spcBef>
                <a:spcPts val="0"/>
              </a:spcBef>
              <a:buSzPts val="2040"/>
              <a:buNone/>
            </a:pPr>
            <a:endParaRPr lang="en-US" sz="2400" dirty="0"/>
          </a:p>
          <a:p>
            <a:pPr>
              <a:spcBef>
                <a:spcPts val="0"/>
              </a:spcBef>
              <a:buSzPts val="2040"/>
            </a:pPr>
            <a:r>
              <a:rPr lang="en-US" sz="2400" dirty="0"/>
              <a:t> Typographic emphases</a:t>
            </a:r>
          </a:p>
          <a:p>
            <a:pPr lvl="1">
              <a:spcBef>
                <a:spcPts val="0"/>
              </a:spcBef>
              <a:buSzPts val="2040"/>
            </a:pPr>
            <a:r>
              <a:rPr lang="en-US" sz="2400" dirty="0"/>
              <a:t>Bolding</a:t>
            </a:r>
          </a:p>
          <a:p>
            <a:pPr lvl="1">
              <a:spcBef>
                <a:spcPts val="0"/>
              </a:spcBef>
              <a:buSzPts val="2040"/>
            </a:pPr>
            <a:r>
              <a:rPr lang="en-US" sz="2400" dirty="0"/>
              <a:t>Italicizing </a:t>
            </a:r>
          </a:p>
          <a:p>
            <a:pPr>
              <a:spcBef>
                <a:spcPts val="0"/>
              </a:spcBef>
              <a:buSzPts val="2040"/>
            </a:pPr>
            <a:r>
              <a:rPr lang="en-US" sz="2400" dirty="0"/>
              <a:t>Irony</a:t>
            </a:r>
          </a:p>
          <a:p>
            <a:pPr lvl="1">
              <a:spcBef>
                <a:spcPts val="0"/>
              </a:spcBef>
              <a:buSzPts val="2040"/>
            </a:pPr>
            <a:r>
              <a:rPr lang="en-US" sz="2400" dirty="0"/>
              <a:t>Rhetorical questions (ex. Titles) </a:t>
            </a:r>
          </a:p>
          <a:p>
            <a:pPr lvl="1">
              <a:spcBef>
                <a:spcPts val="0"/>
              </a:spcBef>
              <a:buSzPts val="2040"/>
            </a:pPr>
            <a:r>
              <a:rPr lang="en-US" sz="2400" dirty="0"/>
              <a:t>Quotation marks </a:t>
            </a:r>
          </a:p>
          <a:p>
            <a:pPr lvl="1">
              <a:spcBef>
                <a:spcPts val="0"/>
              </a:spcBef>
              <a:buSzPts val="2040"/>
            </a:pPr>
            <a:r>
              <a:rPr lang="en-US" sz="2400" dirty="0"/>
              <a:t>Deliberate understatement </a:t>
            </a:r>
          </a:p>
          <a:p>
            <a:pPr marL="0" indent="0">
              <a:spcBef>
                <a:spcPts val="0"/>
              </a:spcBef>
              <a:buSzPts val="2040"/>
              <a:buNone/>
            </a:pPr>
            <a:endParaRPr lang="en-US" sz="2400" b="1" dirty="0"/>
          </a:p>
          <a:p>
            <a:pPr marL="0" indent="0">
              <a:spcBef>
                <a:spcPts val="0"/>
              </a:spcBef>
              <a:buSzPts val="2040"/>
              <a:buNone/>
            </a:pPr>
            <a:endParaRPr lang="en-US" sz="2400" b="1" dirty="0"/>
          </a:p>
        </p:txBody>
      </p:sp>
    </p:spTree>
    <p:extLst>
      <p:ext uri="{BB962C8B-B14F-4D97-AF65-F5344CB8AC3E}">
        <p14:creationId xmlns:p14="http://schemas.microsoft.com/office/powerpoint/2010/main" val="1321070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4E516-59E4-5D1B-65D7-66E9D4F80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F73900-442C-5718-EE03-84649149BCDA}"/>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06419FBA-7945-482F-3DB9-B0ADFAB32869}"/>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C0022927-9E42-FC9E-DDAD-FB328AED1D0E}"/>
              </a:ext>
            </a:extLst>
          </p:cNvPr>
          <p:cNvSpPr>
            <a:spLocks noGrp="1"/>
          </p:cNvSpPr>
          <p:nvPr>
            <p:ph idx="1"/>
          </p:nvPr>
        </p:nvSpPr>
        <p:spPr>
          <a:xfrm>
            <a:off x="3834762" y="432786"/>
            <a:ext cx="7500347" cy="5472689"/>
          </a:xfrm>
        </p:spPr>
        <p:txBody>
          <a:bodyPr anchor="t">
            <a:noAutofit/>
          </a:bodyPr>
          <a:lstStyle/>
          <a:p>
            <a:pPr marL="0" indent="0">
              <a:spcBef>
                <a:spcPts val="0"/>
              </a:spcBef>
              <a:buSzPts val="2040"/>
              <a:buNone/>
            </a:pPr>
            <a:r>
              <a:rPr lang="en-US" sz="2400" b="1" dirty="0"/>
              <a:t>Linguistic-Based Rhetoric</a:t>
            </a:r>
          </a:p>
          <a:p>
            <a:pPr marL="0" indent="0">
              <a:spcBef>
                <a:spcPts val="0"/>
              </a:spcBef>
              <a:buSzPts val="2040"/>
              <a:buNone/>
            </a:pPr>
            <a:endParaRPr lang="en-US" sz="2400" dirty="0"/>
          </a:p>
          <a:p>
            <a:pPr>
              <a:spcBef>
                <a:spcPts val="0"/>
              </a:spcBef>
              <a:buSzPts val="2040"/>
            </a:pPr>
            <a:r>
              <a:rPr lang="en-US" sz="2400" dirty="0"/>
              <a:t>Similarity</a:t>
            </a:r>
          </a:p>
          <a:p>
            <a:pPr lvl="1">
              <a:spcBef>
                <a:spcPts val="0"/>
              </a:spcBef>
              <a:buSzPts val="2040"/>
            </a:pPr>
            <a:r>
              <a:rPr lang="en-US" sz="2400" dirty="0"/>
              <a:t>Contrast </a:t>
            </a:r>
          </a:p>
          <a:p>
            <a:pPr lvl="1">
              <a:spcBef>
                <a:spcPts val="0"/>
              </a:spcBef>
              <a:buSzPts val="2040"/>
            </a:pPr>
            <a:r>
              <a:rPr lang="en-US" sz="2400" dirty="0"/>
              <a:t>Analogy</a:t>
            </a:r>
          </a:p>
          <a:p>
            <a:pPr lvl="1">
              <a:spcBef>
                <a:spcPts val="0"/>
              </a:spcBef>
              <a:buSzPts val="2040"/>
            </a:pPr>
            <a:r>
              <a:rPr lang="en-US" sz="2400" dirty="0"/>
              <a:t>Metaphoric statements </a:t>
            </a:r>
          </a:p>
          <a:p>
            <a:pPr lvl="1">
              <a:spcBef>
                <a:spcPts val="0"/>
              </a:spcBef>
              <a:buSzPts val="2040"/>
            </a:pPr>
            <a:r>
              <a:rPr lang="en-US" sz="2400" dirty="0"/>
              <a:t>Parallelism </a:t>
            </a:r>
          </a:p>
          <a:p>
            <a:pPr lvl="1">
              <a:spcBef>
                <a:spcPts val="0"/>
              </a:spcBef>
              <a:buSzPts val="2040"/>
            </a:pPr>
            <a:r>
              <a:rPr lang="en-US" sz="2400" dirty="0"/>
              <a:t>Simile </a:t>
            </a:r>
          </a:p>
          <a:p>
            <a:pPr lvl="1">
              <a:spcBef>
                <a:spcPts val="0"/>
              </a:spcBef>
              <a:buSzPts val="2040"/>
            </a:pPr>
            <a:r>
              <a:rPr lang="en-US" sz="2400" dirty="0"/>
              <a:t>Double entendre </a:t>
            </a:r>
          </a:p>
          <a:p>
            <a:pPr>
              <a:spcBef>
                <a:spcPts val="0"/>
              </a:spcBef>
              <a:buSzPts val="2040"/>
            </a:pPr>
            <a:r>
              <a:rPr lang="en-US" sz="2400" dirty="0"/>
              <a:t>Individualization</a:t>
            </a:r>
          </a:p>
          <a:p>
            <a:pPr lvl="1">
              <a:spcBef>
                <a:spcPts val="0"/>
              </a:spcBef>
              <a:buSzPts val="2040"/>
            </a:pPr>
            <a:r>
              <a:rPr lang="en-US" sz="2400" dirty="0"/>
              <a:t>Apostrophe </a:t>
            </a:r>
          </a:p>
          <a:p>
            <a:pPr lvl="1">
              <a:spcBef>
                <a:spcPts val="0"/>
              </a:spcBef>
              <a:buSzPts val="2040"/>
            </a:pPr>
            <a:r>
              <a:rPr lang="en-US" sz="2400" dirty="0"/>
              <a:t>Sorting and filtering </a:t>
            </a:r>
          </a:p>
          <a:p>
            <a:pPr lvl="1">
              <a:spcBef>
                <a:spcPts val="0"/>
              </a:spcBef>
              <a:buSzPts val="2040"/>
            </a:pPr>
            <a:r>
              <a:rPr lang="en-US" sz="2400" dirty="0"/>
              <a:t>Phrasing or imagery framed from an individual-citizen level view </a:t>
            </a:r>
          </a:p>
          <a:p>
            <a:pPr marL="0" indent="0">
              <a:spcBef>
                <a:spcPts val="0"/>
              </a:spcBef>
              <a:buSzPts val="2040"/>
              <a:buNone/>
            </a:pPr>
            <a:endParaRPr lang="en-US" sz="2400" b="1" dirty="0"/>
          </a:p>
          <a:p>
            <a:pPr marL="0" indent="0">
              <a:spcBef>
                <a:spcPts val="0"/>
              </a:spcBef>
              <a:buSzPts val="2040"/>
              <a:buNone/>
            </a:pPr>
            <a:endParaRPr lang="en-US" sz="2400" b="1" dirty="0"/>
          </a:p>
        </p:txBody>
      </p:sp>
    </p:spTree>
    <p:extLst>
      <p:ext uri="{BB962C8B-B14F-4D97-AF65-F5344CB8AC3E}">
        <p14:creationId xmlns:p14="http://schemas.microsoft.com/office/powerpoint/2010/main" val="4267298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6A15D-75BF-170D-75FD-AB90E2ABD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01D372-E8B7-300A-512F-9FF14BADE823}"/>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3C2645D3-B433-CD95-51B2-AC34A90A50DF}"/>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3727247C-78E4-3F76-2FC7-E633F5CDB869}"/>
              </a:ext>
            </a:extLst>
          </p:cNvPr>
          <p:cNvSpPr>
            <a:spLocks noGrp="1"/>
          </p:cNvSpPr>
          <p:nvPr>
            <p:ph idx="1"/>
          </p:nvPr>
        </p:nvSpPr>
        <p:spPr>
          <a:xfrm>
            <a:off x="3869268" y="864108"/>
            <a:ext cx="7315200" cy="5120640"/>
          </a:xfrm>
        </p:spPr>
        <p:txBody>
          <a:bodyPr anchor="t">
            <a:normAutofit/>
          </a:bodyPr>
          <a:lstStyle/>
          <a:p>
            <a:pPr marL="0" indent="0">
              <a:spcBef>
                <a:spcPts val="0"/>
              </a:spcBef>
              <a:buSzPts val="2040"/>
              <a:buNone/>
            </a:pPr>
            <a:r>
              <a:rPr lang="en-US" sz="2400" b="1" dirty="0"/>
              <a:t>Procedural Rhetoric </a:t>
            </a:r>
          </a:p>
          <a:p>
            <a:pPr marL="0" indent="0">
              <a:spcBef>
                <a:spcPts val="0"/>
              </a:spcBef>
              <a:buSzPts val="2040"/>
              <a:buNone/>
            </a:pPr>
            <a:endParaRPr lang="en-US" sz="2400" b="1" dirty="0"/>
          </a:p>
          <a:p>
            <a:pPr>
              <a:spcBef>
                <a:spcPts val="0"/>
              </a:spcBef>
              <a:buSzPts val="2040"/>
            </a:pPr>
            <a:r>
              <a:rPr lang="en-US" sz="2400" dirty="0"/>
              <a:t>Anchoring </a:t>
            </a:r>
          </a:p>
          <a:p>
            <a:pPr lvl="1">
              <a:spcBef>
                <a:spcPts val="0"/>
              </a:spcBef>
              <a:buSzPts val="2040"/>
            </a:pPr>
            <a:r>
              <a:rPr lang="en-US" sz="2400" dirty="0"/>
              <a:t>Default views</a:t>
            </a:r>
          </a:p>
          <a:p>
            <a:pPr lvl="1">
              <a:spcBef>
                <a:spcPts val="0"/>
              </a:spcBef>
              <a:buSzPts val="2040"/>
            </a:pPr>
            <a:r>
              <a:rPr lang="en-US" sz="2400" dirty="0"/>
              <a:t>Fixed comparisons</a:t>
            </a:r>
          </a:p>
          <a:p>
            <a:pPr lvl="1">
              <a:spcBef>
                <a:spcPts val="0"/>
              </a:spcBef>
              <a:buSzPts val="2040"/>
            </a:pPr>
            <a:r>
              <a:rPr lang="en-US" sz="2400" dirty="0"/>
              <a:t>Spatial ordering </a:t>
            </a:r>
          </a:p>
          <a:p>
            <a:pPr lvl="1">
              <a:spcBef>
                <a:spcPts val="0"/>
              </a:spcBef>
              <a:buSzPts val="2040"/>
            </a:pPr>
            <a:r>
              <a:rPr lang="en-US" sz="2400" dirty="0"/>
              <a:t>Animations </a:t>
            </a:r>
          </a:p>
          <a:p>
            <a:pPr lvl="1">
              <a:spcBef>
                <a:spcPts val="0"/>
              </a:spcBef>
              <a:buSzPts val="2040"/>
            </a:pPr>
            <a:r>
              <a:rPr lang="en-US" sz="2400" dirty="0"/>
              <a:t>Partial animation </a:t>
            </a:r>
          </a:p>
          <a:p>
            <a:pPr lvl="1">
              <a:spcBef>
                <a:spcPts val="0"/>
              </a:spcBef>
              <a:buSzPts val="2040"/>
            </a:pPr>
            <a:r>
              <a:rPr lang="en-US" sz="2400" dirty="0"/>
              <a:t>Search suggestions </a:t>
            </a:r>
          </a:p>
          <a:p>
            <a:pPr lvl="1">
              <a:spcBef>
                <a:spcPts val="0"/>
              </a:spcBef>
              <a:buSzPts val="2040"/>
            </a:pPr>
            <a:r>
              <a:rPr lang="en-US" sz="2400" dirty="0"/>
              <a:t>Goal suggestions </a:t>
            </a:r>
          </a:p>
          <a:p>
            <a:pPr>
              <a:spcBef>
                <a:spcPts val="0"/>
              </a:spcBef>
              <a:buSzPts val="2040"/>
            </a:pPr>
            <a:r>
              <a:rPr lang="en-US" sz="2400" dirty="0"/>
              <a:t>Filtering </a:t>
            </a:r>
          </a:p>
          <a:p>
            <a:pPr marL="0" indent="0">
              <a:spcBef>
                <a:spcPts val="0"/>
              </a:spcBef>
              <a:buSzPts val="2040"/>
              <a:buNone/>
            </a:pPr>
            <a:endParaRPr lang="en-US" sz="2400" b="1" dirty="0"/>
          </a:p>
          <a:p>
            <a:pPr marL="0" indent="0">
              <a:spcBef>
                <a:spcPts val="0"/>
              </a:spcBef>
              <a:buSzPts val="2040"/>
              <a:buNone/>
            </a:pPr>
            <a:endParaRPr lang="en-US" sz="2400" b="1" dirty="0"/>
          </a:p>
        </p:txBody>
      </p:sp>
    </p:spTree>
    <p:extLst>
      <p:ext uri="{BB962C8B-B14F-4D97-AF65-F5344CB8AC3E}">
        <p14:creationId xmlns:p14="http://schemas.microsoft.com/office/powerpoint/2010/main" val="98273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A2B38-16D1-75D1-3CF5-BC47312615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1FD7C-F91E-BCA8-F17D-3DFE5DBD970A}"/>
              </a:ext>
            </a:extLst>
          </p:cNvPr>
          <p:cNvSpPr>
            <a:spLocks noGrp="1"/>
          </p:cNvSpPr>
          <p:nvPr>
            <p:ph type="title"/>
          </p:nvPr>
        </p:nvSpPr>
        <p:spPr/>
        <p:txBody>
          <a:bodyPr/>
          <a:lstStyle/>
          <a:p>
            <a:r>
              <a:rPr lang="en-US" dirty="0"/>
              <a:t>What forms of Visualization Rhetoric do you see here?</a:t>
            </a:r>
          </a:p>
        </p:txBody>
      </p:sp>
      <p:sp>
        <p:nvSpPr>
          <p:cNvPr id="3" name="TextBox 2">
            <a:extLst>
              <a:ext uri="{FF2B5EF4-FFF2-40B4-BE49-F238E27FC236}">
                <a16:creationId xmlns:a16="http://schemas.microsoft.com/office/drawing/2014/main" id="{6A407FAF-D567-2793-DF7B-56D4497FF96B}"/>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pic>
        <p:nvPicPr>
          <p:cNvPr id="1026" name="Picture 2">
            <a:extLst>
              <a:ext uri="{FF2B5EF4-FFF2-40B4-BE49-F238E27FC236}">
                <a16:creationId xmlns:a16="http://schemas.microsoft.com/office/drawing/2014/main" id="{FDDD7AB7-3578-4F1E-4B89-BA29C80A5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219" y="570795"/>
            <a:ext cx="7556500" cy="542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25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80F4A-6F5C-11CA-8E08-B11D1B760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8BA23E-4A38-3F14-EAD0-ADEA27396F84}"/>
              </a:ext>
            </a:extLst>
          </p:cNvPr>
          <p:cNvSpPr>
            <a:spLocks noGrp="1"/>
          </p:cNvSpPr>
          <p:nvPr>
            <p:ph type="title"/>
          </p:nvPr>
        </p:nvSpPr>
        <p:spPr/>
        <p:txBody>
          <a:bodyPr/>
          <a:lstStyle/>
          <a:p>
            <a:r>
              <a:rPr lang="en-US" dirty="0"/>
              <a:t>What forms of Visualization Rhetoric do you see here?</a:t>
            </a:r>
          </a:p>
        </p:txBody>
      </p:sp>
      <p:sp>
        <p:nvSpPr>
          <p:cNvPr id="3" name="TextBox 2">
            <a:extLst>
              <a:ext uri="{FF2B5EF4-FFF2-40B4-BE49-F238E27FC236}">
                <a16:creationId xmlns:a16="http://schemas.microsoft.com/office/drawing/2014/main" id="{8689642E-F4EA-FF79-2B28-3C690B6189D5}"/>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pic>
        <p:nvPicPr>
          <p:cNvPr id="5" name="Picture 4" descr="A screenshot of a screen shot of a map&#10;&#10;Description automatically generated">
            <a:extLst>
              <a:ext uri="{FF2B5EF4-FFF2-40B4-BE49-F238E27FC236}">
                <a16:creationId xmlns:a16="http://schemas.microsoft.com/office/drawing/2014/main" id="{7B8D6CCA-871B-668F-E520-8924D0B66C47}"/>
              </a:ext>
            </a:extLst>
          </p:cNvPr>
          <p:cNvPicPr>
            <a:picLocks noChangeAspect="1"/>
          </p:cNvPicPr>
          <p:nvPr/>
        </p:nvPicPr>
        <p:blipFill>
          <a:blip r:embed="rId3"/>
          <a:stretch>
            <a:fillRect/>
          </a:stretch>
        </p:blipFill>
        <p:spPr>
          <a:xfrm>
            <a:off x="3637133" y="151871"/>
            <a:ext cx="7772400" cy="6119197"/>
          </a:xfrm>
          <a:prstGeom prst="rect">
            <a:avLst/>
          </a:prstGeom>
        </p:spPr>
      </p:pic>
    </p:spTree>
    <p:extLst>
      <p:ext uri="{BB962C8B-B14F-4D97-AF65-F5344CB8AC3E}">
        <p14:creationId xmlns:p14="http://schemas.microsoft.com/office/powerpoint/2010/main" val="174604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 Title</a:t>
            </a:r>
          </a:p>
        </p:txBody>
      </p:sp>
      <p:pic>
        <p:nvPicPr>
          <p:cNvPr id="7" name="Content Placeholder 6" descr="A screenshot of a graph&#10;&#10;Description automatically generated">
            <a:extLst>
              <a:ext uri="{FF2B5EF4-FFF2-40B4-BE49-F238E27FC236}">
                <a16:creationId xmlns:a16="http://schemas.microsoft.com/office/drawing/2014/main" id="{273105BB-1D42-D76F-AADD-896F5E0FCA0C}"/>
              </a:ext>
            </a:extLst>
          </p:cNvPr>
          <p:cNvPicPr>
            <a:picLocks noGrp="1" noChangeAspect="1"/>
          </p:cNvPicPr>
          <p:nvPr>
            <p:ph idx="1"/>
          </p:nvPr>
        </p:nvPicPr>
        <p:blipFill>
          <a:blip r:embed="rId3"/>
          <a:stretch>
            <a:fillRect/>
          </a:stretch>
        </p:blipFill>
        <p:spPr>
          <a:xfrm>
            <a:off x="4492193" y="1560548"/>
            <a:ext cx="5753100" cy="4483100"/>
          </a:xfrm>
        </p:spPr>
      </p:pic>
      <p:sp>
        <p:nvSpPr>
          <p:cNvPr id="8" name="TextBox 7">
            <a:extLst>
              <a:ext uri="{FF2B5EF4-FFF2-40B4-BE49-F238E27FC236}">
                <a16:creationId xmlns:a16="http://schemas.microsoft.com/office/drawing/2014/main" id="{1A01CD75-8924-3EF3-60ED-823F76B3EB6D}"/>
              </a:ext>
            </a:extLst>
          </p:cNvPr>
          <p:cNvSpPr txBox="1"/>
          <p:nvPr/>
        </p:nvSpPr>
        <p:spPr>
          <a:xfrm>
            <a:off x="4431580" y="360219"/>
            <a:ext cx="5874326" cy="1200329"/>
          </a:xfrm>
          <a:prstGeom prst="rect">
            <a:avLst/>
          </a:prstGeom>
          <a:noFill/>
        </p:spPr>
        <p:txBody>
          <a:bodyPr wrap="square" rtlCol="0">
            <a:spAutoFit/>
          </a:bodyPr>
          <a:lstStyle/>
          <a:p>
            <a:r>
              <a:rPr lang="en-US" sz="2400" dirty="0">
                <a:solidFill>
                  <a:srgbClr val="000000"/>
                </a:solidFill>
              </a:rPr>
              <a:t>U.S. has accepted a lower percentage of Syrian refugees than the U.K., Spain, Finland, and Australia</a:t>
            </a:r>
          </a:p>
        </p:txBody>
      </p:sp>
      <p:sp>
        <p:nvSpPr>
          <p:cNvPr id="9" name="Rounded Rectangle 8">
            <a:extLst>
              <a:ext uri="{FF2B5EF4-FFF2-40B4-BE49-F238E27FC236}">
                <a16:creationId xmlns:a16="http://schemas.microsoft.com/office/drawing/2014/main" id="{B1E4890B-EACC-9C57-3D33-1403562B5C6C}"/>
              </a:ext>
            </a:extLst>
          </p:cNvPr>
          <p:cNvSpPr/>
          <p:nvPr/>
        </p:nvSpPr>
        <p:spPr>
          <a:xfrm>
            <a:off x="3908323" y="6043648"/>
            <a:ext cx="7236622" cy="66367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is the takeaway message of this visualization?</a:t>
            </a:r>
          </a:p>
        </p:txBody>
      </p:sp>
      <p:sp>
        <p:nvSpPr>
          <p:cNvPr id="10" name="TextBox 9">
            <a:extLst>
              <a:ext uri="{FF2B5EF4-FFF2-40B4-BE49-F238E27FC236}">
                <a16:creationId xmlns:a16="http://schemas.microsoft.com/office/drawing/2014/main" id="{EB434549-47E1-6BEA-25EA-A61FB4696F74}"/>
              </a:ext>
            </a:extLst>
          </p:cNvPr>
          <p:cNvSpPr txBox="1"/>
          <p:nvPr/>
        </p:nvSpPr>
        <p:spPr>
          <a:xfrm>
            <a:off x="4431580" y="360219"/>
            <a:ext cx="5874326" cy="830997"/>
          </a:xfrm>
          <a:prstGeom prst="rect">
            <a:avLst/>
          </a:prstGeom>
          <a:noFill/>
        </p:spPr>
        <p:txBody>
          <a:bodyPr wrap="square" rtlCol="0">
            <a:spAutoFit/>
          </a:bodyPr>
          <a:lstStyle/>
          <a:p>
            <a:r>
              <a:rPr lang="en-US" sz="2400" dirty="0">
                <a:solidFill>
                  <a:srgbClr val="000000"/>
                </a:solidFill>
              </a:rPr>
              <a:t>U.S. has accepted more Syrian refugees than the U.K., Italy, Russia, and Finland combined</a:t>
            </a:r>
          </a:p>
        </p:txBody>
      </p:sp>
      <p:sp>
        <p:nvSpPr>
          <p:cNvPr id="11" name="TextBox 10">
            <a:extLst>
              <a:ext uri="{FF2B5EF4-FFF2-40B4-BE49-F238E27FC236}">
                <a16:creationId xmlns:a16="http://schemas.microsoft.com/office/drawing/2014/main" id="{4E67BE46-5C55-3E11-4DFA-A2D3C637D904}"/>
              </a:ext>
            </a:extLst>
          </p:cNvPr>
          <p:cNvSpPr txBox="1"/>
          <p:nvPr/>
        </p:nvSpPr>
        <p:spPr>
          <a:xfrm>
            <a:off x="0" y="5985741"/>
            <a:ext cx="3583858" cy="923330"/>
          </a:xfrm>
          <a:prstGeom prst="rect">
            <a:avLst/>
          </a:prstGeom>
          <a:noFill/>
        </p:spPr>
        <p:txBody>
          <a:bodyPr wrap="square">
            <a:spAutoFit/>
          </a:bodyPr>
          <a:lstStyle/>
          <a:p>
            <a:r>
              <a:rPr lang="en-US" dirty="0"/>
              <a:t>Frames and Slants in Titles of Visualizations on Controversial Topics; Kong et al. </a:t>
            </a:r>
          </a:p>
        </p:txBody>
      </p:sp>
    </p:spTree>
    <p:extLst>
      <p:ext uri="{BB962C8B-B14F-4D97-AF65-F5344CB8AC3E}">
        <p14:creationId xmlns:p14="http://schemas.microsoft.com/office/powerpoint/2010/main" val="353239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 Title</a:t>
            </a:r>
          </a:p>
        </p:txBody>
      </p:sp>
      <p:sp>
        <p:nvSpPr>
          <p:cNvPr id="8" name="TextBox 7">
            <a:extLst>
              <a:ext uri="{FF2B5EF4-FFF2-40B4-BE49-F238E27FC236}">
                <a16:creationId xmlns:a16="http://schemas.microsoft.com/office/drawing/2014/main" id="{1A01CD75-8924-3EF3-60ED-823F76B3EB6D}"/>
              </a:ext>
            </a:extLst>
          </p:cNvPr>
          <p:cNvSpPr txBox="1"/>
          <p:nvPr/>
        </p:nvSpPr>
        <p:spPr>
          <a:xfrm>
            <a:off x="4431580" y="360219"/>
            <a:ext cx="5874326" cy="830997"/>
          </a:xfrm>
          <a:prstGeom prst="rect">
            <a:avLst/>
          </a:prstGeom>
          <a:noFill/>
        </p:spPr>
        <p:txBody>
          <a:bodyPr wrap="square" rtlCol="0">
            <a:spAutoFit/>
          </a:bodyPr>
          <a:lstStyle/>
          <a:p>
            <a:r>
              <a:rPr lang="en-US" sz="2400" dirty="0">
                <a:solidFill>
                  <a:srgbClr val="000000"/>
                </a:solidFill>
              </a:rPr>
              <a:t>Defense budget on a steady decrease as a percentage of GDP over the past 50 years</a:t>
            </a:r>
          </a:p>
        </p:txBody>
      </p:sp>
      <p:sp>
        <p:nvSpPr>
          <p:cNvPr id="9" name="Rounded Rectangle 8">
            <a:extLst>
              <a:ext uri="{FF2B5EF4-FFF2-40B4-BE49-F238E27FC236}">
                <a16:creationId xmlns:a16="http://schemas.microsoft.com/office/drawing/2014/main" id="{B1E4890B-EACC-9C57-3D33-1403562B5C6C}"/>
              </a:ext>
            </a:extLst>
          </p:cNvPr>
          <p:cNvSpPr/>
          <p:nvPr/>
        </p:nvSpPr>
        <p:spPr>
          <a:xfrm>
            <a:off x="3908323" y="6043648"/>
            <a:ext cx="7236622" cy="66367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is the takeaway message of this visualization?</a:t>
            </a:r>
          </a:p>
        </p:txBody>
      </p:sp>
      <p:sp>
        <p:nvSpPr>
          <p:cNvPr id="10" name="TextBox 9">
            <a:extLst>
              <a:ext uri="{FF2B5EF4-FFF2-40B4-BE49-F238E27FC236}">
                <a16:creationId xmlns:a16="http://schemas.microsoft.com/office/drawing/2014/main" id="{EB434549-47E1-6BEA-25EA-A61FB4696F74}"/>
              </a:ext>
            </a:extLst>
          </p:cNvPr>
          <p:cNvSpPr txBox="1"/>
          <p:nvPr/>
        </p:nvSpPr>
        <p:spPr>
          <a:xfrm>
            <a:off x="4431580" y="360219"/>
            <a:ext cx="5874326" cy="830997"/>
          </a:xfrm>
          <a:prstGeom prst="rect">
            <a:avLst/>
          </a:prstGeom>
          <a:noFill/>
        </p:spPr>
        <p:txBody>
          <a:bodyPr wrap="square" rtlCol="0">
            <a:spAutoFit/>
          </a:bodyPr>
          <a:lstStyle/>
          <a:p>
            <a:r>
              <a:rPr lang="en-US" sz="2400" dirty="0">
                <a:solidFill>
                  <a:srgbClr val="000000"/>
                </a:solidFill>
              </a:rPr>
              <a:t>Defense budget on an increase in constant dollars heading towards $500 billion by 2019. </a:t>
            </a:r>
          </a:p>
        </p:txBody>
      </p:sp>
      <p:pic>
        <p:nvPicPr>
          <p:cNvPr id="12" name="Content Placeholder 11" descr="A graph of the us economic growth&#10;&#10;Description automatically generated with medium confidence">
            <a:extLst>
              <a:ext uri="{FF2B5EF4-FFF2-40B4-BE49-F238E27FC236}">
                <a16:creationId xmlns:a16="http://schemas.microsoft.com/office/drawing/2014/main" id="{7A08F591-78DA-AE12-E2E1-E2CE2CCC5D9B}"/>
              </a:ext>
            </a:extLst>
          </p:cNvPr>
          <p:cNvPicPr>
            <a:picLocks noGrp="1" noChangeAspect="1"/>
          </p:cNvPicPr>
          <p:nvPr>
            <p:ph idx="1"/>
          </p:nvPr>
        </p:nvPicPr>
        <p:blipFill>
          <a:blip r:embed="rId3"/>
          <a:stretch>
            <a:fillRect/>
          </a:stretch>
        </p:blipFill>
        <p:spPr>
          <a:xfrm>
            <a:off x="4198938" y="1629641"/>
            <a:ext cx="6654800" cy="4356100"/>
          </a:xfrm>
        </p:spPr>
      </p:pic>
      <p:sp>
        <p:nvSpPr>
          <p:cNvPr id="14" name="TextBox 13">
            <a:extLst>
              <a:ext uri="{FF2B5EF4-FFF2-40B4-BE49-F238E27FC236}">
                <a16:creationId xmlns:a16="http://schemas.microsoft.com/office/drawing/2014/main" id="{EECE7AA9-BC2B-B917-D553-9ADC42FE5D5D}"/>
              </a:ext>
            </a:extLst>
          </p:cNvPr>
          <p:cNvSpPr txBox="1"/>
          <p:nvPr/>
        </p:nvSpPr>
        <p:spPr>
          <a:xfrm>
            <a:off x="0" y="5985741"/>
            <a:ext cx="3583858" cy="923330"/>
          </a:xfrm>
          <a:prstGeom prst="rect">
            <a:avLst/>
          </a:prstGeom>
          <a:noFill/>
        </p:spPr>
        <p:txBody>
          <a:bodyPr wrap="square">
            <a:spAutoFit/>
          </a:bodyPr>
          <a:lstStyle/>
          <a:p>
            <a:r>
              <a:rPr lang="en-US" dirty="0"/>
              <a:t>Frames and Slants in Titles of Visualizations on Controversial Topics; Kong et al. </a:t>
            </a:r>
          </a:p>
        </p:txBody>
      </p:sp>
    </p:spTree>
    <p:extLst>
      <p:ext uri="{BB962C8B-B14F-4D97-AF65-F5344CB8AC3E}">
        <p14:creationId xmlns:p14="http://schemas.microsoft.com/office/powerpoint/2010/main" val="12061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a:spcBef>
                <a:spcPts val="0"/>
              </a:spcBef>
              <a:buSzPts val="2040"/>
              <a:buFont typeface="Arial"/>
              <a:buChar char="•"/>
            </a:pPr>
            <a:r>
              <a:rPr lang="en-US" sz="2400" dirty="0">
                <a:ea typeface="Arial"/>
                <a:cs typeface="Arial"/>
                <a:sym typeface="Arial"/>
              </a:rPr>
              <a:t>Visualization Rhetoric</a:t>
            </a:r>
            <a:endParaRPr lang="en-US" sz="2200" dirty="0">
              <a:ea typeface="Arial"/>
              <a:cs typeface="Arial"/>
              <a:sym typeface="Arial"/>
            </a:endParaRPr>
          </a:p>
          <a:p>
            <a:pPr>
              <a:spcBef>
                <a:spcPts val="0"/>
              </a:spcBef>
              <a:buSzPts val="2040"/>
              <a:buFont typeface="Arial"/>
              <a:buChar char="•"/>
            </a:pPr>
            <a:r>
              <a:rPr lang="en-US" sz="2400" dirty="0">
                <a:cs typeface="Arial"/>
                <a:sym typeface="Arial"/>
              </a:rPr>
              <a:t>Persuasive Visualization  Activity </a:t>
            </a:r>
            <a:endParaRPr lang="en-US" sz="2400" dirty="0"/>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 Metadata</a:t>
            </a:r>
          </a:p>
        </p:txBody>
      </p:sp>
      <p:pic>
        <p:nvPicPr>
          <p:cNvPr id="4" name="Content Placeholder 3" descr="A table with numbers and percentages&#10;&#10;Description automatically generated">
            <a:extLst>
              <a:ext uri="{FF2B5EF4-FFF2-40B4-BE49-F238E27FC236}">
                <a16:creationId xmlns:a16="http://schemas.microsoft.com/office/drawing/2014/main" id="{9E974F59-6115-FF6F-F927-C4B8D5A0959B}"/>
              </a:ext>
            </a:extLst>
          </p:cNvPr>
          <p:cNvPicPr>
            <a:picLocks noGrp="1" noChangeAspect="1"/>
          </p:cNvPicPr>
          <p:nvPr>
            <p:ph idx="1"/>
          </p:nvPr>
        </p:nvPicPr>
        <p:blipFill>
          <a:blip r:embed="rId3"/>
          <a:stretch>
            <a:fillRect/>
          </a:stretch>
        </p:blipFill>
        <p:spPr>
          <a:xfrm>
            <a:off x="2749471" y="2286000"/>
            <a:ext cx="9284231" cy="2212258"/>
          </a:xfrm>
        </p:spPr>
      </p:pic>
      <p:sp>
        <p:nvSpPr>
          <p:cNvPr id="6" name="TextBox 5">
            <a:extLst>
              <a:ext uri="{FF2B5EF4-FFF2-40B4-BE49-F238E27FC236}">
                <a16:creationId xmlns:a16="http://schemas.microsoft.com/office/drawing/2014/main" id="{B7FEA5D2-E6C9-C497-A8E2-C4ADE490E6FE}"/>
              </a:ext>
            </a:extLst>
          </p:cNvPr>
          <p:cNvSpPr txBox="1"/>
          <p:nvPr/>
        </p:nvSpPr>
        <p:spPr>
          <a:xfrm>
            <a:off x="2984543" y="6371303"/>
            <a:ext cx="9207457" cy="369332"/>
          </a:xfrm>
          <a:prstGeom prst="rect">
            <a:avLst/>
          </a:prstGeom>
          <a:noFill/>
        </p:spPr>
        <p:txBody>
          <a:bodyPr wrap="none" rtlCol="0">
            <a:spAutoFit/>
          </a:bodyPr>
          <a:lstStyle/>
          <a:p>
            <a:r>
              <a:rPr lang="en-US" dirty="0"/>
              <a:t>From Invisible to Visible: Impacts of Metadata in Communicative Data Visualization; Burns et al.</a:t>
            </a:r>
          </a:p>
        </p:txBody>
      </p:sp>
    </p:spTree>
    <p:extLst>
      <p:ext uri="{BB962C8B-B14F-4D97-AF65-F5344CB8AC3E}">
        <p14:creationId xmlns:p14="http://schemas.microsoft.com/office/powerpoint/2010/main" val="42199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 Intent</a:t>
            </a:r>
          </a:p>
        </p:txBody>
      </p:sp>
      <p:pic>
        <p:nvPicPr>
          <p:cNvPr id="8" name="Content Placeholder 7" descr="A white rectangular grid with black text&#10;&#10;Description automatically generated">
            <a:extLst>
              <a:ext uri="{FF2B5EF4-FFF2-40B4-BE49-F238E27FC236}">
                <a16:creationId xmlns:a16="http://schemas.microsoft.com/office/drawing/2014/main" id="{0394028D-88B8-2AC8-CEF4-8110A90DF83D}"/>
              </a:ext>
            </a:extLst>
          </p:cNvPr>
          <p:cNvPicPr>
            <a:picLocks noGrp="1" noChangeAspect="1"/>
          </p:cNvPicPr>
          <p:nvPr>
            <p:ph idx="1"/>
          </p:nvPr>
        </p:nvPicPr>
        <p:blipFill>
          <a:blip r:embed="rId3"/>
          <a:stretch>
            <a:fillRect/>
          </a:stretch>
        </p:blipFill>
        <p:spPr>
          <a:xfrm>
            <a:off x="4066407" y="1123837"/>
            <a:ext cx="6565900" cy="4381500"/>
          </a:xfrm>
        </p:spPr>
      </p:pic>
      <p:sp>
        <p:nvSpPr>
          <p:cNvPr id="9" name="TextBox 8">
            <a:extLst>
              <a:ext uri="{FF2B5EF4-FFF2-40B4-BE49-F238E27FC236}">
                <a16:creationId xmlns:a16="http://schemas.microsoft.com/office/drawing/2014/main" id="{66A9AA5B-E0BF-003C-57FE-D3A775E04209}"/>
              </a:ext>
            </a:extLst>
          </p:cNvPr>
          <p:cNvSpPr txBox="1"/>
          <p:nvPr/>
        </p:nvSpPr>
        <p:spPr>
          <a:xfrm>
            <a:off x="3736710" y="6371303"/>
            <a:ext cx="8207311" cy="369332"/>
          </a:xfrm>
          <a:prstGeom prst="rect">
            <a:avLst/>
          </a:prstGeom>
          <a:noFill/>
        </p:spPr>
        <p:txBody>
          <a:bodyPr wrap="none" rtlCol="0">
            <a:spAutoFit/>
          </a:bodyPr>
          <a:lstStyle/>
          <a:p>
            <a:r>
              <a:rPr lang="en-US" dirty="0"/>
              <a:t>Affective Learning Objectives for Communicative Visualizations; Lee-Robins and Adar</a:t>
            </a:r>
          </a:p>
        </p:txBody>
      </p:sp>
    </p:spTree>
    <p:extLst>
      <p:ext uri="{BB962C8B-B14F-4D97-AF65-F5344CB8AC3E}">
        <p14:creationId xmlns:p14="http://schemas.microsoft.com/office/powerpoint/2010/main" val="2478369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 Intent</a:t>
            </a:r>
          </a:p>
        </p:txBody>
      </p:sp>
      <p:sp>
        <p:nvSpPr>
          <p:cNvPr id="6" name="TextBox 5">
            <a:extLst>
              <a:ext uri="{FF2B5EF4-FFF2-40B4-BE49-F238E27FC236}">
                <a16:creationId xmlns:a16="http://schemas.microsoft.com/office/drawing/2014/main" id="{B7FEA5D2-E6C9-C497-A8E2-C4ADE490E6FE}"/>
              </a:ext>
            </a:extLst>
          </p:cNvPr>
          <p:cNvSpPr txBox="1"/>
          <p:nvPr/>
        </p:nvSpPr>
        <p:spPr>
          <a:xfrm>
            <a:off x="3736710" y="6371303"/>
            <a:ext cx="8207311" cy="369332"/>
          </a:xfrm>
          <a:prstGeom prst="rect">
            <a:avLst/>
          </a:prstGeom>
          <a:noFill/>
        </p:spPr>
        <p:txBody>
          <a:bodyPr wrap="none" rtlCol="0">
            <a:spAutoFit/>
          </a:bodyPr>
          <a:lstStyle/>
          <a:p>
            <a:r>
              <a:rPr lang="en-US" dirty="0"/>
              <a:t>Affective Learning Objectives for Communicative Visualizations; Lee-Robins and Adar</a:t>
            </a:r>
          </a:p>
        </p:txBody>
      </p:sp>
      <p:pic>
        <p:nvPicPr>
          <p:cNvPr id="7" name="Picture 6" descr="A diagram of different types of functions&#10;&#10;Description automatically generated">
            <a:extLst>
              <a:ext uri="{FF2B5EF4-FFF2-40B4-BE49-F238E27FC236}">
                <a16:creationId xmlns:a16="http://schemas.microsoft.com/office/drawing/2014/main" id="{E2E11EF9-75D1-AD73-06B1-4D2E53552603}"/>
              </a:ext>
            </a:extLst>
          </p:cNvPr>
          <p:cNvPicPr>
            <a:picLocks noChangeAspect="1"/>
          </p:cNvPicPr>
          <p:nvPr/>
        </p:nvPicPr>
        <p:blipFill>
          <a:blip r:embed="rId3"/>
          <a:stretch>
            <a:fillRect/>
          </a:stretch>
        </p:blipFill>
        <p:spPr>
          <a:xfrm>
            <a:off x="4035732" y="117365"/>
            <a:ext cx="6273800" cy="6362700"/>
          </a:xfrm>
          <a:prstGeom prst="rect">
            <a:avLst/>
          </a:prstGeom>
        </p:spPr>
      </p:pic>
    </p:spTree>
    <p:extLst>
      <p:ext uri="{BB962C8B-B14F-4D97-AF65-F5344CB8AC3E}">
        <p14:creationId xmlns:p14="http://schemas.microsoft.com/office/powerpoint/2010/main" val="335609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lnSpcReduction="10000"/>
          </a:bodyPr>
          <a:lstStyle/>
          <a:p>
            <a:pPr>
              <a:spcBef>
                <a:spcPts val="0"/>
              </a:spcBef>
              <a:buSzPts val="2040"/>
            </a:pPr>
            <a:r>
              <a:rPr lang="en-US" sz="2400" dirty="0"/>
              <a:t>Form groups, each will be assigned one of the following datasets:</a:t>
            </a:r>
          </a:p>
          <a:p>
            <a:pPr lvl="1">
              <a:spcBef>
                <a:spcPts val="0"/>
              </a:spcBef>
              <a:buSzPts val="2040"/>
            </a:pPr>
            <a:r>
              <a:rPr lang="en-US" sz="2200" dirty="0">
                <a:hlinkClick r:id="rId2"/>
              </a:rPr>
              <a:t>Human Development Indicators</a:t>
            </a:r>
            <a:endParaRPr lang="en-US" sz="2200" dirty="0"/>
          </a:p>
          <a:p>
            <a:pPr lvl="1">
              <a:spcBef>
                <a:spcPts val="0"/>
              </a:spcBef>
              <a:buSzPts val="2040"/>
            </a:pPr>
            <a:r>
              <a:rPr lang="en-US" sz="2200" dirty="0">
                <a:hlinkClick r:id="rId3"/>
              </a:rPr>
              <a:t>Climate Change Indicators</a:t>
            </a:r>
            <a:endParaRPr lang="en-US" sz="2200" dirty="0"/>
          </a:p>
          <a:p>
            <a:pPr lvl="1">
              <a:spcBef>
                <a:spcPts val="0"/>
              </a:spcBef>
              <a:buSzPts val="2040"/>
            </a:pPr>
            <a:r>
              <a:rPr lang="en-US" sz="2200" dirty="0">
                <a:hlinkClick r:id="rId4"/>
              </a:rPr>
              <a:t>Abortion Data by U.S. State from the Guttmacher Institute</a:t>
            </a:r>
            <a:endParaRPr lang="en-US" sz="2200" dirty="0"/>
          </a:p>
          <a:p>
            <a:pPr>
              <a:spcBef>
                <a:spcPts val="0"/>
              </a:spcBef>
              <a:buSzPts val="2040"/>
            </a:pPr>
            <a:r>
              <a:rPr lang="en-US" sz="2400" dirty="0"/>
              <a:t>Explore your dataset and devise a proposition about it: a statement that asserts a judgement or opinion about the trends you might have uncovered </a:t>
            </a:r>
          </a:p>
          <a:p>
            <a:pPr lvl="1">
              <a:spcBef>
                <a:spcPts val="0"/>
              </a:spcBef>
              <a:buSzPts val="2040"/>
            </a:pPr>
            <a:r>
              <a:rPr lang="en-US" sz="2200" dirty="0"/>
              <a:t>Your proposition can be contentious but </a:t>
            </a:r>
            <a:r>
              <a:rPr lang="en-US" sz="2200" b="1" i="1" dirty="0"/>
              <a:t>cannot</a:t>
            </a:r>
            <a:r>
              <a:rPr lang="en-US" sz="2200" dirty="0"/>
              <a:t> be dehumanizing or demeaning </a:t>
            </a:r>
          </a:p>
          <a:p>
            <a:pPr>
              <a:spcBef>
                <a:spcPts val="0"/>
              </a:spcBef>
              <a:buSzPts val="2040"/>
            </a:pPr>
            <a:r>
              <a:rPr lang="en-US" sz="2400" dirty="0"/>
              <a:t>Split into two subgroups to design two persuasive visualizations; one for each side of your proposition. If you use deception, it should not be immediately obvious. </a:t>
            </a:r>
          </a:p>
          <a:p>
            <a:pPr>
              <a:spcBef>
                <a:spcPts val="0"/>
              </a:spcBef>
              <a:buSzPts val="2040"/>
            </a:pPr>
            <a:r>
              <a:rPr lang="en-US" sz="2400" dirty="0"/>
              <a:t>Be prepared to share your visualizations with the class  </a:t>
            </a:r>
          </a:p>
        </p:txBody>
      </p:sp>
      <p:sp>
        <p:nvSpPr>
          <p:cNvPr id="4" name="TextBox 3">
            <a:extLst>
              <a:ext uri="{FF2B5EF4-FFF2-40B4-BE49-F238E27FC236}">
                <a16:creationId xmlns:a16="http://schemas.microsoft.com/office/drawing/2014/main" id="{A4BCC668-9680-3ED0-0C58-5731164DCE49}"/>
              </a:ext>
            </a:extLst>
          </p:cNvPr>
          <p:cNvSpPr txBox="1"/>
          <p:nvPr/>
        </p:nvSpPr>
        <p:spPr>
          <a:xfrm>
            <a:off x="5763491" y="6386945"/>
            <a:ext cx="6328912" cy="369332"/>
          </a:xfrm>
          <a:prstGeom prst="rect">
            <a:avLst/>
          </a:prstGeom>
          <a:noFill/>
        </p:spPr>
        <p:txBody>
          <a:bodyPr wrap="none" rtlCol="0">
            <a:spAutoFit/>
          </a:bodyPr>
          <a:lstStyle/>
          <a:p>
            <a:r>
              <a:rPr lang="en-US" dirty="0"/>
              <a:t>Adapted from: https://vis-</a:t>
            </a:r>
            <a:r>
              <a:rPr lang="en-US" dirty="0" err="1"/>
              <a:t>society.github.io</a:t>
            </a:r>
            <a:r>
              <a:rPr lang="en-US" dirty="0"/>
              <a:t>/assignments/A4.html</a:t>
            </a:r>
          </a:p>
        </p:txBody>
      </p:sp>
    </p:spTree>
    <p:extLst>
      <p:ext uri="{BB962C8B-B14F-4D97-AF65-F5344CB8AC3E}">
        <p14:creationId xmlns:p14="http://schemas.microsoft.com/office/powerpoint/2010/main" val="235832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a:spcBef>
                <a:spcPts val="0"/>
              </a:spcBef>
              <a:buSzPts val="2040"/>
              <a:buFont typeface="Arial"/>
              <a:buChar char="•"/>
            </a:pPr>
            <a:r>
              <a:rPr lang="en-US" sz="2400" dirty="0">
                <a:ea typeface="Arial"/>
                <a:cs typeface="Arial"/>
                <a:sym typeface="Arial"/>
              </a:rPr>
              <a:t>Visualizations are created by human beings </a:t>
            </a:r>
          </a:p>
          <a:p>
            <a:pPr>
              <a:spcBef>
                <a:spcPts val="0"/>
              </a:spcBef>
              <a:buSzPts val="2040"/>
              <a:buFont typeface="Arial"/>
              <a:buChar char="•"/>
            </a:pPr>
            <a:r>
              <a:rPr lang="en-US" sz="2400" dirty="0">
                <a:cs typeface="Arial"/>
                <a:sym typeface="Arial"/>
              </a:rPr>
              <a:t>In that process editorial choices must be made </a:t>
            </a:r>
          </a:p>
          <a:p>
            <a:pPr>
              <a:spcBef>
                <a:spcPts val="0"/>
              </a:spcBef>
              <a:buSzPts val="2040"/>
              <a:buFont typeface="Arial"/>
              <a:buChar char="•"/>
            </a:pPr>
            <a:endParaRPr lang="en-US" sz="2400" dirty="0">
              <a:cs typeface="Arial"/>
              <a:sym typeface="Arial"/>
            </a:endParaRPr>
          </a:p>
          <a:p>
            <a:pPr>
              <a:spcBef>
                <a:spcPts val="0"/>
              </a:spcBef>
              <a:buSzPts val="2040"/>
              <a:buFont typeface="Arial"/>
              <a:buChar char="•"/>
            </a:pPr>
            <a:endParaRPr lang="en-US" sz="2400" dirty="0"/>
          </a:p>
        </p:txBody>
      </p:sp>
    </p:spTree>
    <p:extLst>
      <p:ext uri="{BB962C8B-B14F-4D97-AF65-F5344CB8AC3E}">
        <p14:creationId xmlns:p14="http://schemas.microsoft.com/office/powerpoint/2010/main" val="1739270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a:spcBef>
                <a:spcPts val="0"/>
              </a:spcBef>
              <a:buSzPts val="2040"/>
              <a:buFont typeface="Arial"/>
              <a:buChar char="•"/>
            </a:pPr>
            <a:r>
              <a:rPr lang="en-US" sz="2400" dirty="0">
                <a:ea typeface="Arial"/>
                <a:cs typeface="Arial"/>
                <a:sym typeface="Arial"/>
              </a:rPr>
              <a:t>Visualizations are created by human beings </a:t>
            </a:r>
          </a:p>
          <a:p>
            <a:pPr>
              <a:spcBef>
                <a:spcPts val="0"/>
              </a:spcBef>
              <a:buSzPts val="2040"/>
              <a:buFont typeface="Arial"/>
              <a:buChar char="•"/>
            </a:pPr>
            <a:r>
              <a:rPr lang="en-US" sz="2400" dirty="0">
                <a:cs typeface="Arial"/>
                <a:sym typeface="Arial"/>
              </a:rPr>
              <a:t>In that process editorial choices must be made </a:t>
            </a:r>
          </a:p>
          <a:p>
            <a:pPr>
              <a:spcBef>
                <a:spcPts val="0"/>
              </a:spcBef>
              <a:buSzPts val="2040"/>
              <a:buFont typeface="Arial"/>
              <a:buChar char="•"/>
            </a:pPr>
            <a:endParaRPr lang="en-US" sz="2400" dirty="0">
              <a:cs typeface="Arial"/>
              <a:sym typeface="Arial"/>
            </a:endParaRPr>
          </a:p>
          <a:p>
            <a:pPr>
              <a:spcBef>
                <a:spcPts val="0"/>
              </a:spcBef>
              <a:buSzPts val="2040"/>
              <a:buFont typeface="Arial"/>
              <a:buChar char="•"/>
            </a:pPr>
            <a:r>
              <a:rPr lang="en-US" sz="2400" dirty="0">
                <a:cs typeface="Arial"/>
                <a:sym typeface="Arial"/>
              </a:rPr>
              <a:t>What aspects of a person’s mental model of the world might influence the editorial choices they make?</a:t>
            </a:r>
          </a:p>
          <a:p>
            <a:pPr>
              <a:spcBef>
                <a:spcPts val="0"/>
              </a:spcBef>
              <a:buSzPts val="2040"/>
              <a:buFont typeface="Arial"/>
              <a:buChar char="•"/>
            </a:pPr>
            <a:endParaRPr lang="en-US" sz="2400" dirty="0"/>
          </a:p>
        </p:txBody>
      </p:sp>
    </p:spTree>
    <p:extLst>
      <p:ext uri="{BB962C8B-B14F-4D97-AF65-F5344CB8AC3E}">
        <p14:creationId xmlns:p14="http://schemas.microsoft.com/office/powerpoint/2010/main" val="176204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a:spcBef>
                <a:spcPts val="0"/>
              </a:spcBef>
              <a:buSzPts val="2040"/>
              <a:buFont typeface="Arial"/>
              <a:buChar char="•"/>
            </a:pPr>
            <a:r>
              <a:rPr lang="en-US" sz="2400" dirty="0">
                <a:ea typeface="Arial"/>
                <a:cs typeface="Arial"/>
                <a:sym typeface="Arial"/>
              </a:rPr>
              <a:t>Visualizations are created by human beings </a:t>
            </a:r>
          </a:p>
          <a:p>
            <a:pPr>
              <a:spcBef>
                <a:spcPts val="0"/>
              </a:spcBef>
              <a:buSzPts val="2040"/>
              <a:buFont typeface="Arial"/>
              <a:buChar char="•"/>
            </a:pPr>
            <a:r>
              <a:rPr lang="en-US" sz="2400" dirty="0">
                <a:cs typeface="Arial"/>
                <a:sym typeface="Arial"/>
              </a:rPr>
              <a:t>In that process editorial choices must be made </a:t>
            </a:r>
          </a:p>
          <a:p>
            <a:pPr>
              <a:spcBef>
                <a:spcPts val="0"/>
              </a:spcBef>
              <a:buSzPts val="2040"/>
              <a:buFont typeface="Arial"/>
              <a:buChar char="•"/>
            </a:pPr>
            <a:endParaRPr lang="en-US" sz="2400" dirty="0">
              <a:cs typeface="Arial"/>
              <a:sym typeface="Arial"/>
            </a:endParaRPr>
          </a:p>
          <a:p>
            <a:pPr>
              <a:spcBef>
                <a:spcPts val="0"/>
              </a:spcBef>
              <a:buSzPts val="2040"/>
              <a:buFont typeface="Arial"/>
              <a:buChar char="•"/>
            </a:pPr>
            <a:r>
              <a:rPr lang="en-US" sz="2400" dirty="0">
                <a:cs typeface="Arial"/>
                <a:sym typeface="Arial"/>
              </a:rPr>
              <a:t>What aspects of a person’s mental model of the world might influence the editorial choices they make?</a:t>
            </a:r>
          </a:p>
          <a:p>
            <a:pPr>
              <a:spcBef>
                <a:spcPts val="0"/>
              </a:spcBef>
              <a:buSzPts val="2040"/>
              <a:buFont typeface="Arial"/>
              <a:buChar char="•"/>
            </a:pPr>
            <a:endParaRPr lang="en-US" sz="2400" dirty="0">
              <a:cs typeface="Arial"/>
              <a:sym typeface="Arial"/>
            </a:endParaRPr>
          </a:p>
          <a:p>
            <a:pPr>
              <a:spcBef>
                <a:spcPts val="0"/>
              </a:spcBef>
              <a:buSzPts val="2040"/>
              <a:buFont typeface="Arial"/>
              <a:buChar char="•"/>
            </a:pPr>
            <a:r>
              <a:rPr lang="en-US" sz="2400" dirty="0">
                <a:cs typeface="Arial"/>
                <a:sym typeface="Arial"/>
              </a:rPr>
              <a:t>Is all bias bad?</a:t>
            </a:r>
          </a:p>
          <a:p>
            <a:pPr>
              <a:spcBef>
                <a:spcPts val="0"/>
              </a:spcBef>
              <a:buSzPts val="2040"/>
              <a:buFont typeface="Arial"/>
              <a:buChar char="•"/>
            </a:pPr>
            <a:endParaRPr lang="en-US" sz="2400" dirty="0"/>
          </a:p>
        </p:txBody>
      </p:sp>
    </p:spTree>
    <p:extLst>
      <p:ext uri="{BB962C8B-B14F-4D97-AF65-F5344CB8AC3E}">
        <p14:creationId xmlns:p14="http://schemas.microsoft.com/office/powerpoint/2010/main" val="305321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Rhetoric</a:t>
            </a:r>
          </a:p>
        </p:txBody>
      </p:sp>
      <p:pic>
        <p:nvPicPr>
          <p:cNvPr id="8" name="Picture 7" descr="A screenshot of a dictionary&#10;&#10;Description automatically generated">
            <a:extLst>
              <a:ext uri="{FF2B5EF4-FFF2-40B4-BE49-F238E27FC236}">
                <a16:creationId xmlns:a16="http://schemas.microsoft.com/office/drawing/2014/main" id="{238DE765-2E22-1193-5DCA-95C7904E1CF6}"/>
              </a:ext>
            </a:extLst>
          </p:cNvPr>
          <p:cNvPicPr>
            <a:picLocks noChangeAspect="1"/>
          </p:cNvPicPr>
          <p:nvPr/>
        </p:nvPicPr>
        <p:blipFill>
          <a:blip r:embed="rId3"/>
          <a:stretch>
            <a:fillRect/>
          </a:stretch>
        </p:blipFill>
        <p:spPr>
          <a:xfrm>
            <a:off x="3721939" y="1376860"/>
            <a:ext cx="7772400" cy="4095135"/>
          </a:xfrm>
          <a:prstGeom prst="rect">
            <a:avLst/>
          </a:prstGeom>
        </p:spPr>
      </p:pic>
    </p:spTree>
    <p:extLst>
      <p:ext uri="{BB962C8B-B14F-4D97-AF65-F5344CB8AC3E}">
        <p14:creationId xmlns:p14="http://schemas.microsoft.com/office/powerpoint/2010/main" val="1004578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139AE-5D6B-ACF0-8CBE-73F623CDD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5B7724-39D0-857A-9744-02A39EF7D7D0}"/>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E7F492BF-5C23-9587-9CE0-951DF4C9EA66}"/>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4CA6F1BB-99A5-BB75-8AAA-6E11C39B6FE7}"/>
              </a:ext>
            </a:extLst>
          </p:cNvPr>
          <p:cNvSpPr>
            <a:spLocks noGrp="1"/>
          </p:cNvSpPr>
          <p:nvPr>
            <p:ph idx="1"/>
          </p:nvPr>
        </p:nvSpPr>
        <p:spPr>
          <a:xfrm>
            <a:off x="3869268" y="864108"/>
            <a:ext cx="7315200" cy="5120640"/>
          </a:xfrm>
        </p:spPr>
        <p:txBody>
          <a:bodyPr anchor="ctr">
            <a:normAutofit/>
          </a:bodyPr>
          <a:lstStyle/>
          <a:p>
            <a:pPr marL="0" indent="0">
              <a:spcBef>
                <a:spcPts val="0"/>
              </a:spcBef>
              <a:buSzPts val="2040"/>
              <a:buNone/>
            </a:pPr>
            <a:r>
              <a:rPr lang="en-US" sz="2400" dirty="0"/>
              <a:t>An analytical framework for understanding how design techniques that prioritize particular interpretations in visualizations that “tell a story” can significantly affect end-user interpretation. </a:t>
            </a:r>
          </a:p>
        </p:txBody>
      </p:sp>
    </p:spTree>
    <p:extLst>
      <p:ext uri="{BB962C8B-B14F-4D97-AF65-F5344CB8AC3E}">
        <p14:creationId xmlns:p14="http://schemas.microsoft.com/office/powerpoint/2010/main" val="1934589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96472-50C9-29D4-0989-B78B94809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A3DF6-D7A0-0E3E-DB33-A354B106AD10}"/>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718B14CE-FE70-7368-FE92-41D2F67ACA94}"/>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B701B401-2ADF-C780-9BE3-49FFCF6EDC44}"/>
              </a:ext>
            </a:extLst>
          </p:cNvPr>
          <p:cNvSpPr>
            <a:spLocks noGrp="1"/>
          </p:cNvSpPr>
          <p:nvPr>
            <p:ph idx="1"/>
          </p:nvPr>
        </p:nvSpPr>
        <p:spPr>
          <a:xfrm>
            <a:off x="3869268" y="864108"/>
            <a:ext cx="7315200" cy="5120640"/>
          </a:xfrm>
        </p:spPr>
        <p:txBody>
          <a:bodyPr anchor="t">
            <a:normAutofit/>
          </a:bodyPr>
          <a:lstStyle/>
          <a:p>
            <a:pPr marL="0" indent="0">
              <a:spcBef>
                <a:spcPts val="0"/>
              </a:spcBef>
              <a:buSzPts val="2040"/>
              <a:buNone/>
            </a:pPr>
            <a:r>
              <a:rPr lang="en-US" sz="2400" b="1" dirty="0"/>
              <a:t>Editorial Layers</a:t>
            </a:r>
          </a:p>
          <a:p>
            <a:pPr marL="0" indent="0">
              <a:spcBef>
                <a:spcPts val="0"/>
              </a:spcBef>
              <a:buSzPts val="2040"/>
              <a:buNone/>
            </a:pPr>
            <a:endParaRPr lang="en-US" sz="2400" dirty="0"/>
          </a:p>
          <a:p>
            <a:pPr marL="457200" indent="-457200">
              <a:spcBef>
                <a:spcPts val="0"/>
              </a:spcBef>
              <a:buSzPts val="2040"/>
              <a:buFont typeface="+mj-lt"/>
              <a:buAutoNum type="arabicPeriod"/>
            </a:pPr>
            <a:r>
              <a:rPr lang="en-US" sz="2400" dirty="0"/>
              <a:t>The Data</a:t>
            </a:r>
          </a:p>
          <a:p>
            <a:pPr marL="457200" indent="-457200">
              <a:spcBef>
                <a:spcPts val="0"/>
              </a:spcBef>
              <a:buSzPts val="2040"/>
              <a:buFont typeface="+mj-lt"/>
              <a:buAutoNum type="arabicPeriod"/>
            </a:pPr>
            <a:endParaRPr lang="en-US" sz="2400" dirty="0"/>
          </a:p>
          <a:p>
            <a:pPr marL="457200" indent="-457200">
              <a:spcBef>
                <a:spcPts val="0"/>
              </a:spcBef>
              <a:buSzPts val="2040"/>
              <a:buFont typeface="+mj-lt"/>
              <a:buAutoNum type="arabicPeriod"/>
            </a:pPr>
            <a:r>
              <a:rPr lang="en-US" sz="2400" dirty="0"/>
              <a:t>Visual Representation </a:t>
            </a:r>
          </a:p>
          <a:p>
            <a:pPr marL="457200" indent="-457200">
              <a:spcBef>
                <a:spcPts val="0"/>
              </a:spcBef>
              <a:buSzPts val="2040"/>
              <a:buFont typeface="+mj-lt"/>
              <a:buAutoNum type="arabicPeriod"/>
            </a:pPr>
            <a:endParaRPr lang="en-US" sz="2400" dirty="0"/>
          </a:p>
          <a:p>
            <a:pPr marL="457200" indent="-457200">
              <a:spcBef>
                <a:spcPts val="0"/>
              </a:spcBef>
              <a:buSzPts val="2040"/>
              <a:buFont typeface="+mj-lt"/>
              <a:buAutoNum type="arabicPeriod"/>
            </a:pPr>
            <a:r>
              <a:rPr lang="en-US" sz="2400" dirty="0"/>
              <a:t>Textual Annotations </a:t>
            </a:r>
          </a:p>
          <a:p>
            <a:pPr marL="457200" indent="-457200">
              <a:spcBef>
                <a:spcPts val="0"/>
              </a:spcBef>
              <a:buSzPts val="2040"/>
              <a:buFont typeface="+mj-lt"/>
              <a:buAutoNum type="arabicPeriod"/>
            </a:pPr>
            <a:endParaRPr lang="en-US" sz="2400" dirty="0"/>
          </a:p>
          <a:p>
            <a:pPr marL="457200" indent="-457200">
              <a:spcBef>
                <a:spcPts val="0"/>
              </a:spcBef>
              <a:buSzPts val="2040"/>
              <a:buFont typeface="+mj-lt"/>
              <a:buAutoNum type="arabicPeriod"/>
            </a:pPr>
            <a:r>
              <a:rPr lang="en-US" sz="2400" dirty="0"/>
              <a:t>Interactivity </a:t>
            </a:r>
          </a:p>
        </p:txBody>
      </p:sp>
    </p:spTree>
    <p:extLst>
      <p:ext uri="{BB962C8B-B14F-4D97-AF65-F5344CB8AC3E}">
        <p14:creationId xmlns:p14="http://schemas.microsoft.com/office/powerpoint/2010/main" val="289167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6C9A6-51AC-857D-A8B3-07C5BA520C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2CC2F-B619-8C24-3E10-B026E8F2BFCF}"/>
              </a:ext>
            </a:extLst>
          </p:cNvPr>
          <p:cNvSpPr>
            <a:spLocks noGrp="1"/>
          </p:cNvSpPr>
          <p:nvPr>
            <p:ph type="title"/>
          </p:nvPr>
        </p:nvSpPr>
        <p:spPr/>
        <p:txBody>
          <a:bodyPr/>
          <a:lstStyle/>
          <a:p>
            <a:r>
              <a:rPr lang="en-US" dirty="0"/>
              <a:t>Visualization Rhetoric Techniques</a:t>
            </a:r>
          </a:p>
        </p:txBody>
      </p:sp>
      <p:sp>
        <p:nvSpPr>
          <p:cNvPr id="3" name="TextBox 2">
            <a:extLst>
              <a:ext uri="{FF2B5EF4-FFF2-40B4-BE49-F238E27FC236}">
                <a16:creationId xmlns:a16="http://schemas.microsoft.com/office/drawing/2014/main" id="{0E024E04-B943-3294-8C8C-7225B67B050D}"/>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F07CA44E-0D23-3E57-7BE6-F6E91C87BC69}"/>
              </a:ext>
            </a:extLst>
          </p:cNvPr>
          <p:cNvSpPr>
            <a:spLocks noGrp="1"/>
          </p:cNvSpPr>
          <p:nvPr>
            <p:ph idx="1"/>
          </p:nvPr>
        </p:nvSpPr>
        <p:spPr>
          <a:xfrm>
            <a:off x="3817509" y="432787"/>
            <a:ext cx="7315200" cy="5120640"/>
          </a:xfrm>
        </p:spPr>
        <p:txBody>
          <a:bodyPr anchor="t">
            <a:noAutofit/>
          </a:bodyPr>
          <a:lstStyle/>
          <a:p>
            <a:pPr marL="0" indent="0">
              <a:spcBef>
                <a:spcPts val="0"/>
              </a:spcBef>
              <a:buSzPts val="2040"/>
              <a:buNone/>
            </a:pPr>
            <a:r>
              <a:rPr lang="en-US" sz="2400" b="1" dirty="0"/>
              <a:t>Information Access Rhetoric </a:t>
            </a:r>
          </a:p>
          <a:p>
            <a:pPr marL="0" indent="0">
              <a:spcBef>
                <a:spcPts val="0"/>
              </a:spcBef>
              <a:buSzPts val="2040"/>
              <a:buNone/>
            </a:pPr>
            <a:endParaRPr lang="en-US" sz="2400" b="1" dirty="0"/>
          </a:p>
          <a:p>
            <a:pPr>
              <a:spcBef>
                <a:spcPts val="0"/>
              </a:spcBef>
              <a:buSzPts val="2040"/>
            </a:pPr>
            <a:r>
              <a:rPr lang="en-US" sz="2400" dirty="0"/>
              <a:t>Omission </a:t>
            </a:r>
          </a:p>
          <a:p>
            <a:pPr lvl="1">
              <a:spcBef>
                <a:spcPts val="0"/>
              </a:spcBef>
              <a:buSzPts val="2040"/>
            </a:pPr>
            <a:r>
              <a:rPr lang="en-US" sz="2400" dirty="0"/>
              <a:t>Neglecting to cite data sources </a:t>
            </a:r>
          </a:p>
          <a:p>
            <a:pPr lvl="1">
              <a:spcBef>
                <a:spcPts val="0"/>
              </a:spcBef>
              <a:buSzPts val="2040"/>
            </a:pPr>
            <a:r>
              <a:rPr lang="en-US" sz="2400" dirty="0"/>
              <a:t>Defining variables ambiguously </a:t>
            </a:r>
          </a:p>
          <a:p>
            <a:pPr lvl="1">
              <a:spcBef>
                <a:spcPts val="0"/>
              </a:spcBef>
              <a:buSzPts val="2040"/>
            </a:pPr>
            <a:r>
              <a:rPr lang="en-US" sz="2400" dirty="0"/>
              <a:t>Knowledge assumptions of the end-user </a:t>
            </a:r>
          </a:p>
          <a:p>
            <a:pPr lvl="1">
              <a:spcBef>
                <a:spcPts val="0"/>
              </a:spcBef>
              <a:buSzPts val="2040"/>
            </a:pPr>
            <a:r>
              <a:rPr lang="en-US" sz="2400" dirty="0"/>
              <a:t>Thresholding values </a:t>
            </a:r>
          </a:p>
          <a:p>
            <a:pPr lvl="1">
              <a:spcBef>
                <a:spcPts val="0"/>
              </a:spcBef>
              <a:buSzPts val="2040"/>
            </a:pPr>
            <a:r>
              <a:rPr lang="en-US" sz="2400" dirty="0"/>
              <a:t>Omitting exceptional cases </a:t>
            </a:r>
          </a:p>
          <a:p>
            <a:pPr lvl="1">
              <a:spcBef>
                <a:spcPts val="0"/>
              </a:spcBef>
              <a:buSzPts val="2040"/>
            </a:pPr>
            <a:r>
              <a:rPr lang="en-US" sz="2400" dirty="0"/>
              <a:t>Thresholding axes </a:t>
            </a:r>
          </a:p>
          <a:p>
            <a:pPr lvl="1">
              <a:spcBef>
                <a:spcPts val="0"/>
              </a:spcBef>
              <a:buSzPts val="2040"/>
            </a:pPr>
            <a:r>
              <a:rPr lang="en-US" sz="2400" dirty="0"/>
              <a:t>Filtering</a:t>
            </a:r>
          </a:p>
          <a:p>
            <a:pPr>
              <a:spcBef>
                <a:spcPts val="0"/>
              </a:spcBef>
              <a:buSzPts val="2040"/>
            </a:pPr>
            <a:r>
              <a:rPr lang="en-US" sz="2400" dirty="0"/>
              <a:t>Metonymy (techniques the require part-to-whole relationships)</a:t>
            </a:r>
          </a:p>
          <a:p>
            <a:pPr lvl="1">
              <a:spcBef>
                <a:spcPts val="0"/>
              </a:spcBef>
              <a:buSzPts val="2040"/>
            </a:pPr>
            <a:r>
              <a:rPr lang="en-US" sz="2400" dirty="0"/>
              <a:t>Selection of variables </a:t>
            </a:r>
          </a:p>
          <a:p>
            <a:pPr lvl="1">
              <a:spcBef>
                <a:spcPts val="0"/>
              </a:spcBef>
              <a:buSzPts val="2040"/>
            </a:pPr>
            <a:r>
              <a:rPr lang="en-US" sz="2400" dirty="0"/>
              <a:t>Averaging </a:t>
            </a:r>
          </a:p>
          <a:p>
            <a:pPr lvl="1">
              <a:spcBef>
                <a:spcPts val="0"/>
              </a:spcBef>
              <a:buSzPts val="2040"/>
            </a:pPr>
            <a:r>
              <a:rPr lang="en-US" sz="2400" dirty="0"/>
              <a:t>Textual and visual summaries </a:t>
            </a:r>
          </a:p>
          <a:p>
            <a:pPr lvl="1">
              <a:spcBef>
                <a:spcPts val="0"/>
              </a:spcBef>
              <a:buSzPts val="2040"/>
            </a:pPr>
            <a:r>
              <a:rPr lang="en-US" sz="2400" dirty="0"/>
              <a:t>Categorizing, binning, or aggregating </a:t>
            </a:r>
          </a:p>
        </p:txBody>
      </p:sp>
    </p:spTree>
    <p:extLst>
      <p:ext uri="{BB962C8B-B14F-4D97-AF65-F5344CB8AC3E}">
        <p14:creationId xmlns:p14="http://schemas.microsoft.com/office/powerpoint/2010/main" val="3683809271"/>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1129</TotalTime>
  <Words>2086</Words>
  <Application>Microsoft Macintosh PowerPoint</Application>
  <PresentationFormat>Widescreen</PresentationFormat>
  <Paragraphs>260</Paragraphs>
  <Slides>23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Corbel</vt:lpstr>
      <vt:lpstr>Wingdings 2</vt:lpstr>
      <vt:lpstr>Frame</vt:lpstr>
      <vt:lpstr>Communicating with Data – Persuasive Vis</vt:lpstr>
      <vt:lpstr>Plan for Today</vt:lpstr>
      <vt:lpstr>Editorial Choices</vt:lpstr>
      <vt:lpstr>Editorial Choices</vt:lpstr>
      <vt:lpstr>Editorial Choices</vt:lpstr>
      <vt:lpstr>Rhetoric</vt:lpstr>
      <vt:lpstr>Visualization Rhetoric</vt:lpstr>
      <vt:lpstr>Visualization Rhetoric</vt:lpstr>
      <vt:lpstr>Visualization Rhetoric Techniques</vt:lpstr>
      <vt:lpstr>Visualization Rhetoric</vt:lpstr>
      <vt:lpstr>Visualization Rhetoric</vt:lpstr>
      <vt:lpstr>Visualization Rhetoric</vt:lpstr>
      <vt:lpstr>Visualization Rhetoric</vt:lpstr>
      <vt:lpstr>Visualization Rhetoric</vt:lpstr>
      <vt:lpstr>Visualization Rhetoric</vt:lpstr>
      <vt:lpstr>What forms of Visualization Rhetoric do you see here?</vt:lpstr>
      <vt:lpstr>What forms of Visualization Rhetoric do you see here?</vt:lpstr>
      <vt:lpstr>Editorial Choices: Title</vt:lpstr>
      <vt:lpstr>Editorial Choices: Title</vt:lpstr>
      <vt:lpstr>Editorial Choices: Metadata</vt:lpstr>
      <vt:lpstr>Editorial Choices: Intent</vt:lpstr>
      <vt:lpstr>Editorial Choices: Intent</vt:lpstr>
      <vt:lpstr>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35</cp:revision>
  <dcterms:created xsi:type="dcterms:W3CDTF">2023-08-03T18:49:17Z</dcterms:created>
  <dcterms:modified xsi:type="dcterms:W3CDTF">2024-11-25T19:45:06Z</dcterms:modified>
</cp:coreProperties>
</file>