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28"/>
  </p:notesMasterIdLst>
  <p:sldIdLst>
    <p:sldId id="256" r:id="rId2"/>
    <p:sldId id="257" r:id="rId3"/>
    <p:sldId id="261" r:id="rId4"/>
    <p:sldId id="262" r:id="rId5"/>
    <p:sldId id="263" r:id="rId6"/>
    <p:sldId id="264" r:id="rId7"/>
    <p:sldId id="281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2" r:id="rId23"/>
    <p:sldId id="283" r:id="rId24"/>
    <p:sldId id="284" r:id="rId25"/>
    <p:sldId id="285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/>
    <p:restoredTop sz="86089"/>
  </p:normalViewPr>
  <p:slideViewPr>
    <p:cSldViewPr snapToGrid="0">
      <p:cViewPr varScale="1">
        <p:scale>
          <a:sx n="92" d="100"/>
          <a:sy n="92" d="100"/>
        </p:scale>
        <p:origin x="1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8A52-8AC5-C74C-97FB-632C448F3674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6506D-5C9B-294C-B2AE-15ACE8B5B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1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ar-plot-in-matplotlib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Pairs of words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3" name="Google Shape;25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F1842E48-0FF6-FB27-26BB-418A8BEE8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>
            <a:extLst>
              <a:ext uri="{FF2B5EF4-FFF2-40B4-BE49-F238E27FC236}">
                <a16:creationId xmlns:a16="http://schemas.microsoft.com/office/drawing/2014/main" id="{47870C5E-2668-741A-1F1B-81F0E5223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u="sng" dirty="0">
                <a:solidFill>
                  <a:srgbClr val="FFFFFF"/>
                </a:solidFill>
                <a:effectLst/>
                <a:latin typeface="Nunito" panose="020F0502020204030204" pitchFamily="34" charset="0"/>
                <a:hlinkClick r:id="rId3"/>
              </a:rPr>
              <a:t>Bar charts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anose="020F0502020204030204" pitchFamily="34" charset="0"/>
              </a:rPr>
              <a:t> can be used to visualize the frequency of specific words or phrases in a text dataset. They provide a clear and precise comparison of word frequencies.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77"/>
              </a:rPr>
              <a:t>Use Cases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77"/>
              </a:rPr>
              <a:t>: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77"/>
              </a:rPr>
              <a:t>Comparing the frequency of keywords in different documents.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77"/>
              </a:rPr>
              <a:t>Analyzing the distribution of topics in a dataset.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77"/>
              </a:rPr>
              <a:t>Used to show the frequency of specific terms or categories within the text.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29:notes">
            <a:extLst>
              <a:ext uri="{FF2B5EF4-FFF2-40B4-BE49-F238E27FC236}">
                <a16:creationId xmlns:a16="http://schemas.microsoft.com/office/drawing/2014/main" id="{36496494-8A74-D6B1-9D3C-DDCBA9EA4E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1563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42A5ED17-0884-16D0-96EB-A88D009C2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>
            <a:extLst>
              <a:ext uri="{FF2B5EF4-FFF2-40B4-BE49-F238E27FC236}">
                <a16:creationId xmlns:a16="http://schemas.microsoft.com/office/drawing/2014/main" id="{F0355AA5-B306-1D10-9285-B0B8995F2A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77"/>
              </a:rPr>
              <a:t>A Bigram Network is a visualization technique used to illustrate the relationships between pairs of words (bigrams) in a text dataset. This network graphically represents the most frequent pairs of words that appear consecutively in the text, with nodes representing words and edges representing the connections between them.</a:t>
            </a:r>
          </a:p>
          <a:p>
            <a:pPr algn="l" rtl="0" fontAlgn="base">
              <a:spcAft>
                <a:spcPts val="750"/>
              </a:spcAft>
              <a:buNone/>
            </a:pPr>
            <a:endParaRPr lang="en-US" b="0" i="0" dirty="0">
              <a:solidFill>
                <a:srgbClr val="FFFFFF"/>
              </a:solidFill>
              <a:effectLst/>
              <a:latin typeface="Nunito" pitchFamily="2" charset="77"/>
            </a:endParaRP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77"/>
              </a:rPr>
              <a:t>Use Cases:</a:t>
            </a:r>
            <a:endParaRPr lang="en-US" b="0" i="0" dirty="0">
              <a:solidFill>
                <a:srgbClr val="FFFFFF"/>
              </a:solidFill>
              <a:effectLst/>
              <a:latin typeface="Nunito" pitchFamily="2" charset="77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77"/>
              </a:rPr>
              <a:t>Understanding the contextual relationship between words in large text datasets.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77"/>
              </a:rPr>
              <a:t>Analyzing patterns in customer feedback or social media posts to identify common themes or issues.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77"/>
              </a:rPr>
              <a:t>Exploring text data from research articles, books, or any large corpus to discover hidden connections.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29:notes">
            <a:extLst>
              <a:ext uri="{FF2B5EF4-FFF2-40B4-BE49-F238E27FC236}">
                <a16:creationId xmlns:a16="http://schemas.microsoft.com/office/drawing/2014/main" id="{81DFD63A-CABB-862C-0EE8-31C77AA395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8632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7A6AAB4B-E94B-23E1-AE13-F476897BC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>
            <a:extLst>
              <a:ext uri="{FF2B5EF4-FFF2-40B4-BE49-F238E27FC236}">
                <a16:creationId xmlns:a16="http://schemas.microsoft.com/office/drawing/2014/main" id="{59D4C4AF-CE5B-C9A3-D54E-400F9716B3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77"/>
              </a:rPr>
              <a:t>A Word Frequency Distribution Plot is a graphical representation that shows how frequently different words appear in a text dataset. It typically displays words on the x-axis and their corresponding frequencies on the y-axis. This plot helps in understanding the distribution of words in the text, identifying the most common words, and observing the overall frequency pattern.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77"/>
              </a:rPr>
              <a:t>Use Cases:</a:t>
            </a:r>
            <a:endParaRPr lang="en-US" b="0" i="0" dirty="0">
              <a:solidFill>
                <a:srgbClr val="FFFFFF"/>
              </a:solidFill>
              <a:effectLst/>
              <a:latin typeface="Nunito" pitchFamily="2" charset="77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77"/>
              </a:rPr>
              <a:t>Analyzing the vocabulary usage in a text dataset.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77"/>
              </a:rPr>
              <a:t>Identifying the most important words in customer feedback or social media posts.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77"/>
              </a:rPr>
              <a:t>Comparing word frequencies across different texts or corpora.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29:notes">
            <a:extLst>
              <a:ext uri="{FF2B5EF4-FFF2-40B4-BE49-F238E27FC236}">
                <a16:creationId xmlns:a16="http://schemas.microsoft.com/office/drawing/2014/main" id="{FE07D19C-7E2C-9513-2F18-D9CE38E568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28174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88189232-4C08-4071-D4D8-AC93E48CE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>
            <a:extLst>
              <a:ext uri="{FF2B5EF4-FFF2-40B4-BE49-F238E27FC236}">
                <a16:creationId xmlns:a16="http://schemas.microsoft.com/office/drawing/2014/main" id="{AB5AF3E3-9313-0481-9D89-943DE9FFEB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77"/>
              </a:rPr>
              <a:t>Network graphs visualize the relationships between words or entities in a text dataset. Nodes represent words or entities, and edges represent the relationships between them.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77"/>
              </a:rPr>
              <a:t>Use Cases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77"/>
              </a:rPr>
              <a:t>: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77"/>
              </a:rPr>
              <a:t>Analyzing co-occurrence of words in a text.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77"/>
              </a:rPr>
              <a:t>Exploring relationships between entities in a document.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6" name="Google Shape;266;p29:notes">
            <a:extLst>
              <a:ext uri="{FF2B5EF4-FFF2-40B4-BE49-F238E27FC236}">
                <a16:creationId xmlns:a16="http://schemas.microsoft.com/office/drawing/2014/main" id="{60300550-FACF-6300-4ABC-23AF656281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6986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>
          <a:extLst>
            <a:ext uri="{FF2B5EF4-FFF2-40B4-BE49-F238E27FC236}">
              <a16:creationId xmlns:a16="http://schemas.microsoft.com/office/drawing/2014/main" id="{485AC059-08E0-FEE3-35CE-4FFA5D1E1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>
            <a:extLst>
              <a:ext uri="{FF2B5EF4-FFF2-40B4-BE49-F238E27FC236}">
                <a16:creationId xmlns:a16="http://schemas.microsoft.com/office/drawing/2014/main" id="{D41915F3-2BA6-BCB8-AE72-76951FB4D5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4:notes">
            <a:extLst>
              <a:ext uri="{FF2B5EF4-FFF2-40B4-BE49-F238E27FC236}">
                <a16:creationId xmlns:a16="http://schemas.microsoft.com/office/drawing/2014/main" id="{E983DD50-CA97-643F-0754-9A209FCB45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7528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7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850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2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8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4/16/25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4/16/25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1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4/16/25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2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6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4/16/25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4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4/16/25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67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crouser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ensus.gov/dataviz/" TargetMode="External"/><Relationship Id="rId3" Type="http://schemas.openxmlformats.org/officeDocument/2006/relationships/hyperlink" Target="https://public.tableau.com/app/discover/viz-of-the-day" TargetMode="External"/><Relationship Id="rId7" Type="http://schemas.openxmlformats.org/officeDocument/2006/relationships/hyperlink" Target="https://python-graph-gallery.com/best-python-chart-examples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formationisbeautiful.net/" TargetMode="External"/><Relationship Id="rId5" Type="http://schemas.openxmlformats.org/officeDocument/2006/relationships/hyperlink" Target="https://r-graph-gallery.com/" TargetMode="External"/><Relationship Id="rId4" Type="http://schemas.openxmlformats.org/officeDocument/2006/relationships/hyperlink" Target="https://observablehq.com/@d3/gallery" TargetMode="External"/><Relationship Id="rId9" Type="http://schemas.openxmlformats.org/officeDocument/2006/relationships/hyperlink" Target="https://www.tableau.com/viz-galler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6711-FD41-BF2C-3200-E86657F1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Communicating with Data –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E8CA1-49DD-7D0B-3796-B4A0CE940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Ab Mosca (they/them)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7612-0F01-5A1D-003F-59C048DD3D08}"/>
              </a:ext>
            </a:extLst>
          </p:cNvPr>
          <p:cNvSpPr txBox="1"/>
          <p:nvPr/>
        </p:nvSpPr>
        <p:spPr>
          <a:xfrm>
            <a:off x="2286000" y="6342185"/>
            <a:ext cx="744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Slides based off slides courtesy of Jordan Crouser (</a:t>
            </a:r>
            <a:r>
              <a:rPr lang="en-US" dirty="0">
                <a:hlinkClick r:id="rId2"/>
              </a:rPr>
              <a:t>https://jcrouser.github.io/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53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20819" b="-20818"/>
          <a:stretch/>
        </p:blipFill>
        <p:spPr>
          <a:xfrm>
            <a:off x="3574472" y="1013001"/>
            <a:ext cx="82296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>
            <a:off x="5257800" y="6581002"/>
            <a:ext cx="5410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economix.blogs.nytimes.com/2009/09/09/obama-in-09-vs-clinton-in-93</a:t>
            </a: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A330B-F66D-E011-1FE8-1047F601B2D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New York Times: Obama 2009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5257800" y="6581002"/>
            <a:ext cx="5410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economix.blogs.nytimes.com/2009/09/09/obama-in-09-vs-clinton-in-93</a:t>
            </a:r>
            <a:endParaRPr/>
          </a:p>
        </p:txBody>
      </p:sp>
      <p:pic>
        <p:nvPicPr>
          <p:cNvPr id="181" name="Google Shape;181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11212" b="-11212"/>
          <a:stretch/>
        </p:blipFill>
        <p:spPr>
          <a:xfrm>
            <a:off x="3574473" y="848220"/>
            <a:ext cx="82296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AC375E-461D-9A6E-4B09-7762AA94A743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New York Times: Clinton 1993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89620" b="-89619"/>
          <a:stretch/>
        </p:blipFill>
        <p:spPr>
          <a:xfrm>
            <a:off x="3602182" y="277091"/>
            <a:ext cx="4038600" cy="471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 t="-70679" b="-70678"/>
          <a:stretch/>
        </p:blipFill>
        <p:spPr>
          <a:xfrm>
            <a:off x="7793182" y="277091"/>
            <a:ext cx="4038600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/>
          <p:nvPr/>
        </p:nvSpPr>
        <p:spPr>
          <a:xfrm>
            <a:off x="5257800" y="6581002"/>
            <a:ext cx="5410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economix.blogs.nytimes.com/2009/09/09/obama-in-09-vs-clinton-in-93</a:t>
            </a:r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4745183" y="775850"/>
            <a:ext cx="15192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rPr>
              <a:t>Obama 2009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9164782" y="775850"/>
            <a:ext cx="1480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rPr>
              <a:t>Clinton 1993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192" name="Google Shape;192;p26"/>
          <p:cNvGrpSpPr/>
          <p:nvPr/>
        </p:nvGrpSpPr>
        <p:grpSpPr>
          <a:xfrm>
            <a:off x="5405548" y="3858491"/>
            <a:ext cx="4445034" cy="2045732"/>
            <a:chOff x="2260566" y="4191000"/>
            <a:chExt cx="4445034" cy="2045732"/>
          </a:xfrm>
        </p:grpSpPr>
        <p:pic>
          <p:nvPicPr>
            <p:cNvPr id="193" name="Google Shape;193;p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514600" y="4191000"/>
              <a:ext cx="4041648" cy="16151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4" name="Google Shape;194;p26"/>
            <p:cNvSpPr txBox="1"/>
            <p:nvPr/>
          </p:nvSpPr>
          <p:spPr>
            <a:xfrm>
              <a:off x="2260566" y="5867400"/>
              <a:ext cx="44450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ea typeface="Arial"/>
                  <a:cs typeface="Arial"/>
                  <a:sym typeface="Arial"/>
                </a:rPr>
                <a:t>Rep. Charles Boustany of Louisiana 2009</a:t>
              </a:r>
              <a:endParaRPr sz="240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B067F6-E33B-34C2-0D5D-5CCA8163D36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body" idx="1"/>
          </p:nvPr>
        </p:nvSpPr>
        <p:spPr>
          <a:xfrm>
            <a:off x="3588327" y="1012998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Strengths</a:t>
            </a:r>
            <a:endParaRPr sz="2400" dirty="0">
              <a:ea typeface="Arial"/>
              <a:cs typeface="Arial"/>
              <a:sym typeface="Arial"/>
            </a:endParaRPr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Familiar to many people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Can help with “</a:t>
            </a:r>
            <a:r>
              <a:rPr lang="en-US" sz="2400" dirty="0" err="1">
                <a:ea typeface="Arial"/>
                <a:cs typeface="Arial"/>
                <a:sym typeface="Arial"/>
              </a:rPr>
              <a:t>gisting</a:t>
            </a:r>
            <a:r>
              <a:rPr lang="en-US" sz="2400" dirty="0">
                <a:ea typeface="Arial"/>
                <a:cs typeface="Arial"/>
                <a:sym typeface="Arial"/>
              </a:rPr>
              <a:t>” and initial query formation</a:t>
            </a:r>
            <a:endParaRPr sz="2400" dirty="0"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Weaknesses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Does not show the structure of the text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Sub-optimal visual encoding (position is not meaningful)</a:t>
            </a:r>
            <a:endParaRPr sz="2400" dirty="0">
              <a:ea typeface="Arial"/>
              <a:cs typeface="Arial"/>
              <a:sym typeface="Arial"/>
            </a:endParaRPr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Inaccurate size encoding (long words are bigger)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May not facilitate comparison (unstable layout)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Term frequency </a:t>
            </a:r>
            <a:r>
              <a:rPr lang="en-US" sz="2400" b="1" dirty="0">
                <a:ea typeface="Arial"/>
                <a:cs typeface="Arial"/>
                <a:sym typeface="Arial"/>
              </a:rPr>
              <a:t>may not be meaningful</a:t>
            </a:r>
            <a:endParaRPr sz="2400" b="1" dirty="0"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D3B2A-6AF2-152B-52A4-BFB6C8EDFF6C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Word clouds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/>
          <p:nvPr/>
        </p:nvSpPr>
        <p:spPr>
          <a:xfrm>
            <a:off x="7391400" y="3276600"/>
            <a:ext cx="2133600" cy="685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6477000" y="5181600"/>
            <a:ext cx="1600200" cy="609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3505200" y="2743200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-89620" b="-89619"/>
          <a:stretch/>
        </p:blipFill>
        <p:spPr>
          <a:xfrm>
            <a:off x="3505200" y="1072896"/>
            <a:ext cx="4038600" cy="4718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 t="-70679" b="-70678"/>
          <a:stretch/>
        </p:blipFill>
        <p:spPr>
          <a:xfrm>
            <a:off x="7696200" y="1072896"/>
            <a:ext cx="4038600" cy="471830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/>
          <p:nvPr/>
        </p:nvSpPr>
        <p:spPr>
          <a:xfrm>
            <a:off x="5257800" y="6581002"/>
            <a:ext cx="5410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economix.blogs.nytimes.com/2009/09/09/obama-in-09-vs-clinton-in-93</a:t>
            </a:r>
            <a:endParaRPr/>
          </a:p>
        </p:txBody>
      </p:sp>
      <p:sp>
        <p:nvSpPr>
          <p:cNvPr id="212" name="Google Shape;212;p28"/>
          <p:cNvSpPr txBox="1"/>
          <p:nvPr/>
        </p:nvSpPr>
        <p:spPr>
          <a:xfrm>
            <a:off x="4648201" y="1516241"/>
            <a:ext cx="15192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rPr>
              <a:t>Obama 2009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9067800" y="1516241"/>
            <a:ext cx="14808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rPr>
              <a:t>Clinton 1993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17AD5-E87F-9BC4-81C5-D6EDD51D7A41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Flashback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body" idx="1"/>
          </p:nvPr>
        </p:nvSpPr>
        <p:spPr>
          <a:xfrm>
            <a:off x="3477488" y="9906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Term Frequency</a:t>
            </a:r>
            <a:endParaRPr sz="24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i="1" dirty="0" err="1">
                <a:ea typeface="Times"/>
                <a:cs typeface="Times"/>
                <a:sym typeface="Times"/>
              </a:rPr>
              <a:t>tf</a:t>
            </a:r>
            <a:r>
              <a:rPr lang="en-US" sz="2400" i="1" baseline="-25000" dirty="0" err="1">
                <a:ea typeface="Times"/>
                <a:cs typeface="Times"/>
                <a:sym typeface="Times"/>
              </a:rPr>
              <a:t>td</a:t>
            </a:r>
            <a:r>
              <a:rPr lang="en-US" sz="2400" i="1" dirty="0">
                <a:ea typeface="Times"/>
                <a:cs typeface="Times"/>
                <a:sym typeface="Times"/>
              </a:rPr>
              <a:t> </a:t>
            </a:r>
            <a:r>
              <a:rPr lang="en-US" sz="2400" dirty="0">
                <a:ea typeface="Arial"/>
                <a:cs typeface="Arial"/>
                <a:sym typeface="Arial"/>
              </a:rPr>
              <a:t>= # of times term </a:t>
            </a:r>
            <a:r>
              <a:rPr lang="en-US" sz="2400" i="1" dirty="0">
                <a:ea typeface="Times"/>
                <a:cs typeface="Times"/>
                <a:sym typeface="Times"/>
              </a:rPr>
              <a:t>t</a:t>
            </a:r>
            <a:r>
              <a:rPr lang="en-US" sz="2400" dirty="0">
                <a:ea typeface="Arial"/>
                <a:cs typeface="Arial"/>
                <a:sym typeface="Arial"/>
              </a:rPr>
              <a:t> appears in document</a:t>
            </a:r>
            <a:r>
              <a:rPr lang="en-US" sz="2400" i="1" dirty="0">
                <a:ea typeface="Times"/>
                <a:cs typeface="Times"/>
                <a:sym typeface="Times"/>
              </a:rPr>
              <a:t> d</a:t>
            </a:r>
            <a:endParaRPr sz="2400" dirty="0"/>
          </a:p>
          <a:p>
            <a:pPr marL="0" indent="0" algn="ctr">
              <a:lnSpc>
                <a:spcPct val="100000"/>
              </a:lnSpc>
              <a:buNone/>
            </a:pPr>
            <a:endParaRPr sz="2400" i="1" dirty="0">
              <a:ea typeface="Times"/>
              <a:cs typeface="Times"/>
              <a:sym typeface="Times"/>
            </a:endParaRPr>
          </a:p>
          <a:p>
            <a:pPr marL="0" indent="0" algn="ctr">
              <a:lnSpc>
                <a:spcPct val="100000"/>
              </a:lnSpc>
              <a:buNone/>
            </a:pPr>
            <a:endParaRPr sz="2400" i="1" dirty="0">
              <a:ea typeface="Times"/>
              <a:cs typeface="Times"/>
              <a:sym typeface="Times"/>
            </a:endParaRPr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TF-IDF: Term Frequency by Inverse Document Frequency</a:t>
            </a:r>
            <a:endParaRPr sz="2400" dirty="0">
              <a:ea typeface="Arial"/>
              <a:cs typeface="Arial"/>
              <a:sym typeface="Arial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i="1" dirty="0" err="1">
                <a:ea typeface="Times"/>
                <a:cs typeface="Times"/>
                <a:sym typeface="Times"/>
              </a:rPr>
              <a:t>tf-idf</a:t>
            </a:r>
            <a:r>
              <a:rPr lang="en-US" sz="2400" i="1" baseline="-25000" dirty="0" err="1">
                <a:ea typeface="Times"/>
                <a:cs typeface="Times"/>
                <a:sym typeface="Times"/>
              </a:rPr>
              <a:t>td</a:t>
            </a:r>
            <a:r>
              <a:rPr lang="en-US" sz="2400" i="1" dirty="0">
                <a:ea typeface="Times"/>
                <a:cs typeface="Times"/>
                <a:sym typeface="Times"/>
              </a:rPr>
              <a:t> </a:t>
            </a:r>
            <a:r>
              <a:rPr lang="en-US" sz="2400" dirty="0">
                <a:ea typeface="Arial"/>
                <a:cs typeface="Arial"/>
                <a:sym typeface="Arial"/>
              </a:rPr>
              <a:t>=    # of times term </a:t>
            </a:r>
            <a:r>
              <a:rPr lang="en-US" sz="2400" i="1" dirty="0">
                <a:ea typeface="Times"/>
                <a:cs typeface="Times"/>
                <a:sym typeface="Times"/>
              </a:rPr>
              <a:t>t</a:t>
            </a:r>
            <a:r>
              <a:rPr lang="en-US" sz="2400" dirty="0">
                <a:ea typeface="Arial"/>
                <a:cs typeface="Arial"/>
                <a:sym typeface="Arial"/>
              </a:rPr>
              <a:t> appears in document</a:t>
            </a:r>
            <a:r>
              <a:rPr lang="en-US" sz="2400" i="1" dirty="0">
                <a:ea typeface="Times"/>
                <a:cs typeface="Times"/>
                <a:sym typeface="Times"/>
              </a:rPr>
              <a:t> d</a:t>
            </a:r>
            <a:endParaRPr sz="24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ea typeface="Arial"/>
                <a:cs typeface="Arial"/>
                <a:sym typeface="Arial"/>
              </a:rPr>
              <a:t>	     # of times term </a:t>
            </a:r>
            <a:r>
              <a:rPr lang="en-US" sz="2400" i="1" dirty="0">
                <a:ea typeface="Times"/>
                <a:cs typeface="Times"/>
                <a:sym typeface="Times"/>
              </a:rPr>
              <a:t>t</a:t>
            </a:r>
            <a:r>
              <a:rPr lang="en-US" sz="2400" dirty="0">
                <a:ea typeface="Arial"/>
                <a:cs typeface="Arial"/>
                <a:sym typeface="Arial"/>
              </a:rPr>
              <a:t> appears in all documents</a:t>
            </a:r>
            <a:endParaRPr sz="2400" i="1" dirty="0">
              <a:ea typeface="Times"/>
              <a:cs typeface="Times"/>
              <a:sym typeface="Times"/>
            </a:endParaRPr>
          </a:p>
        </p:txBody>
      </p:sp>
      <p:cxnSp>
        <p:nvCxnSpPr>
          <p:cNvPr id="223" name="Google Shape;223;p29"/>
          <p:cNvCxnSpPr/>
          <p:nvPr/>
        </p:nvCxnSpPr>
        <p:spPr>
          <a:xfrm>
            <a:off x="5306288" y="4114800"/>
            <a:ext cx="5791200" cy="0"/>
          </a:xfrm>
          <a:prstGeom prst="straightConnector1">
            <a:avLst/>
          </a:prstGeom>
          <a:noFill/>
          <a:ln w="285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413EFAF-6039-9344-1E48-9B002C84B80B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Weighting words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A90F-AE0C-BF7B-43C8-F17A414C40FE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ym typeface="Arial"/>
              </a:rPr>
              <a:t>Frequency example</a:t>
            </a:r>
            <a:endParaRPr lang="en-US" dirty="0"/>
          </a:p>
        </p:txBody>
      </p:sp>
      <p:sp>
        <p:nvSpPr>
          <p:cNvPr id="7" name="Google Shape;237;p31">
            <a:extLst>
              <a:ext uri="{FF2B5EF4-FFF2-40B4-BE49-F238E27FC236}">
                <a16:creationId xmlns:a16="http://schemas.microsoft.com/office/drawing/2014/main" id="{E9F81506-99C3-9F21-3C81-F0B2E47A7236}"/>
              </a:ext>
            </a:extLst>
          </p:cNvPr>
          <p:cNvSpPr/>
          <p:nvPr/>
        </p:nvSpPr>
        <p:spPr>
          <a:xfrm>
            <a:off x="8569036" y="6068292"/>
            <a:ext cx="7245927" cy="54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i="1" dirty="0">
                <a:solidFill>
                  <a:srgbClr val="5C9CE1"/>
                </a:solidFill>
                <a:effectLst/>
                <a:latin typeface="Helvetica" pitchFamily="2" charset="0"/>
              </a:rPr>
              <a:t>Keyword Network Analysis of Infusion Nursing</a:t>
            </a:r>
            <a:endParaRPr lang="en-US" sz="1200" dirty="0">
              <a:solidFill>
                <a:srgbClr val="5C9CE1"/>
              </a:solidFill>
              <a:effectLst/>
              <a:latin typeface="Helvetica" pitchFamily="2" charset="0"/>
            </a:endParaRPr>
          </a:p>
          <a:p>
            <a:r>
              <a:rPr lang="en-US" sz="1200" i="1" dirty="0">
                <a:solidFill>
                  <a:srgbClr val="5C9CE1"/>
                </a:solidFill>
                <a:effectLst/>
                <a:latin typeface="Helvetica" pitchFamily="2" charset="0"/>
              </a:rPr>
              <a:t>from Posts on the Q&amp;A Board in the Intravenous</a:t>
            </a:r>
            <a:endParaRPr lang="en-US" sz="1200" dirty="0">
              <a:solidFill>
                <a:srgbClr val="5C9CE1"/>
              </a:solidFill>
              <a:effectLst/>
              <a:latin typeface="Helvetica" pitchFamily="2" charset="0"/>
            </a:endParaRPr>
          </a:p>
          <a:p>
            <a:r>
              <a:rPr lang="en-US" sz="1200" i="1" dirty="0">
                <a:solidFill>
                  <a:srgbClr val="5C9CE1"/>
                </a:solidFill>
                <a:effectLst/>
                <a:latin typeface="Helvetica" pitchFamily="2" charset="0"/>
              </a:rPr>
              <a:t>Nurses </a:t>
            </a:r>
            <a:r>
              <a:rPr lang="en-US" sz="1200" i="1" dirty="0" err="1">
                <a:solidFill>
                  <a:srgbClr val="5C9CE1"/>
                </a:solidFill>
                <a:effectLst/>
                <a:latin typeface="Helvetica" pitchFamily="2" charset="0"/>
              </a:rPr>
              <a:t>Caf</a:t>
            </a:r>
            <a:r>
              <a:rPr lang="en-US" sz="1200" i="1" dirty="0">
                <a:solidFill>
                  <a:srgbClr val="5C9CE1"/>
                </a:solidFill>
                <a:effectLst/>
                <a:latin typeface="Helvetica" pitchFamily="2" charset="0"/>
              </a:rPr>
              <a:t>.</a:t>
            </a:r>
            <a:endParaRPr lang="en-US" sz="1200" dirty="0">
              <a:solidFill>
                <a:srgbClr val="5C9CE1"/>
              </a:solidFill>
              <a:effectLst/>
              <a:latin typeface="Helvetica" pitchFamily="2" charset="0"/>
            </a:endParaRPr>
          </a:p>
        </p:txBody>
      </p:sp>
      <p:pic>
        <p:nvPicPr>
          <p:cNvPr id="8" name="Picture 7" descr="A close-up of a sign&#10;&#10;Description automatically generated">
            <a:extLst>
              <a:ext uri="{FF2B5EF4-FFF2-40B4-BE49-F238E27FC236}">
                <a16:creationId xmlns:a16="http://schemas.microsoft.com/office/drawing/2014/main" id="{126F6262-5C4B-856B-6394-71DD5B3944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1873"/>
          <a:stretch/>
        </p:blipFill>
        <p:spPr>
          <a:xfrm>
            <a:off x="4090628" y="1642673"/>
            <a:ext cx="5108790" cy="35635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/>
          <p:nvPr/>
        </p:nvSpPr>
        <p:spPr>
          <a:xfrm>
            <a:off x="8569036" y="6068292"/>
            <a:ext cx="7245927" cy="54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200" i="1" dirty="0">
                <a:solidFill>
                  <a:srgbClr val="5C9CE1"/>
                </a:solidFill>
                <a:effectLst/>
                <a:latin typeface="Helvetica" pitchFamily="2" charset="0"/>
              </a:rPr>
              <a:t>Keyword Network Analysis of Infusion Nursing</a:t>
            </a:r>
            <a:endParaRPr lang="en-US" sz="1200" dirty="0">
              <a:solidFill>
                <a:srgbClr val="5C9CE1"/>
              </a:solidFill>
              <a:effectLst/>
              <a:latin typeface="Helvetica" pitchFamily="2" charset="0"/>
            </a:endParaRPr>
          </a:p>
          <a:p>
            <a:r>
              <a:rPr lang="en-US" sz="1200" i="1" dirty="0">
                <a:solidFill>
                  <a:srgbClr val="5C9CE1"/>
                </a:solidFill>
                <a:effectLst/>
                <a:latin typeface="Helvetica" pitchFamily="2" charset="0"/>
              </a:rPr>
              <a:t>from Posts on the Q&amp;A Board in the Intravenous</a:t>
            </a:r>
            <a:endParaRPr lang="en-US" sz="1200" dirty="0">
              <a:solidFill>
                <a:srgbClr val="5C9CE1"/>
              </a:solidFill>
              <a:effectLst/>
              <a:latin typeface="Helvetica" pitchFamily="2" charset="0"/>
            </a:endParaRPr>
          </a:p>
          <a:p>
            <a:r>
              <a:rPr lang="en-US" sz="1200" i="1" dirty="0">
                <a:solidFill>
                  <a:srgbClr val="5C9CE1"/>
                </a:solidFill>
                <a:effectLst/>
                <a:latin typeface="Helvetica" pitchFamily="2" charset="0"/>
              </a:rPr>
              <a:t>Nurses </a:t>
            </a:r>
            <a:r>
              <a:rPr lang="en-US" sz="1200" i="1" dirty="0" err="1">
                <a:solidFill>
                  <a:srgbClr val="5C9CE1"/>
                </a:solidFill>
                <a:effectLst/>
                <a:latin typeface="Helvetica" pitchFamily="2" charset="0"/>
              </a:rPr>
              <a:t>Caf</a:t>
            </a:r>
            <a:r>
              <a:rPr lang="en-US" sz="1200" i="1" dirty="0">
                <a:solidFill>
                  <a:srgbClr val="5C9CE1"/>
                </a:solidFill>
                <a:effectLst/>
                <a:latin typeface="Helvetica" pitchFamily="2" charset="0"/>
              </a:rPr>
              <a:t>.</a:t>
            </a:r>
            <a:endParaRPr lang="en-US" sz="1200" dirty="0">
              <a:solidFill>
                <a:srgbClr val="5C9CE1"/>
              </a:solidFill>
              <a:effectLst/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22977-9511-DCD2-4298-528CBE069CDC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TF-IDF example</a:t>
            </a:r>
          </a:p>
        </p:txBody>
      </p:sp>
      <p:pic>
        <p:nvPicPr>
          <p:cNvPr id="8" name="Picture 7" descr="A close-up of a sign&#10;&#10;Description automatically generated">
            <a:extLst>
              <a:ext uri="{FF2B5EF4-FFF2-40B4-BE49-F238E27FC236}">
                <a16:creationId xmlns:a16="http://schemas.microsoft.com/office/drawing/2014/main" id="{B8E7E71E-50F8-54BF-2178-1F7C3D1C7D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127"/>
          <a:stretch/>
        </p:blipFill>
        <p:spPr>
          <a:xfrm>
            <a:off x="5361709" y="1521108"/>
            <a:ext cx="5506322" cy="35635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>
            <a:spLocks noGrp="1"/>
          </p:cNvSpPr>
          <p:nvPr>
            <p:ph type="body" idx="1"/>
          </p:nvPr>
        </p:nvSpPr>
        <p:spPr>
          <a:xfrm>
            <a:off x="3588327" y="986028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Often favors frequent (TF) or rare (IDF) terms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Still not clear that these provide best description</a:t>
            </a:r>
            <a:endParaRPr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A “bag of words” ignores additional information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Grammar / part-of-speech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Position within document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Recognizable entities</a:t>
            </a:r>
            <a:endParaRPr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Typically focus on unigrams (single terms)</a:t>
            </a:r>
            <a:endParaRPr sz="2400" dirty="0"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9FFF8-F6CA-72E2-5298-A224130199AA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Limitations of frequency statistics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7906" t="20653" r="16839" b="22888"/>
          <a:stretch/>
        </p:blipFill>
        <p:spPr>
          <a:xfrm>
            <a:off x="4435690" y="1664275"/>
            <a:ext cx="6436706" cy="352030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3"/>
          <p:cNvSpPr/>
          <p:nvPr/>
        </p:nvSpPr>
        <p:spPr>
          <a:xfrm>
            <a:off x="9285440" y="6488668"/>
            <a:ext cx="13825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Yatani 2011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F1A50-5DC0-03C3-839F-70B8F2EF1977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Yelp reviews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30C2-52A4-1ABA-980B-56FBC97F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50F6-429C-715A-C25C-1C7744AED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What is text data?</a:t>
            </a:r>
            <a:endParaRPr lang="en-US"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Why visualize text?</a:t>
            </a:r>
            <a:endParaRPr lang="en-US"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Techniques</a:t>
            </a:r>
            <a:endParaRPr lang="en-US"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108554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/>
          <p:nvPr/>
        </p:nvSpPr>
        <p:spPr>
          <a:xfrm>
            <a:off x="9285440" y="6488668"/>
            <a:ext cx="13825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Yatani 2011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 l="26924" t="27541" r="11353" b="3838"/>
          <a:stretch/>
        </p:blipFill>
        <p:spPr>
          <a:xfrm>
            <a:off x="4469982" y="1580403"/>
            <a:ext cx="6198018" cy="368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8E9A66-31D1-3AD2-761C-564CF2D827E2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Yelp reviews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>
            <a:spLocks noGrp="1"/>
          </p:cNvSpPr>
          <p:nvPr>
            <p:ph type="body" idx="1"/>
          </p:nvPr>
        </p:nvSpPr>
        <p:spPr>
          <a:xfrm>
            <a:off x="3512820" y="1614055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sz="2400" dirty="0">
              <a:ea typeface="Arial"/>
              <a:cs typeface="Arial"/>
              <a:sym typeface="Arial"/>
            </a:endParaRPr>
          </a:p>
          <a:p>
            <a:pPr marL="0" indent="0" algn="ctr">
              <a:lnSpc>
                <a:spcPct val="100000"/>
              </a:lnSpc>
              <a:buNone/>
            </a:pPr>
            <a:endParaRPr sz="2400" dirty="0">
              <a:ea typeface="Arial"/>
              <a:cs typeface="Arial"/>
              <a:sym typeface="Arial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ea typeface="Arial"/>
                <a:cs typeface="Arial"/>
                <a:sym typeface="Arial"/>
              </a:rPr>
              <a:t>What are some other ways we might </a:t>
            </a:r>
            <a:endParaRPr sz="24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ea typeface="Arial"/>
                <a:cs typeface="Arial"/>
                <a:sym typeface="Arial"/>
              </a:rPr>
              <a:t>visualize text data?</a:t>
            </a:r>
            <a:endParaRPr sz="2400" b="1" dirty="0"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A105F-902A-59FF-207A-FB4B45750BF7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Discussion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C6849BFC-02E7-89DE-A0DB-66C9714AC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59FF-0DA6-8FEB-011D-1218DC479CF1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Bar Charts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580C0-2EF0-BE1A-C797-14A49882995A}"/>
              </a:ext>
            </a:extLst>
          </p:cNvPr>
          <p:cNvSpPr txBox="1"/>
          <p:nvPr/>
        </p:nvSpPr>
        <p:spPr>
          <a:xfrm>
            <a:off x="0" y="6488668"/>
            <a:ext cx="7192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www.geeksforgeeks.org</a:t>
            </a:r>
            <a:r>
              <a:rPr lang="en-US" sz="1600" dirty="0"/>
              <a:t>/visualizing-text-data-techniques-and-applications/</a:t>
            </a:r>
          </a:p>
        </p:txBody>
      </p:sp>
      <p:pic>
        <p:nvPicPr>
          <p:cNvPr id="1026" name="Picture 2" descr="Screenshot-2024-06-20-221342">
            <a:extLst>
              <a:ext uri="{FF2B5EF4-FFF2-40B4-BE49-F238E27FC236}">
                <a16:creationId xmlns:a16="http://schemas.microsoft.com/office/drawing/2014/main" id="{19F727A4-50C8-2CC2-1C17-D8068D2F8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546" y="376428"/>
            <a:ext cx="838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286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07AC08EC-C9E0-D81E-CBE0-9A3322F5F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9481-E99A-748E-B96D-6135873F0E1F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Bigram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604F2-87E1-BAC9-E176-EE3F02C087D4}"/>
              </a:ext>
            </a:extLst>
          </p:cNvPr>
          <p:cNvSpPr txBox="1"/>
          <p:nvPr/>
        </p:nvSpPr>
        <p:spPr>
          <a:xfrm>
            <a:off x="0" y="6488668"/>
            <a:ext cx="7192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www.geeksforgeeks.org</a:t>
            </a:r>
            <a:r>
              <a:rPr lang="en-US" sz="1600" dirty="0"/>
              <a:t>/visualizing-text-data-techniques-and-applications/</a:t>
            </a:r>
          </a:p>
        </p:txBody>
      </p:sp>
      <p:pic>
        <p:nvPicPr>
          <p:cNvPr id="2050" name="Picture 2" descr="Screenshot-2024-06-20-221417">
            <a:extLst>
              <a:ext uri="{FF2B5EF4-FFF2-40B4-BE49-F238E27FC236}">
                <a16:creationId xmlns:a16="http://schemas.microsoft.com/office/drawing/2014/main" id="{3A2F95B1-B6E8-00D3-9713-F3B145874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781" y="30778"/>
            <a:ext cx="8369300" cy="654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807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B1320123-6DC1-00BA-BC73-FAC764C70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090B-00AF-2828-1A4C-72ADE2992C00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Word Frequency Distribution Plot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3FF38-5421-A303-1548-795545B03DDF}"/>
              </a:ext>
            </a:extLst>
          </p:cNvPr>
          <p:cNvSpPr txBox="1"/>
          <p:nvPr/>
        </p:nvSpPr>
        <p:spPr>
          <a:xfrm>
            <a:off x="0" y="6488668"/>
            <a:ext cx="7192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www.geeksforgeeks.org</a:t>
            </a:r>
            <a:r>
              <a:rPr lang="en-US" sz="1600" dirty="0"/>
              <a:t>/visualizing-text-data-techniques-and-applications/</a:t>
            </a:r>
          </a:p>
        </p:txBody>
      </p:sp>
      <p:pic>
        <p:nvPicPr>
          <p:cNvPr id="3074" name="Picture 2" descr="Screenshot-2024-06-20-221914">
            <a:extLst>
              <a:ext uri="{FF2B5EF4-FFF2-40B4-BE49-F238E27FC236}">
                <a16:creationId xmlns:a16="http://schemas.microsoft.com/office/drawing/2014/main" id="{3803BBCC-3855-42E8-7212-265FB1815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081" y="1038720"/>
            <a:ext cx="83820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042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68C68027-5FEF-392F-7A45-90A8F71B5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CE0E-A910-DD05-E5FB-918B87428844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Network</a:t>
            </a: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77"/>
              </a:rPr>
              <a:t> </a:t>
            </a:r>
            <a:r>
              <a:rPr lang="en-US" dirty="0"/>
              <a:t>Graphs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E47DB-DFF0-295C-5524-D20CD468B516}"/>
              </a:ext>
            </a:extLst>
          </p:cNvPr>
          <p:cNvSpPr txBox="1"/>
          <p:nvPr/>
        </p:nvSpPr>
        <p:spPr>
          <a:xfrm>
            <a:off x="0" y="6488668"/>
            <a:ext cx="7192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www.geeksforgeeks.org</a:t>
            </a:r>
            <a:r>
              <a:rPr lang="en-US" sz="1600" dirty="0"/>
              <a:t>/visualizing-text-data-techniques-and-applications/</a:t>
            </a:r>
          </a:p>
        </p:txBody>
      </p:sp>
      <p:pic>
        <p:nvPicPr>
          <p:cNvPr id="4098" name="Picture 2" descr="download---2024-06-21T061815767">
            <a:extLst>
              <a:ext uri="{FF2B5EF4-FFF2-40B4-BE49-F238E27FC236}">
                <a16:creationId xmlns:a16="http://schemas.microsoft.com/office/drawing/2014/main" id="{1F94CB1A-64A9-2731-E9F2-AE46D025F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273" y="603493"/>
            <a:ext cx="7687047" cy="564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169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body" idx="1"/>
          </p:nvPr>
        </p:nvSpPr>
        <p:spPr>
          <a:xfrm>
            <a:off x="3560618" y="986028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SzPts val="1734"/>
              <a:buFont typeface="Arial"/>
              <a:buChar char="•"/>
            </a:pPr>
            <a:r>
              <a:rPr lang="en-US" sz="2400" dirty="0"/>
              <a:t>Explore other visualization options. Find one of interest to you, and be ready to share it with the class.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1734"/>
              <a:buFont typeface="Arial"/>
              <a:buChar char="•"/>
            </a:pPr>
            <a:endParaRPr lang="en-US" sz="2400" dirty="0"/>
          </a:p>
          <a:p>
            <a:pPr>
              <a:lnSpc>
                <a:spcPct val="80000"/>
              </a:lnSpc>
              <a:spcBef>
                <a:spcPts val="0"/>
              </a:spcBef>
              <a:buSzPts val="1734"/>
              <a:buFont typeface="Arial"/>
              <a:buChar char="•"/>
            </a:pPr>
            <a:r>
              <a:rPr lang="en-US" sz="2400" dirty="0"/>
              <a:t>Some places to look: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SzPts val="1734"/>
              <a:buFont typeface="Arial"/>
              <a:buChar char="•"/>
            </a:pPr>
            <a:r>
              <a:rPr lang="en-US" sz="2400" dirty="0">
                <a:hlinkClick r:id="rId3"/>
              </a:rPr>
              <a:t>https://public.tableau.com/app/discover/viz-of-the-day</a:t>
            </a:r>
            <a:r>
              <a:rPr lang="en-US" sz="2400" dirty="0"/>
              <a:t>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SzPts val="1734"/>
              <a:buFont typeface="Arial"/>
              <a:buChar char="•"/>
            </a:pPr>
            <a:r>
              <a:rPr lang="en-US" sz="2400" dirty="0">
                <a:hlinkClick r:id="rId4"/>
              </a:rPr>
              <a:t>https://observablehq.com/@d3/gallery</a:t>
            </a:r>
            <a:r>
              <a:rPr lang="en-US" sz="2400" dirty="0"/>
              <a:t>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SzPts val="1734"/>
              <a:buFont typeface="Arial"/>
              <a:buChar char="•"/>
            </a:pPr>
            <a:r>
              <a:rPr lang="en-US" sz="2400" dirty="0">
                <a:hlinkClick r:id="rId5"/>
              </a:rPr>
              <a:t>https://r-graph-gallery.com/</a:t>
            </a:r>
            <a:r>
              <a:rPr lang="en-US" sz="2400" dirty="0"/>
              <a:t>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SzPts val="1734"/>
              <a:buFont typeface="Arial"/>
              <a:buChar char="•"/>
            </a:pPr>
            <a:r>
              <a:rPr lang="en-US" sz="2400" dirty="0">
                <a:hlinkClick r:id="rId6"/>
              </a:rPr>
              <a:t>https://informationisbeautiful.net/</a:t>
            </a:r>
            <a:r>
              <a:rPr lang="en-US" sz="2400" dirty="0"/>
              <a:t>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SzPts val="1734"/>
              <a:buFont typeface="Arial"/>
              <a:buChar char="•"/>
            </a:pPr>
            <a:r>
              <a:rPr lang="en-US" sz="2400" dirty="0">
                <a:hlinkClick r:id="rId7"/>
              </a:rPr>
              <a:t>https://python-graph-gallery.com/best-python-chart-examples/</a:t>
            </a:r>
            <a:r>
              <a:rPr lang="en-US" sz="2400" dirty="0"/>
              <a:t>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SzPts val="1734"/>
              <a:buFont typeface="Arial"/>
              <a:buChar char="•"/>
            </a:pPr>
            <a:r>
              <a:rPr lang="en-US" sz="2400" dirty="0">
                <a:hlinkClick r:id="rId8"/>
              </a:rPr>
              <a:t>https://www.census.gov/dataviz/</a:t>
            </a:r>
            <a:r>
              <a:rPr lang="en-US" sz="2400" dirty="0"/>
              <a:t>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SzPts val="1734"/>
              <a:buFont typeface="Arial"/>
              <a:buChar char="•"/>
            </a:pPr>
            <a:r>
              <a:rPr lang="en-US" sz="2400" dirty="0">
                <a:hlinkClick r:id="rId9"/>
              </a:rPr>
              <a:t>https://www.tableau.com/viz-gallery</a:t>
            </a:r>
            <a:r>
              <a:rPr lang="en-US" sz="2400" dirty="0"/>
              <a:t>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SzPts val="1734"/>
              <a:buFont typeface="Arial"/>
              <a:buChar char="•"/>
            </a:pPr>
            <a:r>
              <a:rPr lang="en-US" sz="2400" dirty="0"/>
              <a:t>Anywhere you want to look! </a:t>
            </a:r>
          </a:p>
          <a:p>
            <a:pPr lvl="1">
              <a:lnSpc>
                <a:spcPct val="80000"/>
              </a:lnSpc>
              <a:spcBef>
                <a:spcPts val="0"/>
              </a:spcBef>
              <a:buSzPts val="1734"/>
              <a:buFont typeface="Arial"/>
              <a:buChar char="•"/>
            </a:pPr>
            <a:endParaRPr lang="en-US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43A84-18E4-73C9-869E-874B097B7F1D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Activity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Hunger Games Series 4 Books ...">
            <a:extLst>
              <a:ext uri="{FF2B5EF4-FFF2-40B4-BE49-F238E27FC236}">
                <a16:creationId xmlns:a16="http://schemas.microsoft.com/office/drawing/2014/main" id="{62168F42-9339-EB53-42C9-62ACA0BE1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082" y="94210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3543300" y="1065276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buSzPts val="2202"/>
              <a:buFont typeface="Arial"/>
              <a:buChar char="•"/>
            </a:pPr>
            <a:r>
              <a:rPr lang="en-US" sz="2590" dirty="0">
                <a:ea typeface="Arial"/>
                <a:cs typeface="Arial"/>
                <a:sym typeface="Arial"/>
              </a:rPr>
              <a:t>Documents</a:t>
            </a:r>
            <a:endParaRPr dirty="0"/>
          </a:p>
          <a:p>
            <a:pPr marL="457200" lvl="1" indent="-190500">
              <a:spcBef>
                <a:spcPts val="1200"/>
              </a:spcBef>
              <a:spcAft>
                <a:spcPts val="0"/>
              </a:spcAft>
              <a:buSzPts val="1887"/>
              <a:buFont typeface="Merriweather Sans"/>
              <a:buChar char="-"/>
            </a:pPr>
            <a:r>
              <a:rPr lang="en-US" sz="2220" dirty="0">
                <a:ea typeface="Arial"/>
                <a:cs typeface="Arial"/>
                <a:sym typeface="Arial"/>
              </a:rPr>
              <a:t>Articles, books and novels</a:t>
            </a:r>
            <a:endParaRPr dirty="0"/>
          </a:p>
          <a:p>
            <a:pPr marL="457200" lvl="1" indent="-190500">
              <a:spcBef>
                <a:spcPts val="1200"/>
              </a:spcBef>
              <a:spcAft>
                <a:spcPts val="0"/>
              </a:spcAft>
              <a:buSzPts val="1887"/>
              <a:buFont typeface="Merriweather Sans"/>
              <a:buChar char="-"/>
            </a:pPr>
            <a:r>
              <a:rPr lang="en-US" sz="2220" dirty="0">
                <a:ea typeface="Arial"/>
                <a:cs typeface="Arial"/>
                <a:sym typeface="Arial"/>
              </a:rPr>
              <a:t>E-mails, web pages, blogs</a:t>
            </a:r>
            <a:endParaRPr dirty="0"/>
          </a:p>
          <a:p>
            <a:pPr>
              <a:buSzPts val="2202"/>
              <a:buFont typeface="Arial"/>
              <a:buChar char="•"/>
            </a:pPr>
            <a:r>
              <a:rPr lang="en-US" sz="2590" dirty="0">
                <a:ea typeface="Arial"/>
                <a:cs typeface="Arial"/>
                <a:sym typeface="Arial"/>
              </a:rPr>
              <a:t>Text snippets</a:t>
            </a:r>
            <a:endParaRPr sz="2590" dirty="0">
              <a:ea typeface="Arial"/>
              <a:cs typeface="Arial"/>
              <a:sym typeface="Arial"/>
            </a:endParaRPr>
          </a:p>
          <a:p>
            <a:pPr marL="457200" lvl="1" indent="-190500">
              <a:spcBef>
                <a:spcPts val="1200"/>
              </a:spcBef>
              <a:spcAft>
                <a:spcPts val="0"/>
              </a:spcAft>
              <a:buSzPts val="1887"/>
              <a:buFont typeface="Merriweather Sans"/>
              <a:buChar char="-"/>
            </a:pPr>
            <a:r>
              <a:rPr lang="en-US" sz="2220" dirty="0">
                <a:ea typeface="Arial"/>
                <a:cs typeface="Arial"/>
                <a:sym typeface="Arial"/>
              </a:rPr>
              <a:t>Tweets, SMS messages</a:t>
            </a:r>
            <a:endParaRPr dirty="0"/>
          </a:p>
          <a:p>
            <a:pPr marL="457200" lvl="1" indent="-190500">
              <a:spcBef>
                <a:spcPts val="1200"/>
              </a:spcBef>
              <a:spcAft>
                <a:spcPts val="0"/>
              </a:spcAft>
              <a:buSzPts val="1887"/>
              <a:buFont typeface="Merriweather Sans"/>
              <a:buChar char="-"/>
            </a:pPr>
            <a:r>
              <a:rPr lang="en-US" sz="2220" dirty="0">
                <a:ea typeface="Arial"/>
                <a:cs typeface="Arial"/>
                <a:sym typeface="Arial"/>
              </a:rPr>
              <a:t>Tags, comments, profiles</a:t>
            </a:r>
            <a:endParaRPr dirty="0"/>
          </a:p>
          <a:p>
            <a:pPr>
              <a:buSzPts val="2202"/>
              <a:buFont typeface="Arial"/>
              <a:buChar char="•"/>
            </a:pPr>
            <a:r>
              <a:rPr lang="en-US" sz="2590" dirty="0">
                <a:ea typeface="Arial"/>
                <a:cs typeface="Arial"/>
                <a:sym typeface="Arial"/>
              </a:rPr>
              <a:t>And more...</a:t>
            </a:r>
            <a:endParaRPr dirty="0"/>
          </a:p>
          <a:p>
            <a:pPr marL="457200" lvl="1" indent="-190500">
              <a:spcBef>
                <a:spcPts val="1200"/>
              </a:spcBef>
              <a:spcAft>
                <a:spcPts val="0"/>
              </a:spcAft>
              <a:buSzPts val="1887"/>
              <a:buFont typeface="Merriweather Sans"/>
              <a:buChar char="-"/>
            </a:pPr>
            <a:r>
              <a:rPr lang="en-US" sz="2220" dirty="0">
                <a:ea typeface="Arial"/>
                <a:cs typeface="Arial"/>
                <a:sym typeface="Arial"/>
              </a:rPr>
              <a:t>Computer programs, logs</a:t>
            </a:r>
            <a:endParaRPr dirty="0"/>
          </a:p>
          <a:p>
            <a:pPr marL="457200" lvl="1" indent="-190500">
              <a:spcBef>
                <a:spcPts val="1200"/>
              </a:spcBef>
              <a:spcAft>
                <a:spcPts val="0"/>
              </a:spcAft>
              <a:buSzPts val="1887"/>
              <a:buFont typeface="Merriweather Sans"/>
              <a:buChar char="-"/>
            </a:pPr>
            <a:r>
              <a:rPr lang="en-US" sz="2220" dirty="0">
                <a:ea typeface="Arial"/>
                <a:cs typeface="Arial"/>
                <a:sym typeface="Arial"/>
              </a:rPr>
              <a:t>Collections of documents</a:t>
            </a:r>
            <a:endParaRPr dirty="0"/>
          </a:p>
          <a:p>
            <a:pPr marL="457200" lvl="1" indent="-190500">
              <a:spcBef>
                <a:spcPts val="1200"/>
              </a:spcBef>
              <a:spcAft>
                <a:spcPts val="0"/>
              </a:spcAft>
              <a:buSzPts val="1887"/>
              <a:buFont typeface="Merriweather Sans"/>
              <a:buChar char="-"/>
            </a:pPr>
            <a:r>
              <a:rPr lang="en-US" sz="2220" dirty="0">
                <a:ea typeface="Arial"/>
                <a:cs typeface="Arial"/>
                <a:sym typeface="Arial"/>
              </a:rPr>
              <a:t>This slide!</a:t>
            </a:r>
            <a:endParaRPr dirty="0"/>
          </a:p>
          <a:p>
            <a:pPr marL="457200" lvl="1" indent="-70675">
              <a:spcBef>
                <a:spcPts val="1200"/>
              </a:spcBef>
              <a:spcAft>
                <a:spcPts val="0"/>
              </a:spcAft>
              <a:buSzPts val="1887"/>
              <a:buNone/>
            </a:pPr>
            <a:endParaRPr sz="2220" dirty="0"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74385" y="1724891"/>
            <a:ext cx="1574800" cy="2362200"/>
          </a:xfrm>
          <a:prstGeom prst="rect">
            <a:avLst/>
          </a:prstGeom>
          <a:noFill/>
          <a:ln w="127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12186" y="3782291"/>
            <a:ext cx="3926895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B516FB-B60D-DBD1-3CAB-772D4A6C2DE6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text data?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3512820" y="1123837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b="1" dirty="0">
                <a:ea typeface="Arial"/>
                <a:cs typeface="Arial"/>
                <a:sym typeface="Arial"/>
              </a:rPr>
              <a:t>Question:</a:t>
            </a:r>
            <a:r>
              <a:rPr lang="en-US" sz="2400" dirty="0">
                <a:ea typeface="Arial"/>
                <a:cs typeface="Arial"/>
                <a:sym typeface="Arial"/>
              </a:rPr>
              <a:t> what are some </a:t>
            </a:r>
            <a:r>
              <a:rPr lang="en-US" sz="2400" b="1" dirty="0">
                <a:ea typeface="Arial"/>
                <a:cs typeface="Arial"/>
                <a:sym typeface="Arial"/>
              </a:rPr>
              <a:t>characteristics</a:t>
            </a:r>
            <a:r>
              <a:rPr lang="en-US" sz="2400" dirty="0">
                <a:ea typeface="Arial"/>
                <a:cs typeface="Arial"/>
                <a:sym typeface="Arial"/>
              </a:rPr>
              <a:t> of text data?</a:t>
            </a:r>
            <a:endParaRPr sz="2400" b="1" dirty="0"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b="1" dirty="0">
                <a:ea typeface="Arial"/>
                <a:cs typeface="Arial"/>
                <a:sym typeface="Arial"/>
              </a:rPr>
              <a:t>Answer:</a:t>
            </a:r>
            <a:r>
              <a:rPr lang="en-US" sz="2400" dirty="0"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 dirty="0">
                <a:ea typeface="Arial"/>
                <a:cs typeface="Arial"/>
                <a:sym typeface="Arial"/>
              </a:rPr>
              <a:t>Often high dimensional (over </a:t>
            </a:r>
            <a:r>
              <a:rPr lang="en-US" sz="2000" b="1" dirty="0">
                <a:ea typeface="Arial"/>
                <a:cs typeface="Arial"/>
                <a:sym typeface="Arial"/>
              </a:rPr>
              <a:t>228,000</a:t>
            </a:r>
            <a:r>
              <a:rPr lang="en-US" sz="2000" dirty="0">
                <a:ea typeface="Arial"/>
                <a:cs typeface="Arial"/>
                <a:sym typeface="Arial"/>
              </a:rPr>
              <a:t> words in OED)</a:t>
            </a:r>
            <a:endParaRPr sz="2000" dirty="0">
              <a:ea typeface="Arial"/>
              <a:cs typeface="Arial"/>
              <a:sym typeface="Arial"/>
            </a:endParaRPr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000" dirty="0">
                <a:ea typeface="Arial"/>
                <a:cs typeface="Arial"/>
                <a:sym typeface="Arial"/>
              </a:rPr>
              <a:t>Packed with meaning and relationships:</a:t>
            </a:r>
            <a:endParaRPr dirty="0"/>
          </a:p>
          <a:p>
            <a:pPr marL="731520" lvl="2" indent="-185419">
              <a:spcBef>
                <a:spcPts val="36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 sz="1800" b="1" dirty="0">
                <a:ea typeface="Arial"/>
                <a:cs typeface="Arial"/>
                <a:sym typeface="Arial"/>
              </a:rPr>
              <a:t>Correlations</a:t>
            </a:r>
            <a:r>
              <a:rPr lang="en-US" sz="1800" dirty="0">
                <a:ea typeface="Arial"/>
                <a:cs typeface="Arial"/>
                <a:sym typeface="Arial"/>
              </a:rPr>
              <a:t>: Hong Kong, San Francisco, Bay Area</a:t>
            </a:r>
            <a:endParaRPr dirty="0"/>
          </a:p>
          <a:p>
            <a:pPr marL="731520" lvl="2" indent="-185419">
              <a:spcBef>
                <a:spcPts val="36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 sz="1800" b="1" dirty="0">
                <a:ea typeface="Arial"/>
                <a:cs typeface="Arial"/>
                <a:sym typeface="Arial"/>
              </a:rPr>
              <a:t>Order</a:t>
            </a:r>
            <a:r>
              <a:rPr lang="en-US" sz="1800" dirty="0">
                <a:ea typeface="Arial"/>
                <a:cs typeface="Arial"/>
                <a:sym typeface="Arial"/>
              </a:rPr>
              <a:t>: April, February, January, June, March, May</a:t>
            </a:r>
            <a:endParaRPr dirty="0"/>
          </a:p>
          <a:p>
            <a:pPr marL="731520" lvl="2" indent="-185419">
              <a:spcBef>
                <a:spcPts val="36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 sz="1800" b="1" dirty="0">
                <a:ea typeface="Arial"/>
                <a:cs typeface="Arial"/>
                <a:sym typeface="Arial"/>
              </a:rPr>
              <a:t>Membership</a:t>
            </a:r>
            <a:r>
              <a:rPr lang="en-US" sz="1800" dirty="0">
                <a:ea typeface="Arial"/>
                <a:cs typeface="Arial"/>
                <a:sym typeface="Arial"/>
              </a:rPr>
              <a:t>: Tennis, Running, Swimming, Hiking, Piano</a:t>
            </a:r>
            <a:endParaRPr dirty="0"/>
          </a:p>
          <a:p>
            <a:pPr marL="731520" lvl="2" indent="-185419">
              <a:spcBef>
                <a:spcPts val="360"/>
              </a:spcBef>
              <a:spcAft>
                <a:spcPts val="0"/>
              </a:spcAft>
              <a:buSzPts val="1620"/>
              <a:buFont typeface="Arial"/>
              <a:buChar char="•"/>
            </a:pPr>
            <a:r>
              <a:rPr lang="en-US" sz="1800" b="1" dirty="0">
                <a:ea typeface="Arial"/>
                <a:cs typeface="Arial"/>
                <a:sym typeface="Arial"/>
              </a:rPr>
              <a:t>Hierarchy</a:t>
            </a:r>
            <a:r>
              <a:rPr lang="en-US" sz="1800" dirty="0">
                <a:ea typeface="Arial"/>
                <a:cs typeface="Arial"/>
                <a:sym typeface="Arial"/>
              </a:rPr>
              <a:t>, antonyms &amp; synonyms, entities, …</a:t>
            </a:r>
            <a:endParaRPr sz="1800" dirty="0"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95540-F8E5-49FF-57E1-781EF190ACE5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3505200" y="986028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b="1" dirty="0">
                <a:ea typeface="Arial"/>
                <a:cs typeface="Arial"/>
                <a:sym typeface="Arial"/>
              </a:rPr>
              <a:t>Understand</a:t>
            </a:r>
            <a:r>
              <a:rPr lang="en-US" sz="2400" dirty="0">
                <a:ea typeface="Arial"/>
                <a:cs typeface="Arial"/>
                <a:sym typeface="Arial"/>
              </a:rPr>
              <a:t> – read a document</a:t>
            </a:r>
            <a:endParaRPr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b="1" dirty="0">
                <a:ea typeface="Arial"/>
                <a:cs typeface="Arial"/>
                <a:sym typeface="Arial"/>
              </a:rPr>
              <a:t>Summarize</a:t>
            </a:r>
            <a:r>
              <a:rPr lang="en-US" sz="2400" dirty="0">
                <a:ea typeface="Arial"/>
                <a:cs typeface="Arial"/>
                <a:sym typeface="Arial"/>
              </a:rPr>
              <a:t> – get the “gist” of a document</a:t>
            </a:r>
            <a:endParaRPr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b="1" dirty="0">
                <a:ea typeface="Arial"/>
                <a:cs typeface="Arial"/>
                <a:sym typeface="Arial"/>
              </a:rPr>
              <a:t>Cluster</a:t>
            </a:r>
            <a:r>
              <a:rPr lang="en-US" sz="2400" dirty="0">
                <a:ea typeface="Arial"/>
                <a:cs typeface="Arial"/>
                <a:sym typeface="Arial"/>
              </a:rPr>
              <a:t> – group together similar contents</a:t>
            </a:r>
            <a:endParaRPr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b="1" dirty="0">
                <a:ea typeface="Arial"/>
                <a:cs typeface="Arial"/>
                <a:sym typeface="Arial"/>
              </a:rPr>
              <a:t>Quantify</a:t>
            </a:r>
            <a:r>
              <a:rPr lang="en-US" sz="2400" dirty="0">
                <a:ea typeface="Arial"/>
                <a:cs typeface="Arial"/>
                <a:sym typeface="Arial"/>
              </a:rPr>
              <a:t> – convert to numerical measures</a:t>
            </a:r>
            <a:endParaRPr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b="1" dirty="0">
                <a:ea typeface="Arial"/>
                <a:cs typeface="Arial"/>
                <a:sym typeface="Arial"/>
              </a:rPr>
              <a:t>Correlate</a:t>
            </a:r>
            <a:r>
              <a:rPr lang="en-US" sz="2400" dirty="0">
                <a:ea typeface="Arial"/>
                <a:cs typeface="Arial"/>
                <a:sym typeface="Arial"/>
              </a:rPr>
              <a:t> – compare patterns in text to those in other data, e.g., test scores with conversations on social media</a:t>
            </a:r>
            <a:endParaRPr sz="2400" dirty="0"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0071E6-B819-419B-8CB8-21F82A126424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Why visualize text data?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0C01-9DE9-CF01-0B3B-A35F30E039E5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23821-8C97-795C-5C9A-42BD996487E4}"/>
              </a:ext>
            </a:extLst>
          </p:cNvPr>
          <p:cNvSpPr txBox="1"/>
          <p:nvPr/>
        </p:nvSpPr>
        <p:spPr>
          <a:xfrm>
            <a:off x="4218307" y="2602499"/>
            <a:ext cx="6329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can we quantitatively analyze text data?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>
          <a:extLst>
            <a:ext uri="{FF2B5EF4-FFF2-40B4-BE49-F238E27FC236}">
              <a16:creationId xmlns:a16="http://schemas.microsoft.com/office/drawing/2014/main" id="{AFE2CED8-218D-1BB5-C624-FF81AECBA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>
            <a:extLst>
              <a:ext uri="{FF2B5EF4-FFF2-40B4-BE49-F238E27FC236}">
                <a16:creationId xmlns:a16="http://schemas.microsoft.com/office/drawing/2014/main" id="{84CE2B4D-1458-4993-12B7-C237D5964C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19054" y="907473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Ignore ordering relationships within the text</a:t>
            </a:r>
            <a:endParaRPr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A document ≈ vector of term weights 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Each dimension corresponds to a term (10,000+)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Each value represents the relevance</a:t>
            </a:r>
            <a:endParaRPr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For example, simple term counts</a:t>
            </a:r>
            <a:endParaRPr sz="2400" dirty="0"/>
          </a:p>
          <a:p>
            <a:pPr>
              <a:lnSpc>
                <a:spcPct val="100000"/>
              </a:lnSpc>
              <a:buSzPts val="204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Aggregate into a document-term matrix</a:t>
            </a:r>
            <a:endParaRPr sz="2400" dirty="0"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1" descr="Screen Shot 2016-04-13 at 12.17.54 PM.png">
            <a:extLst>
              <a:ext uri="{FF2B5EF4-FFF2-40B4-BE49-F238E27FC236}">
                <a16:creationId xmlns:a16="http://schemas.microsoft.com/office/drawing/2014/main" id="{1462D8CA-974D-5D3F-31D4-403A93E8C9D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4059383"/>
            <a:ext cx="4800600" cy="209437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52A3B2-99F3-D35F-A526-2E5037C062B6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“Bag of words” model</a:t>
            </a:r>
          </a:p>
        </p:txBody>
      </p:sp>
    </p:spTree>
    <p:extLst>
      <p:ext uri="{BB962C8B-B14F-4D97-AF65-F5344CB8AC3E}">
        <p14:creationId xmlns:p14="http://schemas.microsoft.com/office/powerpoint/2010/main" val="336895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>
            <a:spLocks noGrp="1"/>
          </p:cNvSpPr>
          <p:nvPr>
            <p:ph type="body" idx="1"/>
          </p:nvPr>
        </p:nvSpPr>
        <p:spPr>
          <a:xfrm>
            <a:off x="3463636" y="1069848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170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Recent history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Initiatives by President Clinton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Overhaul by President Obama</a:t>
            </a:r>
            <a:endParaRPr sz="2400" dirty="0"/>
          </a:p>
          <a:p>
            <a:pPr>
              <a:lnSpc>
                <a:spcPct val="100000"/>
              </a:lnSpc>
              <a:buSzPts val="1700"/>
              <a:buFont typeface="Arial"/>
              <a:buChar char="•"/>
            </a:pPr>
            <a:r>
              <a:rPr lang="en-US" sz="2400" dirty="0">
                <a:ea typeface="Arial"/>
                <a:cs typeface="Arial"/>
                <a:sym typeface="Arial"/>
              </a:rPr>
              <a:t>Text data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News articles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Speech transcriptions</a:t>
            </a:r>
            <a:endParaRPr sz="2400" dirty="0"/>
          </a:p>
          <a:p>
            <a:pPr marL="457200" lvl="1" indent="-1905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Merriweather Sans"/>
              <a:buChar char="-"/>
            </a:pPr>
            <a:r>
              <a:rPr lang="en-US" sz="2400" dirty="0">
                <a:ea typeface="Arial"/>
                <a:cs typeface="Arial"/>
                <a:sym typeface="Arial"/>
              </a:rPr>
              <a:t>Legal documents</a:t>
            </a:r>
            <a:endParaRPr sz="2400" dirty="0"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t="1062" b="434"/>
          <a:stretch/>
        </p:blipFill>
        <p:spPr>
          <a:xfrm>
            <a:off x="7654636" y="1069848"/>
            <a:ext cx="4038600" cy="298360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/>
          <p:nvPr/>
        </p:nvSpPr>
        <p:spPr>
          <a:xfrm>
            <a:off x="4301836" y="5725020"/>
            <a:ext cx="6553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rPr>
              <a:t>What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rPr>
              <a:t>questions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Arial"/>
                <a:cs typeface="Arial"/>
                <a:sym typeface="Arial"/>
              </a:rPr>
              <a:t> might you want to answer?</a:t>
            </a:r>
            <a:endParaRPr sz="2400" dirty="0">
              <a:solidFill>
                <a:schemeClr val="tx1">
                  <a:lumMod val="75000"/>
                  <a:lumOff val="25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0AB82-BAAD-2456-5B26-1A25B3AB7D58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 health care reform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-3789" r="-4333"/>
          <a:stretch/>
        </p:blipFill>
        <p:spPr>
          <a:xfrm>
            <a:off x="4716089" y="1123837"/>
            <a:ext cx="5503031" cy="4876800"/>
          </a:xfrm>
          <a:prstGeom prst="rect">
            <a:avLst/>
          </a:prstGeom>
          <a:noFill/>
          <a:ln w="127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AF2CE-58C5-323B-096E-41D2B133B6E9}"/>
              </a:ext>
            </a:extLst>
          </p:cNvPr>
          <p:cNvSpPr txBox="1">
            <a:spLocks/>
          </p:cNvSpPr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 concrete 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1019</TotalTime>
  <Words>1049</Words>
  <Application>Microsoft Macintosh PowerPoint</Application>
  <PresentationFormat>Widescreen</PresentationFormat>
  <Paragraphs>149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Corbel</vt:lpstr>
      <vt:lpstr>Helvetica</vt:lpstr>
      <vt:lpstr>Merriweather Sans</vt:lpstr>
      <vt:lpstr>Nunito</vt:lpstr>
      <vt:lpstr>Times</vt:lpstr>
      <vt:lpstr>Wingdings 2</vt:lpstr>
      <vt:lpstr>Frame</vt:lpstr>
      <vt:lpstr>Communicating with Data – Text</vt:lpstr>
      <vt:lpstr>Plan for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Everyone – Welcome!</dc:title>
  <dc:creator>Mosca, Ab</dc:creator>
  <cp:lastModifiedBy>Ab Mosca</cp:lastModifiedBy>
  <cp:revision>34</cp:revision>
  <dcterms:created xsi:type="dcterms:W3CDTF">2023-08-03T18:49:17Z</dcterms:created>
  <dcterms:modified xsi:type="dcterms:W3CDTF">2025-04-16T20:00:30Z</dcterms:modified>
</cp:coreProperties>
</file>