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5"/>
  </p:notesMasterIdLst>
  <p:sldIdLst>
    <p:sldId id="296" r:id="rId2"/>
    <p:sldId id="257" r:id="rId3"/>
    <p:sldId id="258" r:id="rId4"/>
    <p:sldId id="297" r:id="rId5"/>
    <p:sldId id="277" r:id="rId6"/>
    <p:sldId id="278" r:id="rId7"/>
    <p:sldId id="279" r:id="rId8"/>
    <p:sldId id="280" r:id="rId9"/>
    <p:sldId id="281" r:id="rId10"/>
    <p:sldId id="282" r:id="rId11"/>
    <p:sldId id="283" r:id="rId12"/>
    <p:sldId id="284" r:id="rId13"/>
    <p:sldId id="285" r:id="rId14"/>
    <p:sldId id="286" r:id="rId15"/>
    <p:sldId id="287" r:id="rId16"/>
    <p:sldId id="298" r:id="rId17"/>
    <p:sldId id="289" r:id="rId18"/>
    <p:sldId id="290" r:id="rId19"/>
    <p:sldId id="291" r:id="rId20"/>
    <p:sldId id="292" r:id="rId21"/>
    <p:sldId id="295" r:id="rId22"/>
    <p:sldId id="293" r:id="rId23"/>
    <p:sldId id="29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7143"/>
  </p:normalViewPr>
  <p:slideViewPr>
    <p:cSldViewPr snapToGrid="0">
      <p:cViewPr varScale="1">
        <p:scale>
          <a:sx n="111" d="100"/>
          <a:sy n="111" d="100"/>
        </p:scale>
        <p:origin x="11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03C0E-B089-9A44-B02C-6ADCB894E4DC}" type="datetimeFigureOut">
              <a:rPr lang="en-US" smtClean="0"/>
              <a:t>9/4/24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E5215-7C35-9F49-BD2E-D1E2D3A837D8}" type="slidenum">
              <a:rPr lang="en-US" smtClean="0"/>
              <a:t>‹#›</a:t>
            </a:fld>
            <a:endParaRPr lang="en-US"/>
          </a:p>
        </p:txBody>
      </p:sp>
    </p:spTree>
    <p:extLst>
      <p:ext uri="{BB962C8B-B14F-4D97-AF65-F5344CB8AC3E}">
        <p14:creationId xmlns:p14="http://schemas.microsoft.com/office/powerpoint/2010/main" val="2050117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collecting data for co-liberation; not just good! </a:t>
            </a:r>
          </a:p>
        </p:txBody>
      </p:sp>
      <p:sp>
        <p:nvSpPr>
          <p:cNvPr id="4" name="Slide Number Placeholder 3"/>
          <p:cNvSpPr>
            <a:spLocks noGrp="1"/>
          </p:cNvSpPr>
          <p:nvPr>
            <p:ph type="sldNum" sz="quarter" idx="5"/>
          </p:nvPr>
        </p:nvSpPr>
        <p:spPr/>
        <p:txBody>
          <a:bodyPr/>
          <a:lstStyle/>
          <a:p>
            <a:fld id="{9EBE5215-7C35-9F49-BD2E-D1E2D3A837D8}" type="slidenum">
              <a:rPr lang="en-US" smtClean="0"/>
              <a:t>21</a:t>
            </a:fld>
            <a:endParaRPr lang="en-US"/>
          </a:p>
        </p:txBody>
      </p:sp>
    </p:spTree>
    <p:extLst>
      <p:ext uri="{BB962C8B-B14F-4D97-AF65-F5344CB8AC3E}">
        <p14:creationId xmlns:p14="http://schemas.microsoft.com/office/powerpoint/2010/main" val="222703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75777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2850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28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82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2782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9/4/24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52822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9/4/24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4117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9/4/24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873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306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9/4/24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072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9/4/24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132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9/4/24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3582181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 Data Feminism</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7232301" cy="369332"/>
          </a:xfrm>
          <a:prstGeom prst="rect">
            <a:avLst/>
          </a:prstGeom>
          <a:noFill/>
        </p:spPr>
        <p:txBody>
          <a:bodyPr wrap="none" rtlCol="0">
            <a:spAutoFit/>
          </a:bodyPr>
          <a:lstStyle/>
          <a:p>
            <a:r>
              <a:rPr lang="en-US" dirty="0"/>
              <a:t>Slides based off </a:t>
            </a:r>
            <a:r>
              <a:rPr lang="en-US" i="1" dirty="0"/>
              <a:t>Data Feminism</a:t>
            </a:r>
            <a:r>
              <a:rPr lang="en-US" dirty="0"/>
              <a:t> by Catherine </a:t>
            </a:r>
            <a:r>
              <a:rPr lang="en-US" dirty="0" err="1"/>
              <a:t>D’Ignazio</a:t>
            </a:r>
            <a:r>
              <a:rPr lang="en-US" dirty="0"/>
              <a:t> and Lauren F. Klein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Power</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pic>
        <p:nvPicPr>
          <p:cNvPr id="4" name="Picture 3" descr="A screenshot of a computer&#10;&#10;Description automatically generated">
            <a:extLst>
              <a:ext uri="{FF2B5EF4-FFF2-40B4-BE49-F238E27FC236}">
                <a16:creationId xmlns:a16="http://schemas.microsoft.com/office/drawing/2014/main" id="{7B727B71-1476-DC2C-5EFF-68388E4AF57F}"/>
              </a:ext>
            </a:extLst>
          </p:cNvPr>
          <p:cNvPicPr>
            <a:picLocks noChangeAspect="1"/>
          </p:cNvPicPr>
          <p:nvPr/>
        </p:nvPicPr>
        <p:blipFill>
          <a:blip r:embed="rId2"/>
          <a:stretch>
            <a:fillRect/>
          </a:stretch>
        </p:blipFill>
        <p:spPr>
          <a:xfrm>
            <a:off x="1868467" y="875069"/>
            <a:ext cx="10215722" cy="5107861"/>
          </a:xfrm>
          <a:prstGeom prst="rect">
            <a:avLst/>
          </a:prstGeom>
        </p:spPr>
      </p:pic>
    </p:spTree>
    <p:extLst>
      <p:ext uri="{BB962C8B-B14F-4D97-AF65-F5344CB8AC3E}">
        <p14:creationId xmlns:p14="http://schemas.microsoft.com/office/powerpoint/2010/main" val="325127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Power</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315200" cy="5120640"/>
          </a:xfrm>
        </p:spPr>
        <p:txBody>
          <a:bodyPr anchor="t">
            <a:normAutofit/>
          </a:bodyPr>
          <a:lstStyle/>
          <a:p>
            <a:r>
              <a:rPr lang="en-US" sz="2400" dirty="0"/>
              <a:t>Hmmm….. Seems like data science is born from white cis males </a:t>
            </a:r>
          </a:p>
          <a:p>
            <a:pPr lvl="1"/>
            <a:r>
              <a:rPr lang="en-US" sz="2200" dirty="0"/>
              <a:t>Fun fact: this is not actually true if you dig deeper! But that’s for another class</a:t>
            </a:r>
          </a:p>
          <a:p>
            <a:r>
              <a:rPr lang="en-US" sz="2400" dirty="0"/>
              <a:t> So, just like most systems, data science as a field is build on practices and principles that privilege white cis males</a:t>
            </a:r>
          </a:p>
          <a:p>
            <a:r>
              <a:rPr lang="en-US" sz="2400" dirty="0"/>
              <a:t>As a result, data collection is also built on practices and principles that privilege white cis males </a:t>
            </a:r>
          </a:p>
        </p:txBody>
      </p:sp>
      <p:sp>
        <p:nvSpPr>
          <p:cNvPr id="6" name="Rectangle 5">
            <a:extLst>
              <a:ext uri="{FF2B5EF4-FFF2-40B4-BE49-F238E27FC236}">
                <a16:creationId xmlns:a16="http://schemas.microsoft.com/office/drawing/2014/main" id="{D5EC0329-3C0B-6D11-D97F-292C58DA2BC9}"/>
              </a:ext>
            </a:extLst>
          </p:cNvPr>
          <p:cNvSpPr/>
          <p:nvPr/>
        </p:nvSpPr>
        <p:spPr>
          <a:xfrm>
            <a:off x="3832964" y="2342367"/>
            <a:ext cx="7327726" cy="10866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B223872-CFEF-BD7F-929A-9232D2E96103}"/>
              </a:ext>
            </a:extLst>
          </p:cNvPr>
          <p:cNvSpPr/>
          <p:nvPr/>
        </p:nvSpPr>
        <p:spPr>
          <a:xfrm>
            <a:off x="3893046" y="3424428"/>
            <a:ext cx="7327726" cy="10866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83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Example: Facial Recognition</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pic>
        <p:nvPicPr>
          <p:cNvPr id="1026" name="Picture 2" descr="Photograph of Joy Buolamwini, a Black woman, in front of a laptop, wearing a white theater mask. ">
            <a:extLst>
              <a:ext uri="{FF2B5EF4-FFF2-40B4-BE49-F238E27FC236}">
                <a16:creationId xmlns:a16="http://schemas.microsoft.com/office/drawing/2014/main" id="{411A529A-73BA-1111-6A99-0A218DDD5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389" y="1398778"/>
            <a:ext cx="7112000" cy="40513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61B8AE8-38C4-77FC-F7EF-3DB1ED98A23F}"/>
              </a:ext>
            </a:extLst>
          </p:cNvPr>
          <p:cNvSpPr txBox="1"/>
          <p:nvPr/>
        </p:nvSpPr>
        <p:spPr>
          <a:xfrm>
            <a:off x="3930389" y="5526404"/>
            <a:ext cx="2609882" cy="461665"/>
          </a:xfrm>
          <a:prstGeom prst="rect">
            <a:avLst/>
          </a:prstGeom>
          <a:noFill/>
        </p:spPr>
        <p:txBody>
          <a:bodyPr wrap="none" rtlCol="0">
            <a:spAutoFit/>
          </a:bodyPr>
          <a:lstStyle/>
          <a:p>
            <a:r>
              <a:rPr lang="en-US" sz="2400" dirty="0">
                <a:solidFill>
                  <a:schemeClr val="tx1">
                    <a:lumMod val="75000"/>
                    <a:lumOff val="25000"/>
                  </a:schemeClr>
                </a:solidFill>
              </a:rPr>
              <a:t>Dr. Joy </a:t>
            </a:r>
            <a:r>
              <a:rPr lang="en-US" sz="2400" dirty="0" err="1">
                <a:solidFill>
                  <a:schemeClr val="tx1">
                    <a:lumMod val="75000"/>
                    <a:lumOff val="25000"/>
                  </a:schemeClr>
                </a:solidFill>
              </a:rPr>
              <a:t>Buolamwini</a:t>
            </a:r>
            <a:endParaRPr lang="en-US" sz="2400" dirty="0">
              <a:solidFill>
                <a:schemeClr val="tx1">
                  <a:lumMod val="75000"/>
                  <a:lumOff val="25000"/>
                </a:schemeClr>
              </a:solidFill>
            </a:endParaRPr>
          </a:p>
        </p:txBody>
      </p:sp>
    </p:spTree>
    <p:extLst>
      <p:ext uri="{BB962C8B-B14F-4D97-AF65-F5344CB8AC3E}">
        <p14:creationId xmlns:p14="http://schemas.microsoft.com/office/powerpoint/2010/main" val="2751578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Example: Facial Recognition</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pic>
        <p:nvPicPr>
          <p:cNvPr id="4" name="Picture 3" descr="A screenshot of a computer screen&#10;&#10;Description automatically generated">
            <a:extLst>
              <a:ext uri="{FF2B5EF4-FFF2-40B4-BE49-F238E27FC236}">
                <a16:creationId xmlns:a16="http://schemas.microsoft.com/office/drawing/2014/main" id="{6D4D6CA7-2935-A052-2F8B-FC2959AC8565}"/>
              </a:ext>
            </a:extLst>
          </p:cNvPr>
          <p:cNvPicPr>
            <a:picLocks noChangeAspect="1"/>
          </p:cNvPicPr>
          <p:nvPr/>
        </p:nvPicPr>
        <p:blipFill>
          <a:blip r:embed="rId2"/>
          <a:stretch>
            <a:fillRect/>
          </a:stretch>
        </p:blipFill>
        <p:spPr>
          <a:xfrm>
            <a:off x="3629988" y="667426"/>
            <a:ext cx="7772400" cy="5514004"/>
          </a:xfrm>
          <a:prstGeom prst="rect">
            <a:avLst/>
          </a:prstGeom>
        </p:spPr>
      </p:pic>
      <p:pic>
        <p:nvPicPr>
          <p:cNvPr id="7" name="Picture 6" descr="A screenshot of a video game&#10;&#10;Description automatically generated">
            <a:extLst>
              <a:ext uri="{FF2B5EF4-FFF2-40B4-BE49-F238E27FC236}">
                <a16:creationId xmlns:a16="http://schemas.microsoft.com/office/drawing/2014/main" id="{5866FF6D-16A2-7A91-D4C3-CD5E9C101AA0}"/>
              </a:ext>
            </a:extLst>
          </p:cNvPr>
          <p:cNvPicPr>
            <a:picLocks noChangeAspect="1"/>
          </p:cNvPicPr>
          <p:nvPr/>
        </p:nvPicPr>
        <p:blipFill>
          <a:blip r:embed="rId3"/>
          <a:stretch>
            <a:fillRect/>
          </a:stretch>
        </p:blipFill>
        <p:spPr>
          <a:xfrm>
            <a:off x="3629988" y="1424227"/>
            <a:ext cx="7772400" cy="4189553"/>
          </a:xfrm>
          <a:prstGeom prst="rect">
            <a:avLst/>
          </a:prstGeom>
        </p:spPr>
      </p:pic>
    </p:spTree>
    <p:extLst>
      <p:ext uri="{BB962C8B-B14F-4D97-AF65-F5344CB8AC3E}">
        <p14:creationId xmlns:p14="http://schemas.microsoft.com/office/powerpoint/2010/main" val="198997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Example: Facial Recognition</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315200" cy="5120640"/>
          </a:xfrm>
        </p:spPr>
        <p:txBody>
          <a:bodyPr anchor="t">
            <a:normAutofit/>
          </a:bodyPr>
          <a:lstStyle/>
          <a:p>
            <a:r>
              <a:rPr lang="en-US" sz="2400" dirty="0"/>
              <a:t>Training dataset used for most facial recognition systems contains</a:t>
            </a:r>
          </a:p>
          <a:p>
            <a:pPr lvl="1"/>
            <a:r>
              <a:rPr lang="en-US" sz="2200" dirty="0"/>
              <a:t>78% male faces</a:t>
            </a:r>
          </a:p>
          <a:p>
            <a:pPr lvl="1"/>
            <a:r>
              <a:rPr lang="en-US" sz="2200" dirty="0"/>
              <a:t>84% white faces</a:t>
            </a:r>
          </a:p>
          <a:p>
            <a:pPr lvl="1"/>
            <a:r>
              <a:rPr lang="en-US" sz="2200" dirty="0"/>
              <a:t>Only 4% were women and dark-skinned </a:t>
            </a:r>
          </a:p>
        </p:txBody>
      </p:sp>
      <p:sp>
        <p:nvSpPr>
          <p:cNvPr id="4" name="Rounded Rectangle 3">
            <a:extLst>
              <a:ext uri="{FF2B5EF4-FFF2-40B4-BE49-F238E27FC236}">
                <a16:creationId xmlns:a16="http://schemas.microsoft.com/office/drawing/2014/main" id="{395134E6-BF45-A99A-C103-DBA4F3F584A0}"/>
              </a:ext>
            </a:extLst>
          </p:cNvPr>
          <p:cNvSpPr/>
          <p:nvPr/>
        </p:nvSpPr>
        <p:spPr>
          <a:xfrm>
            <a:off x="4942391" y="3171463"/>
            <a:ext cx="5162308" cy="196769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are downstream real life impacts of this data bias?</a:t>
            </a:r>
          </a:p>
        </p:txBody>
      </p:sp>
    </p:spTree>
    <p:extLst>
      <p:ext uri="{BB962C8B-B14F-4D97-AF65-F5344CB8AC3E}">
        <p14:creationId xmlns:p14="http://schemas.microsoft.com/office/powerpoint/2010/main" val="42119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Example: Research Funding</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2085911"/>
            <a:ext cx="7617882" cy="2970085"/>
          </a:xfrm>
        </p:spPr>
        <p:txBody>
          <a:bodyPr anchor="t">
            <a:normAutofit/>
          </a:bodyPr>
          <a:lstStyle/>
          <a:p>
            <a:r>
              <a:rPr lang="en-US" sz="2400" dirty="0"/>
              <a:t>2022 prostate cancer research funding: 280.5 million</a:t>
            </a:r>
          </a:p>
          <a:p>
            <a:r>
              <a:rPr lang="en-US" sz="2400" dirty="0"/>
              <a:t>2022 uterine cancer research funding: 15.0 million </a:t>
            </a:r>
          </a:p>
          <a:p>
            <a:endParaRPr lang="en-US" sz="2400" dirty="0"/>
          </a:p>
        </p:txBody>
      </p:sp>
      <p:sp>
        <p:nvSpPr>
          <p:cNvPr id="6" name="TextBox 5">
            <a:extLst>
              <a:ext uri="{FF2B5EF4-FFF2-40B4-BE49-F238E27FC236}">
                <a16:creationId xmlns:a16="http://schemas.microsoft.com/office/drawing/2014/main" id="{CBCB3756-06C9-16B8-C091-7D6F26BB0DBD}"/>
              </a:ext>
            </a:extLst>
          </p:cNvPr>
          <p:cNvSpPr txBox="1"/>
          <p:nvPr/>
        </p:nvSpPr>
        <p:spPr>
          <a:xfrm>
            <a:off x="5361385" y="5725020"/>
            <a:ext cx="7122318" cy="646331"/>
          </a:xfrm>
          <a:prstGeom prst="rect">
            <a:avLst/>
          </a:prstGeom>
          <a:noFill/>
        </p:spPr>
        <p:txBody>
          <a:bodyPr wrap="square">
            <a:spAutoFit/>
          </a:bodyPr>
          <a:lstStyle/>
          <a:p>
            <a:r>
              <a:rPr lang="en-US" dirty="0"/>
              <a:t>https://</a:t>
            </a:r>
            <a:r>
              <a:rPr lang="en-US" dirty="0" err="1"/>
              <a:t>www.cancer.gov</a:t>
            </a:r>
            <a:r>
              <a:rPr lang="en-US" dirty="0"/>
              <a:t>/about-</a:t>
            </a:r>
            <a:r>
              <a:rPr lang="en-US" dirty="0" err="1"/>
              <a:t>nci</a:t>
            </a:r>
            <a:r>
              <a:rPr lang="en-US" dirty="0"/>
              <a:t>/budget/fact-book/data/research-funding</a:t>
            </a:r>
          </a:p>
        </p:txBody>
      </p:sp>
      <p:pic>
        <p:nvPicPr>
          <p:cNvPr id="8" name="Picture 7" descr="A close-up of a logo&#10;&#10;Description automatically generated">
            <a:extLst>
              <a:ext uri="{FF2B5EF4-FFF2-40B4-BE49-F238E27FC236}">
                <a16:creationId xmlns:a16="http://schemas.microsoft.com/office/drawing/2014/main" id="{8D8E8508-CF47-6C11-5457-AD8596CC7D81}"/>
              </a:ext>
            </a:extLst>
          </p:cNvPr>
          <p:cNvPicPr>
            <a:picLocks noChangeAspect="1"/>
          </p:cNvPicPr>
          <p:nvPr/>
        </p:nvPicPr>
        <p:blipFill>
          <a:blip r:embed="rId2"/>
          <a:stretch>
            <a:fillRect/>
          </a:stretch>
        </p:blipFill>
        <p:spPr>
          <a:xfrm>
            <a:off x="3544887" y="681582"/>
            <a:ext cx="7798469" cy="1261517"/>
          </a:xfrm>
          <a:prstGeom prst="rect">
            <a:avLst/>
          </a:prstGeom>
        </p:spPr>
      </p:pic>
      <p:sp>
        <p:nvSpPr>
          <p:cNvPr id="4" name="Rounded Rectangle 3">
            <a:extLst>
              <a:ext uri="{FF2B5EF4-FFF2-40B4-BE49-F238E27FC236}">
                <a16:creationId xmlns:a16="http://schemas.microsoft.com/office/drawing/2014/main" id="{5F4C1D24-C25F-D353-A998-80EEB406D6F8}"/>
              </a:ext>
            </a:extLst>
          </p:cNvPr>
          <p:cNvSpPr/>
          <p:nvPr/>
        </p:nvSpPr>
        <p:spPr>
          <a:xfrm>
            <a:off x="4942391" y="3171463"/>
            <a:ext cx="5162308" cy="196769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How does this monetary breakdown perpetuate systems of power?</a:t>
            </a:r>
          </a:p>
        </p:txBody>
      </p:sp>
    </p:spTree>
    <p:extLst>
      <p:ext uri="{BB962C8B-B14F-4D97-AF65-F5344CB8AC3E}">
        <p14:creationId xmlns:p14="http://schemas.microsoft.com/office/powerpoint/2010/main" val="34683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gets counted counts”</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617882" cy="5120640"/>
          </a:xfrm>
        </p:spPr>
        <p:txBody>
          <a:bodyPr anchor="t">
            <a:normAutofit/>
          </a:bodyPr>
          <a:lstStyle/>
          <a:p>
            <a:r>
              <a:rPr lang="en-US" sz="2400" dirty="0"/>
              <a:t>Data is often used to inform policy and allocate resources </a:t>
            </a:r>
          </a:p>
          <a:p>
            <a:r>
              <a:rPr lang="en-US" sz="2400" dirty="0"/>
              <a:t>What is not counted in that data collection can become invisible</a:t>
            </a:r>
          </a:p>
          <a:p>
            <a:pPr lvl="1"/>
            <a:r>
              <a:rPr lang="en-US" sz="2200" dirty="0"/>
              <a:t>Ex. Expansive gender </a:t>
            </a:r>
          </a:p>
        </p:txBody>
      </p:sp>
      <p:pic>
        <p:nvPicPr>
          <p:cNvPr id="4098" name="Picture 2" descr="A screenshot of Facebook’s sign up page circa 2018, where users must choose from one of two categories: Female or Male.">
            <a:extLst>
              <a:ext uri="{FF2B5EF4-FFF2-40B4-BE49-F238E27FC236}">
                <a16:creationId xmlns:a16="http://schemas.microsoft.com/office/drawing/2014/main" id="{CDF9EC49-35C4-6499-A10F-D54FAC240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037" y="2424476"/>
            <a:ext cx="3893344"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64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617882" cy="5120640"/>
          </a:xfrm>
        </p:spPr>
        <p:txBody>
          <a:bodyPr anchor="t">
            <a:normAutofit/>
          </a:bodyPr>
          <a:lstStyle/>
          <a:p>
            <a:r>
              <a:rPr lang="en-US" sz="2400" dirty="0"/>
              <a:t>Subvert norms</a:t>
            </a:r>
            <a:endParaRPr lang="en-US" sz="2200" dirty="0"/>
          </a:p>
        </p:txBody>
      </p:sp>
      <p:pic>
        <p:nvPicPr>
          <p:cNvPr id="5122" name="Picture 2" descr="A screenshot of a visualization of the top 100 FTSE CEOs from The Telegraph. The title of the visualization reads “Of FTSE 100 CEOs.” The visualization is split in half with green, upward-pointing triangles on the left representing men CEOs and purple, downward-pointing triangles on the right representing women CEOs. There are 94 green triangles whereas there are only 6 purple triangles, representing that men consist of 94% of the top 100 FTSE CEOs. There is also a caption to the side which reads “Just six of FTSE 100 CEOs are women while fewer than one in five Executive Committee positions across the FTSE 350 are filled by women. Profit margins are almost double in companies with at least 25 percent females on their Executive Committee compared to those with none according to Pipeline.”">
            <a:extLst>
              <a:ext uri="{FF2B5EF4-FFF2-40B4-BE49-F238E27FC236}">
                <a16:creationId xmlns:a16="http://schemas.microsoft.com/office/drawing/2014/main" id="{357D0F71-388F-D212-3EF2-1CA39A3D9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493" y="1293660"/>
            <a:ext cx="6023208" cy="443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14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617882" cy="5120640"/>
          </a:xfrm>
        </p:spPr>
        <p:txBody>
          <a:bodyPr anchor="t">
            <a:normAutofit/>
          </a:bodyPr>
          <a:lstStyle/>
          <a:p>
            <a:r>
              <a:rPr lang="en-US" sz="2400" dirty="0"/>
              <a:t>Highlight missing categories</a:t>
            </a:r>
            <a:endParaRPr lang="en-US" sz="2200" dirty="0"/>
          </a:p>
        </p:txBody>
      </p:sp>
      <p:pic>
        <p:nvPicPr>
          <p:cNvPr id="6146" name="Picture 2" descr="A screenshot of an interactive visualization of the members of the 2018 US Congress. In the top left, it reads: “You are… Enter your details to find yourself in the new Congress.” In the top right are several demographic categories, each with a set of clickable options. For gender, the options are Cis male, Cis female, and Trans or non-binary. For ethnicity, the options are: White, Hispanic, Black, Asian, Native American, Middle Eastern, Multiracial. For orientation, the options are: Straight and LGB. For Age, the options are: Under 35, 35-49, 50-64, and Over 65. For religion, the options are: Christian, Jewish, Hindu, Muslim, Mormon, Buddhist, and Non-religious. Clicking on any combination of options causes a map below to display the number of people in Congress that match those demographics. The map is composed of small grey hexagons, each corresponding to a single Congressperson. The hexagons are arranged according to the geographic location of the state each represents. In the screenshot, “Trans or non-binary” is selected and all the hexagons remain gray. At the bottom left it reads: “0 people in Congress are like you.” ">
            <a:extLst>
              <a:ext uri="{FF2B5EF4-FFF2-40B4-BE49-F238E27FC236}">
                <a16:creationId xmlns:a16="http://schemas.microsoft.com/office/drawing/2014/main" id="{06D9785B-01C9-00A2-BEF4-13D8DDD0E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782" y="1302669"/>
            <a:ext cx="6622486" cy="482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746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617882" cy="5120640"/>
          </a:xfrm>
        </p:spPr>
        <p:txBody>
          <a:bodyPr anchor="t">
            <a:normAutofit/>
          </a:bodyPr>
          <a:lstStyle/>
          <a:p>
            <a:r>
              <a:rPr lang="en-US" sz="2400" dirty="0"/>
              <a:t>Educate</a:t>
            </a:r>
            <a:endParaRPr lang="en-US" sz="2200" dirty="0"/>
          </a:p>
        </p:txBody>
      </p:sp>
      <p:pic>
        <p:nvPicPr>
          <p:cNvPr id="7170" name="Picture 2" descr="A graphic visualization from the Scientific American in 2017 which shows the complexity and variety of sexual differentiation at different stages of life based on a variety of factors. The title reads “Beyond XX and XY” and has a small caption underneath which reads “A host of factors figure into whether someone is female, male or somewhere in between. Humans are socially conditioned to view sex and gender as binary attributes. From the moment we are born–or even before–we are definitively labeled &quot;boy&quot; or &quot;girl.&quot; Yet science points to a much more ambiguous reality. Determination of biological sex is staggeringly complex, involving not only anatomy but an intricate choreography of genetic and chemical factors that unfolds over time. Intersex individuals-those for whom sexual development follows an atypical trajectory-are characterized by a diverse range of conditions, such as 5-alpha reductase deficiency (circled). A small cross section of these conditions and the pathways they follow is shown here. In an&#10;additional layer of complexity, the gender with which a person identifies does not always align with the sex they are assigned at birth, and they may not be wholly male or female. The more we learn about sex and gender, the more these attributes appear to exist on a spectrum.&#10;-Amanda Montañez”&#10;&#10;There is a colored gender spectrum legend at the top right which starts with green on the left (representing a typical biological female) and merges into purple (representing a typical biological male). The chart shows the different factors that determine sex (Chromosomes, Genes, Hormones, Internal and external sex organs, and Secondary sex characteristics (eg. breasts, facial hair)) across different stages of human life (Conception, Birth, and Puberty) as well as across the sex and gender spectrum (Females, Intersex conditions, and Male).">
            <a:extLst>
              <a:ext uri="{FF2B5EF4-FFF2-40B4-BE49-F238E27FC236}">
                <a16:creationId xmlns:a16="http://schemas.microsoft.com/office/drawing/2014/main" id="{684EEE2A-0F3A-6BA8-00FF-167D5C9BA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030" y="1383565"/>
            <a:ext cx="8328212" cy="471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0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6D2613FE-B66D-70F1-CE63-649C6214F5C6}"/>
              </a:ext>
            </a:extLst>
          </p:cNvPr>
          <p:cNvSpPr>
            <a:spLocks noGrp="1"/>
          </p:cNvSpPr>
          <p:nvPr>
            <p:ph idx="1"/>
          </p:nvPr>
        </p:nvSpPr>
        <p:spPr/>
        <p:txBody>
          <a:bodyPr>
            <a:normAutofit/>
          </a:bodyPr>
          <a:lstStyle/>
          <a:p>
            <a:r>
              <a:rPr lang="en-US" sz="2400" dirty="0"/>
              <a:t>Recap/Last bits from last class</a:t>
            </a:r>
          </a:p>
          <a:p>
            <a:r>
              <a:rPr lang="en-US" sz="2400" dirty="0"/>
              <a:t>Power structures in data science </a:t>
            </a:r>
          </a:p>
          <a:p>
            <a:r>
              <a:rPr lang="en-US" sz="2400" dirty="0"/>
              <a:t>Ways of knowing </a:t>
            </a:r>
          </a:p>
          <a:p>
            <a:r>
              <a:rPr lang="en-US" sz="2400" dirty="0"/>
              <a:t>Importance of context</a:t>
            </a:r>
          </a:p>
        </p:txBody>
      </p:sp>
    </p:spTree>
    <p:extLst>
      <p:ext uri="{BB962C8B-B14F-4D97-AF65-F5344CB8AC3E}">
        <p14:creationId xmlns:p14="http://schemas.microsoft.com/office/powerpoint/2010/main" val="2420861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869268" y="864108"/>
            <a:ext cx="7617882" cy="5120640"/>
          </a:xfrm>
        </p:spPr>
        <p:txBody>
          <a:bodyPr anchor="t">
            <a:normAutofit/>
          </a:bodyPr>
          <a:lstStyle/>
          <a:p>
            <a:r>
              <a:rPr lang="en-US" sz="2400" dirty="0"/>
              <a:t>Rethink data collection</a:t>
            </a:r>
            <a:endParaRPr lang="en-US" sz="2200" dirty="0"/>
          </a:p>
        </p:txBody>
      </p:sp>
      <p:pic>
        <p:nvPicPr>
          <p:cNvPr id="9218" name="Picture 2" descr="The image shows a screenshot from the Positive Voices survey conducted on people living with HIV in England and Wales. The screenshot contains two questions, each multiple choice. The first question reads “How do you identify your gender?” with the answer choices being “Woman (including trans woman)”, “Man (including trans man)”, “Non-binary”, “In another way”, and “Prefer not to say.” The second question is a follow-up question which reads “Is this the same gender you were assigned at birth?” and the answer choices include “Yes”, “No”, and “Prefer not to say.”">
            <a:extLst>
              <a:ext uri="{FF2B5EF4-FFF2-40B4-BE49-F238E27FC236}">
                <a16:creationId xmlns:a16="http://schemas.microsoft.com/office/drawing/2014/main" id="{7D32B534-B4D1-73C1-F3BB-62BCCB5EA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2468" y="1665287"/>
            <a:ext cx="71120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863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7799946" y="839244"/>
            <a:ext cx="3687203" cy="5145504"/>
          </a:xfrm>
        </p:spPr>
        <p:txBody>
          <a:bodyPr anchor="t">
            <a:normAutofit/>
          </a:bodyPr>
          <a:lstStyle/>
          <a:p>
            <a:r>
              <a:rPr lang="en-US" sz="2400" dirty="0"/>
              <a:t>Many voices are better than a single all-knowing one  </a:t>
            </a:r>
            <a:endParaRPr lang="en-US" sz="2200" dirty="0"/>
          </a:p>
        </p:txBody>
      </p:sp>
      <p:pic>
        <p:nvPicPr>
          <p:cNvPr id="6" name="Picture 5" descr="A white sheet with black text&#10;&#10;Description automatically generated">
            <a:extLst>
              <a:ext uri="{FF2B5EF4-FFF2-40B4-BE49-F238E27FC236}">
                <a16:creationId xmlns:a16="http://schemas.microsoft.com/office/drawing/2014/main" id="{C3B8F118-F576-BAB2-B854-BAC2186E652D}"/>
              </a:ext>
            </a:extLst>
          </p:cNvPr>
          <p:cNvPicPr>
            <a:picLocks noChangeAspect="1"/>
          </p:cNvPicPr>
          <p:nvPr/>
        </p:nvPicPr>
        <p:blipFill>
          <a:blip r:embed="rId3"/>
          <a:stretch>
            <a:fillRect/>
          </a:stretch>
        </p:blipFill>
        <p:spPr>
          <a:xfrm>
            <a:off x="3567212" y="0"/>
            <a:ext cx="4232735" cy="6858000"/>
          </a:xfrm>
          <a:prstGeom prst="rect">
            <a:avLst/>
          </a:prstGeom>
        </p:spPr>
      </p:pic>
    </p:spTree>
    <p:extLst>
      <p:ext uri="{BB962C8B-B14F-4D97-AF65-F5344CB8AC3E}">
        <p14:creationId xmlns:p14="http://schemas.microsoft.com/office/powerpoint/2010/main" val="320683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What can we do?</a:t>
            </a:r>
          </a:p>
        </p:txBody>
      </p:sp>
      <p:sp>
        <p:nvSpPr>
          <p:cNvPr id="5" name="TextBox 4">
            <a:extLst>
              <a:ext uri="{FF2B5EF4-FFF2-40B4-BE49-F238E27FC236}">
                <a16:creationId xmlns:a16="http://schemas.microsoft.com/office/drawing/2014/main" id="{7045D001-4CC9-3AA5-6601-31816B2D03FD}"/>
              </a:ext>
            </a:extLst>
          </p:cNvPr>
          <p:cNvSpPr txBox="1"/>
          <p:nvPr/>
        </p:nvSpPr>
        <p:spPr>
          <a:xfrm>
            <a:off x="3558143" y="1800219"/>
            <a:ext cx="8576705" cy="461665"/>
          </a:xfrm>
          <a:prstGeom prst="rect">
            <a:avLst/>
          </a:prstGeom>
          <a:noFill/>
        </p:spPr>
        <p:txBody>
          <a:bodyPr wrap="square">
            <a:spAutoFit/>
          </a:bodyPr>
          <a:lstStyle/>
          <a:p>
            <a:r>
              <a:rPr lang="en-US" sz="2400" dirty="0"/>
              <a:t>https://</a:t>
            </a:r>
            <a:r>
              <a:rPr lang="en-US" sz="2400" dirty="0" err="1"/>
              <a:t>www.responsible</a:t>
            </a:r>
            <a:r>
              <a:rPr lang="en-US" sz="2400" dirty="0"/>
              <a:t>-datasets-in-</a:t>
            </a:r>
            <a:r>
              <a:rPr lang="en-US" sz="2400" dirty="0" err="1"/>
              <a:t>context.com</a:t>
            </a:r>
            <a:r>
              <a:rPr lang="en-US" sz="2400" dirty="0"/>
              <a:t>/</a:t>
            </a:r>
            <a:r>
              <a:rPr lang="en-US" sz="2400" dirty="0" err="1"/>
              <a:t>datasets.html</a:t>
            </a:r>
            <a:endParaRPr lang="en-US" sz="2400" dirty="0"/>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558143" y="28572"/>
            <a:ext cx="7929007" cy="6157912"/>
          </a:xfrm>
        </p:spPr>
        <p:txBody>
          <a:bodyPr anchor="t">
            <a:noAutofit/>
          </a:bodyPr>
          <a:lstStyle/>
          <a:p>
            <a:pPr marL="0" indent="0">
              <a:buNone/>
            </a:pPr>
            <a:r>
              <a:rPr lang="en-US" sz="2800" dirty="0"/>
              <a:t>Acknowledge context</a:t>
            </a:r>
          </a:p>
          <a:p>
            <a:pPr marL="0" indent="0">
              <a:buNone/>
            </a:pPr>
            <a:endParaRPr lang="en-US" sz="2400" dirty="0"/>
          </a:p>
          <a:p>
            <a:pPr marL="0" indent="0">
              <a:buNone/>
            </a:pPr>
            <a:endParaRPr lang="en-US" sz="2400" dirty="0"/>
          </a:p>
          <a:p>
            <a:pPr marL="0" indent="0">
              <a:buNone/>
            </a:pPr>
            <a:endParaRPr lang="en-US" sz="2400" dirty="0"/>
          </a:p>
          <a:p>
            <a:endParaRPr lang="en-US" sz="2400" dirty="0"/>
          </a:p>
          <a:p>
            <a:pPr algn="l">
              <a:buFont typeface="Arial" panose="020B0604020202020204" pitchFamily="34" charset="0"/>
              <a:buChar char="•"/>
            </a:pPr>
            <a:r>
              <a:rPr lang="en-US" sz="2400" b="0" i="0" dirty="0">
                <a:effectLst/>
              </a:rPr>
              <a:t>What is the historical context of the data?</a:t>
            </a:r>
          </a:p>
          <a:p>
            <a:pPr algn="l">
              <a:buFont typeface="Arial" panose="020B0604020202020204" pitchFamily="34" charset="0"/>
              <a:buChar char="•"/>
            </a:pPr>
            <a:r>
              <a:rPr lang="en-US" sz="2400" b="0" i="0" dirty="0">
                <a:effectLst/>
              </a:rPr>
              <a:t>Where did the data come from? Who collected it?</a:t>
            </a:r>
          </a:p>
          <a:p>
            <a:pPr algn="l">
              <a:buFont typeface="Arial" panose="020B0604020202020204" pitchFamily="34" charset="0"/>
              <a:buChar char="•"/>
            </a:pPr>
            <a:r>
              <a:rPr lang="en-US" sz="2400" b="0" i="0" dirty="0">
                <a:effectLst/>
              </a:rPr>
              <a:t>Why was the data collected?</a:t>
            </a:r>
          </a:p>
          <a:p>
            <a:pPr algn="l">
              <a:buFont typeface="Arial" panose="020B0604020202020204" pitchFamily="34" charset="0"/>
              <a:buChar char="•"/>
            </a:pPr>
            <a:r>
              <a:rPr lang="en-US" sz="2400" b="0" i="0" dirty="0">
                <a:effectLst/>
              </a:rPr>
              <a:t>How was the data collected?</a:t>
            </a:r>
          </a:p>
          <a:p>
            <a:pPr algn="l">
              <a:buFont typeface="Arial" panose="020B0604020202020204" pitchFamily="34" charset="0"/>
              <a:buChar char="•"/>
            </a:pPr>
            <a:r>
              <a:rPr lang="en-US" sz="2400" b="0" i="0" dirty="0">
                <a:effectLst/>
              </a:rPr>
              <a:t>How is the data used?</a:t>
            </a:r>
          </a:p>
          <a:p>
            <a:pPr algn="l">
              <a:buFont typeface="Arial" panose="020B0604020202020204" pitchFamily="34" charset="0"/>
              <a:buChar char="•"/>
            </a:pPr>
            <a:r>
              <a:rPr lang="en-US" sz="2400" b="0" i="0" dirty="0">
                <a:effectLst/>
              </a:rPr>
              <a:t>What’s in the data?</a:t>
            </a:r>
          </a:p>
          <a:p>
            <a:pPr algn="l">
              <a:buFont typeface="Arial" panose="020B0604020202020204" pitchFamily="34" charset="0"/>
              <a:buChar char="•"/>
            </a:pPr>
            <a:r>
              <a:rPr lang="en-US" sz="2400" b="0" i="0" dirty="0">
                <a:effectLst/>
              </a:rPr>
              <a:t>What “counts” as a data point?</a:t>
            </a:r>
          </a:p>
          <a:p>
            <a:pPr algn="l">
              <a:buFont typeface="Arial" panose="020B0604020202020204" pitchFamily="34" charset="0"/>
              <a:buChar char="•"/>
            </a:pPr>
            <a:r>
              <a:rPr lang="en-US" sz="2400" b="0" i="0" dirty="0">
                <a:effectLst/>
              </a:rPr>
              <a:t>What data is missing?</a:t>
            </a:r>
          </a:p>
          <a:p>
            <a:pPr algn="l">
              <a:buFont typeface="Arial" panose="020B0604020202020204" pitchFamily="34" charset="0"/>
              <a:buChar char="•"/>
            </a:pPr>
            <a:r>
              <a:rPr lang="en-US" sz="2400" b="0" i="0" dirty="0">
                <a:effectLst/>
              </a:rPr>
              <a:t>How is uncertainty handled?</a:t>
            </a:r>
          </a:p>
          <a:p>
            <a:endParaRPr lang="en-US" sz="2400" dirty="0"/>
          </a:p>
        </p:txBody>
      </p:sp>
      <p:pic>
        <p:nvPicPr>
          <p:cNvPr id="6" name="Picture 5" descr="A black and white sign with white text&#10;&#10;Description automatically generated">
            <a:extLst>
              <a:ext uri="{FF2B5EF4-FFF2-40B4-BE49-F238E27FC236}">
                <a16:creationId xmlns:a16="http://schemas.microsoft.com/office/drawing/2014/main" id="{FDECFC6A-5EA9-FF50-FDB4-AAAF5AED580B}"/>
              </a:ext>
            </a:extLst>
          </p:cNvPr>
          <p:cNvPicPr>
            <a:picLocks noChangeAspect="1"/>
          </p:cNvPicPr>
          <p:nvPr/>
        </p:nvPicPr>
        <p:blipFill>
          <a:blip r:embed="rId2"/>
          <a:stretch>
            <a:fillRect/>
          </a:stretch>
        </p:blipFill>
        <p:spPr>
          <a:xfrm>
            <a:off x="3625817" y="676524"/>
            <a:ext cx="5829864" cy="1123695"/>
          </a:xfrm>
          <a:prstGeom prst="rect">
            <a:avLst/>
          </a:prstGeom>
        </p:spPr>
      </p:pic>
    </p:spTree>
    <p:extLst>
      <p:ext uri="{BB962C8B-B14F-4D97-AF65-F5344CB8AC3E}">
        <p14:creationId xmlns:p14="http://schemas.microsoft.com/office/powerpoint/2010/main" val="3537781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Lab </a:t>
            </a:r>
          </a:p>
        </p:txBody>
      </p:sp>
      <p:sp>
        <p:nvSpPr>
          <p:cNvPr id="3" name="Content Placeholder 2">
            <a:extLst>
              <a:ext uri="{FF2B5EF4-FFF2-40B4-BE49-F238E27FC236}">
                <a16:creationId xmlns:a16="http://schemas.microsoft.com/office/drawing/2014/main" id="{F871A98D-1AC1-52BB-AA90-56456F42840B}"/>
              </a:ext>
            </a:extLst>
          </p:cNvPr>
          <p:cNvSpPr>
            <a:spLocks noGrp="1"/>
          </p:cNvSpPr>
          <p:nvPr>
            <p:ph idx="1"/>
          </p:nvPr>
        </p:nvSpPr>
        <p:spPr>
          <a:xfrm>
            <a:off x="3558143" y="757238"/>
            <a:ext cx="7929007" cy="5429246"/>
          </a:xfrm>
        </p:spPr>
        <p:txBody>
          <a:bodyPr anchor="t">
            <a:noAutofit/>
          </a:bodyPr>
          <a:lstStyle/>
          <a:p>
            <a:r>
              <a:rPr lang="en-US" sz="2400" dirty="0"/>
              <a:t>Go to the course website to find instructions for today’s lab </a:t>
            </a:r>
          </a:p>
          <a:p>
            <a:pPr marL="0" indent="0">
              <a:buNone/>
            </a:pP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398135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Flashback: Late Policy + Revisions</a:t>
            </a:r>
          </a:p>
        </p:txBody>
      </p:sp>
      <p:sp>
        <p:nvSpPr>
          <p:cNvPr id="4" name="Google Shape;369;p30">
            <a:extLst>
              <a:ext uri="{FF2B5EF4-FFF2-40B4-BE49-F238E27FC236}">
                <a16:creationId xmlns:a16="http://schemas.microsoft.com/office/drawing/2014/main" id="{CB43DE3B-1EAE-97EB-A501-D2F7AF9E7C77}"/>
              </a:ext>
            </a:extLst>
          </p:cNvPr>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182880" lvl="0" indent="-182880" algn="l" rtl="0">
              <a:spcBef>
                <a:spcPts val="0"/>
              </a:spcBef>
              <a:spcAft>
                <a:spcPts val="0"/>
              </a:spcAft>
              <a:buSzPts val="2040"/>
              <a:buChar char="•"/>
            </a:pPr>
            <a:r>
              <a:rPr lang="en-US" dirty="0"/>
              <a:t>Keeping up with weekly programing assignments is </a:t>
            </a:r>
            <a:r>
              <a:rPr lang="en-US" b="1" dirty="0"/>
              <a:t>crucial</a:t>
            </a:r>
            <a:r>
              <a:rPr lang="en-US" dirty="0"/>
              <a:t> to your success in this class:</a:t>
            </a:r>
            <a:endParaRPr dirty="0"/>
          </a:p>
          <a:p>
            <a:pPr marL="560070" lvl="1" indent="-285750">
              <a:spcBef>
                <a:spcPts val="400"/>
              </a:spcBef>
              <a:spcAft>
                <a:spcPts val="0"/>
              </a:spcAft>
              <a:buSzPts val="1700"/>
            </a:pPr>
            <a:r>
              <a:rPr lang="en-US" dirty="0"/>
              <a:t>assignments in this class generally build on one another</a:t>
            </a:r>
          </a:p>
          <a:p>
            <a:pPr marL="560070" lvl="1" indent="-285750">
              <a:spcBef>
                <a:spcPts val="400"/>
              </a:spcBef>
              <a:spcAft>
                <a:spcPts val="0"/>
              </a:spcAft>
              <a:buSzPts val="1700"/>
            </a:pPr>
            <a:r>
              <a:rPr lang="en-US" dirty="0"/>
              <a:t>missing assignments often has ☹ downstream consequences</a:t>
            </a:r>
            <a:endParaRPr dirty="0"/>
          </a:p>
          <a:p>
            <a:pPr marL="457200" lvl="1" indent="-74929" algn="l" rtl="0">
              <a:spcBef>
                <a:spcPts val="400"/>
              </a:spcBef>
              <a:spcAft>
                <a:spcPts val="0"/>
              </a:spcAft>
              <a:buSzPts val="1700"/>
              <a:buNone/>
            </a:pPr>
            <a:endParaRPr dirty="0"/>
          </a:p>
          <a:p>
            <a:pPr marL="182880" lvl="0" indent="-182880" algn="l" rtl="0">
              <a:spcBef>
                <a:spcPts val="400"/>
              </a:spcBef>
              <a:spcAft>
                <a:spcPts val="0"/>
              </a:spcAft>
              <a:buSzPts val="1700"/>
              <a:buChar char="•"/>
            </a:pPr>
            <a:r>
              <a:rPr lang="en-US" dirty="0"/>
              <a:t>That said, we all have outside lives that sometimes take priority over schoolwork – this is </a:t>
            </a:r>
            <a:r>
              <a:rPr lang="en-US" b="1" dirty="0"/>
              <a:t>normal and healthy</a:t>
            </a:r>
            <a:br>
              <a:rPr lang="en-US" b="1" dirty="0"/>
            </a:br>
            <a:endParaRPr b="1" dirty="0"/>
          </a:p>
          <a:p>
            <a:pPr marL="182880" lvl="0" indent="-182880" algn="l" rtl="0">
              <a:spcBef>
                <a:spcPts val="400"/>
              </a:spcBef>
              <a:spcAft>
                <a:spcPts val="0"/>
              </a:spcAft>
              <a:buSzPts val="1700"/>
              <a:buChar char="•"/>
            </a:pPr>
            <a:r>
              <a:rPr lang="en-US" dirty="0"/>
              <a:t>Self-managed extensions on HW + unlimited revisions</a:t>
            </a:r>
            <a:endParaRPr b="1" dirty="0"/>
          </a:p>
          <a:p>
            <a:pPr marL="560070" lvl="1" indent="-285750">
              <a:spcBef>
                <a:spcPts val="400"/>
              </a:spcBef>
              <a:spcAft>
                <a:spcPts val="0"/>
              </a:spcAft>
              <a:buSzPts val="1700"/>
            </a:pPr>
            <a:r>
              <a:rPr lang="en-US" dirty="0"/>
              <a:t>No budget / limit – take what you need to learn effectively</a:t>
            </a:r>
          </a:p>
          <a:p>
            <a:pPr marL="560070" lvl="1" indent="-285750">
              <a:spcBef>
                <a:spcPts val="400"/>
              </a:spcBef>
              <a:spcAft>
                <a:spcPts val="0"/>
              </a:spcAft>
              <a:buSzPts val="1700"/>
            </a:pPr>
            <a:r>
              <a:rPr lang="en-US" dirty="0"/>
              <a:t>Must be requested </a:t>
            </a:r>
            <a:r>
              <a:rPr lang="en-US" b="1" dirty="0"/>
              <a:t>before</a:t>
            </a:r>
            <a:r>
              <a:rPr lang="en-US" dirty="0"/>
              <a:t> the original deadline</a:t>
            </a:r>
            <a:endParaRPr dirty="0"/>
          </a:p>
          <a:p>
            <a:pPr marL="560070" lvl="1" indent="-285750">
              <a:spcBef>
                <a:spcPts val="400"/>
              </a:spcBef>
              <a:spcAft>
                <a:spcPts val="0"/>
              </a:spcAft>
              <a:buSzPts val="1700"/>
            </a:pPr>
            <a:r>
              <a:rPr lang="en-US" i="1" dirty="0"/>
              <a:t>Caveat</a:t>
            </a:r>
            <a:r>
              <a:rPr lang="en-US" dirty="0"/>
              <a:t>: late assignments get lower grading priority</a:t>
            </a:r>
          </a:p>
          <a:p>
            <a:pPr marL="560070" lvl="1" indent="-285750">
              <a:spcBef>
                <a:spcPts val="400"/>
              </a:spcBef>
              <a:spcAft>
                <a:spcPts val="0"/>
              </a:spcAft>
              <a:buSzPts val="1700"/>
            </a:pPr>
            <a:endParaRPr lang="en-US" dirty="0"/>
          </a:p>
          <a:p>
            <a:pPr marL="57150" indent="-285750">
              <a:spcBef>
                <a:spcPts val="400"/>
              </a:spcBef>
              <a:buSzPts val="1700"/>
            </a:pPr>
            <a:r>
              <a:rPr lang="en-US" dirty="0"/>
              <a:t>See course website for full instructions on taking an extension and submitting a revision  </a:t>
            </a:r>
            <a:endParaRPr dirty="0"/>
          </a:p>
          <a:p>
            <a:pPr marL="0" lvl="0" indent="0" algn="l" rtl="0">
              <a:spcBef>
                <a:spcPts val="1200"/>
              </a:spcBef>
              <a:spcAft>
                <a:spcPts val="0"/>
              </a:spcAft>
              <a:buSzPts val="2040"/>
              <a:buNone/>
            </a:pPr>
            <a:br>
              <a:rPr lang="en-US" sz="2400" dirty="0"/>
            </a:br>
            <a:endParaRPr sz="2400" dirty="0"/>
          </a:p>
        </p:txBody>
      </p:sp>
    </p:spTree>
    <p:extLst>
      <p:ext uri="{BB962C8B-B14F-4D97-AF65-F5344CB8AC3E}">
        <p14:creationId xmlns:p14="http://schemas.microsoft.com/office/powerpoint/2010/main" val="3837231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Flashback: Data</a:t>
            </a:r>
          </a:p>
        </p:txBody>
      </p:sp>
      <p:sp>
        <p:nvSpPr>
          <p:cNvPr id="3" name="Content Placeholder 2">
            <a:extLst>
              <a:ext uri="{FF2B5EF4-FFF2-40B4-BE49-F238E27FC236}">
                <a16:creationId xmlns:a16="http://schemas.microsoft.com/office/drawing/2014/main" id="{6D2613FE-B66D-70F1-CE63-649C6214F5C6}"/>
              </a:ext>
            </a:extLst>
          </p:cNvPr>
          <p:cNvSpPr>
            <a:spLocks noGrp="1"/>
          </p:cNvSpPr>
          <p:nvPr>
            <p:ph idx="1"/>
          </p:nvPr>
        </p:nvSpPr>
        <p:spPr/>
        <p:txBody>
          <a:bodyPr>
            <a:normAutofit/>
          </a:bodyPr>
          <a:lstStyle/>
          <a:p>
            <a:pPr marL="0" indent="0">
              <a:buNone/>
            </a:pPr>
            <a:r>
              <a:rPr lang="en-US" sz="2400" dirty="0"/>
              <a:t>Data is a set of </a:t>
            </a:r>
            <a:r>
              <a:rPr lang="en-US" sz="2400" i="1" dirty="0"/>
              <a:t>variables</a:t>
            </a:r>
            <a:r>
              <a:rPr lang="en-US" sz="2400" dirty="0"/>
              <a:t> that capture various aspects of the world</a:t>
            </a:r>
          </a:p>
        </p:txBody>
      </p:sp>
    </p:spTree>
    <p:extLst>
      <p:ext uri="{BB962C8B-B14F-4D97-AF65-F5344CB8AC3E}">
        <p14:creationId xmlns:p14="http://schemas.microsoft.com/office/powerpoint/2010/main" val="117240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4"/>
          <p:cNvSpPr txBox="1">
            <a:spLocks noGrp="1"/>
          </p:cNvSpPr>
          <p:nvPr>
            <p:ph type="title"/>
          </p:nvPr>
        </p:nvSpPr>
        <p:spPr>
          <a:xfrm>
            <a:off x="110838" y="2572114"/>
            <a:ext cx="3131126" cy="1792068"/>
          </a:xfrm>
          <a:prstGeom prst="rect">
            <a:avLst/>
          </a:prstGeom>
          <a:noFill/>
          <a:ln>
            <a:noFill/>
          </a:ln>
        </p:spPr>
        <p:txBody>
          <a:bodyPr spcFirstLastPara="1" wrap="square" lIns="91425" tIns="45700" rIns="91425" bIns="45700" anchor="ctr" anchorCtr="0">
            <a:noAutofit/>
          </a:bodyPr>
          <a:lstStyle/>
          <a:p>
            <a:r>
              <a:rPr lang="en-US" dirty="0"/>
              <a:t>One way to think about this:</a:t>
            </a:r>
            <a:endParaRPr dirty="0"/>
          </a:p>
        </p:txBody>
      </p:sp>
      <p:graphicFrame>
        <p:nvGraphicFramePr>
          <p:cNvPr id="292" name="Google Shape;292;p34"/>
          <p:cNvGraphicFramePr/>
          <p:nvPr/>
        </p:nvGraphicFramePr>
        <p:xfrm>
          <a:off x="4225638" y="1406234"/>
          <a:ext cx="7162825" cy="4312960"/>
        </p:xfrm>
        <a:graphic>
          <a:graphicData uri="http://schemas.openxmlformats.org/drawingml/2006/table">
            <a:tbl>
              <a:tblPr firstRow="1" bandRow="1" bandCol="1">
                <a:noFill/>
              </a:tblPr>
              <a:tblGrid>
                <a:gridCol w="1752600">
                  <a:extLst>
                    <a:ext uri="{9D8B030D-6E8A-4147-A177-3AD203B41FA5}">
                      <a16:colId xmlns:a16="http://schemas.microsoft.com/office/drawing/2014/main" val="20000"/>
                    </a:ext>
                  </a:extLst>
                </a:gridCol>
                <a:gridCol w="1234450">
                  <a:extLst>
                    <a:ext uri="{9D8B030D-6E8A-4147-A177-3AD203B41FA5}">
                      <a16:colId xmlns:a16="http://schemas.microsoft.com/office/drawing/2014/main" val="20001"/>
                    </a:ext>
                  </a:extLst>
                </a:gridCol>
                <a:gridCol w="1493525">
                  <a:extLst>
                    <a:ext uri="{9D8B030D-6E8A-4147-A177-3AD203B41FA5}">
                      <a16:colId xmlns:a16="http://schemas.microsoft.com/office/drawing/2014/main" val="20002"/>
                    </a:ext>
                  </a:extLst>
                </a:gridCol>
                <a:gridCol w="1493525">
                  <a:extLst>
                    <a:ext uri="{9D8B030D-6E8A-4147-A177-3AD203B41FA5}">
                      <a16:colId xmlns:a16="http://schemas.microsoft.com/office/drawing/2014/main" val="20003"/>
                    </a:ext>
                  </a:extLst>
                </a:gridCol>
                <a:gridCol w="1188725">
                  <a:extLst>
                    <a:ext uri="{9D8B030D-6E8A-4147-A177-3AD203B41FA5}">
                      <a16:colId xmlns:a16="http://schemas.microsoft.com/office/drawing/2014/main" val="20004"/>
                    </a:ext>
                  </a:extLst>
                </a:gridCol>
              </a:tblGrid>
              <a:tr h="584200">
                <a:tc>
                  <a:txBody>
                    <a:bodyPr/>
                    <a:lstStyle/>
                    <a:p>
                      <a:pPr marL="0" marR="0" lvl="0" indent="0" algn="l" rtl="0">
                        <a:spcBef>
                          <a:spcPts val="0"/>
                        </a:spcBef>
                        <a:spcAft>
                          <a:spcPts val="0"/>
                        </a:spcAft>
                        <a:buNone/>
                      </a:pPr>
                      <a:endParaRPr sz="1800"/>
                    </a:p>
                  </a:txBody>
                  <a:tcPr marL="0" marR="0" marT="0" marB="0">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solidFill>
                      <a:schemeClr val="lt1"/>
                    </a:solidFill>
                  </a:tcPr>
                </a:tc>
                <a:tc>
                  <a:txBody>
                    <a:bodyPr/>
                    <a:lstStyle/>
                    <a:p>
                      <a:pPr marL="0" marR="0" lvl="0" indent="0" algn="ctr" rtl="0">
                        <a:spcBef>
                          <a:spcPts val="0"/>
                        </a:spcBef>
                        <a:spcAft>
                          <a:spcPts val="0"/>
                        </a:spcAft>
                        <a:buNone/>
                      </a:pPr>
                      <a:r>
                        <a:rPr lang="en-US" sz="1800"/>
                        <a:t>Tuition</a:t>
                      </a:r>
                      <a:endParaRPr sz="1800"/>
                    </a:p>
                  </a:txBody>
                  <a:tcPr marL="91450" marR="91450" marT="45725" marB="45725" anchor="ctr"/>
                </a:tc>
                <a:tc>
                  <a:txBody>
                    <a:bodyPr/>
                    <a:lstStyle/>
                    <a:p>
                      <a:pPr marL="0" marR="0" lvl="0" indent="0" algn="ctr" rtl="0">
                        <a:spcBef>
                          <a:spcPts val="0"/>
                        </a:spcBef>
                        <a:spcAft>
                          <a:spcPts val="0"/>
                        </a:spcAft>
                        <a:buNone/>
                      </a:pPr>
                      <a:r>
                        <a:rPr lang="en-US" sz="1800"/>
                        <a:t>Enrollment</a:t>
                      </a:r>
                      <a:endParaRPr sz="1800"/>
                    </a:p>
                  </a:txBody>
                  <a:tcPr marL="91450" marR="91450" marT="45725" marB="45725" anchor="ctr"/>
                </a:tc>
                <a:tc>
                  <a:txBody>
                    <a:bodyPr/>
                    <a:lstStyle/>
                    <a:p>
                      <a:pPr marL="0" marR="0" lvl="0" indent="0" algn="ctr" rtl="0">
                        <a:spcBef>
                          <a:spcPts val="0"/>
                        </a:spcBef>
                        <a:spcAft>
                          <a:spcPts val="0"/>
                        </a:spcAft>
                        <a:buNone/>
                      </a:pPr>
                      <a:r>
                        <a:rPr lang="en-US" sz="1800"/>
                        <a:t>Public vs. Private</a:t>
                      </a:r>
                      <a:endParaRPr sz="1800"/>
                    </a:p>
                  </a:txBody>
                  <a:tcPr marL="91450" marR="91450" marT="45725" marB="45725" anchor="ctr"/>
                </a:tc>
                <a:tc>
                  <a:txBody>
                    <a:bodyPr/>
                    <a:lstStyle/>
                    <a:p>
                      <a:pPr marL="0" marR="0" lvl="0" indent="0" algn="ctr" rtl="0">
                        <a:spcBef>
                          <a:spcPts val="0"/>
                        </a:spcBef>
                        <a:spcAft>
                          <a:spcPts val="0"/>
                        </a:spcAft>
                        <a:buNone/>
                      </a:pPr>
                      <a:r>
                        <a:rPr lang="en-US" sz="1800"/>
                        <a:t>…</a:t>
                      </a:r>
                      <a:endParaRPr sz="1800"/>
                    </a:p>
                  </a:txBody>
                  <a:tcPr marL="91450" marR="91450" marT="45725" marB="45725" anchor="ctr"/>
                </a:tc>
                <a:extLst>
                  <a:ext uri="{0D108BD9-81ED-4DB2-BD59-A6C34878D82A}">
                    <a16:rowId xmlns:a16="http://schemas.microsoft.com/office/drawing/2014/main" val="10000"/>
                  </a:ext>
                </a:extLst>
              </a:tr>
              <a:tr h="584200">
                <a:tc>
                  <a:txBody>
                    <a:bodyPr/>
                    <a:lstStyle/>
                    <a:p>
                      <a:pPr marL="0" marR="0" lvl="0" indent="0" algn="ctr" rtl="0">
                        <a:spcBef>
                          <a:spcPts val="0"/>
                        </a:spcBef>
                        <a:spcAft>
                          <a:spcPts val="0"/>
                        </a:spcAft>
                        <a:buNone/>
                      </a:pPr>
                      <a:r>
                        <a:rPr lang="en-US" sz="1800"/>
                        <a:t>Smith </a:t>
                      </a:r>
                      <a:endParaRPr/>
                    </a:p>
                    <a:p>
                      <a:pPr marL="0" marR="0" lvl="0" indent="0" algn="ctr" rtl="0">
                        <a:spcBef>
                          <a:spcPts val="0"/>
                        </a:spcBef>
                        <a:spcAft>
                          <a:spcPts val="0"/>
                        </a:spcAft>
                        <a:buNone/>
                      </a:pPr>
                      <a:r>
                        <a:rPr lang="en-US" sz="1800"/>
                        <a:t>College</a:t>
                      </a:r>
                      <a:endParaRPr sz="1800"/>
                    </a:p>
                  </a:txBody>
                  <a:tcPr marL="91450" marR="91450" marT="45725" marB="45725"/>
                </a:tc>
                <a:tc>
                  <a:txBody>
                    <a:bodyPr/>
                    <a:lstStyle/>
                    <a:p>
                      <a:pPr marL="0" marR="0" lvl="0" indent="0" algn="ctr" rtl="0">
                        <a:spcBef>
                          <a:spcPts val="0"/>
                        </a:spcBef>
                        <a:spcAft>
                          <a:spcPts val="0"/>
                        </a:spcAft>
                        <a:buNone/>
                      </a:pPr>
                      <a:r>
                        <a:rPr lang="en-US" sz="1800"/>
                        <a:t>$46,288</a:t>
                      </a:r>
                      <a:endParaRPr sz="1800"/>
                    </a:p>
                  </a:txBody>
                  <a:tcPr marL="91450" marR="91450" marT="45725" marB="45725" anchor="ctr"/>
                </a:tc>
                <a:tc>
                  <a:txBody>
                    <a:bodyPr/>
                    <a:lstStyle/>
                    <a:p>
                      <a:pPr marL="0" marR="0" lvl="0" indent="0" algn="ctr" rtl="0">
                        <a:spcBef>
                          <a:spcPts val="0"/>
                        </a:spcBef>
                        <a:spcAft>
                          <a:spcPts val="0"/>
                        </a:spcAft>
                        <a:buNone/>
                      </a:pPr>
                      <a:r>
                        <a:rPr lang="en-US" sz="1800"/>
                        <a:t>2,563</a:t>
                      </a:r>
                      <a:endParaRPr sz="1800"/>
                    </a:p>
                  </a:txBody>
                  <a:tcPr marL="91450" marR="91450" marT="45725" marB="45725" anchor="ctr"/>
                </a:tc>
                <a:tc>
                  <a:txBody>
                    <a:bodyPr/>
                    <a:lstStyle/>
                    <a:p>
                      <a:pPr marL="0" marR="0" lvl="0" indent="0" algn="ctr" rtl="0">
                        <a:spcBef>
                          <a:spcPts val="0"/>
                        </a:spcBef>
                        <a:spcAft>
                          <a:spcPts val="0"/>
                        </a:spcAft>
                        <a:buNone/>
                      </a:pPr>
                      <a:r>
                        <a:rPr lang="en-US" sz="1800"/>
                        <a:t>private</a:t>
                      </a:r>
                      <a:endParaRPr sz="1800"/>
                    </a:p>
                  </a:txBody>
                  <a:tcPr marL="91450" marR="91450" marT="45725" marB="45725" anchor="ctr"/>
                </a:tc>
                <a:tc>
                  <a:txBody>
                    <a:bodyPr/>
                    <a:lstStyle/>
                    <a:p>
                      <a:pPr marL="0" marR="0" lvl="0" indent="0" algn="l" rtl="0">
                        <a:spcBef>
                          <a:spcPts val="0"/>
                        </a:spcBef>
                        <a:spcAft>
                          <a:spcPts val="0"/>
                        </a:spcAft>
                        <a:buNone/>
                      </a:pPr>
                      <a:endParaRPr sz="1800"/>
                    </a:p>
                  </a:txBody>
                  <a:tcPr marL="91450" marR="91450" marT="45725" marB="45725" anchor="ctr"/>
                </a:tc>
                <a:extLst>
                  <a:ext uri="{0D108BD9-81ED-4DB2-BD59-A6C34878D82A}">
                    <a16:rowId xmlns:a16="http://schemas.microsoft.com/office/drawing/2014/main" val="10001"/>
                  </a:ext>
                </a:extLst>
              </a:tr>
              <a:tr h="584200">
                <a:tc>
                  <a:txBody>
                    <a:bodyPr/>
                    <a:lstStyle/>
                    <a:p>
                      <a:pPr marL="0" marR="0" lvl="0" indent="0" algn="ctr" rtl="0">
                        <a:spcBef>
                          <a:spcPts val="0"/>
                        </a:spcBef>
                        <a:spcAft>
                          <a:spcPts val="0"/>
                        </a:spcAft>
                        <a:buNone/>
                      </a:pPr>
                      <a:r>
                        <a:rPr lang="en-US" sz="1800"/>
                        <a:t>UMass Amherst</a:t>
                      </a:r>
                      <a:endParaRPr sz="1800"/>
                    </a:p>
                  </a:txBody>
                  <a:tcPr marL="91450" marR="91450" marT="45725" marB="45725">
                    <a:solidFill>
                      <a:srgbClr val="E8ECEA"/>
                    </a:solidFill>
                  </a:tcPr>
                </a:tc>
                <a:tc>
                  <a:txBody>
                    <a:bodyPr/>
                    <a:lstStyle/>
                    <a:p>
                      <a:pPr marL="0" marR="0" lvl="0" indent="0" algn="ctr" rtl="0">
                        <a:spcBef>
                          <a:spcPts val="0"/>
                        </a:spcBef>
                        <a:spcAft>
                          <a:spcPts val="0"/>
                        </a:spcAft>
                        <a:buNone/>
                      </a:pPr>
                      <a:r>
                        <a:rPr lang="en-US" sz="1800"/>
                        <a:t>$16,115</a:t>
                      </a:r>
                      <a:endParaRPr sz="1800"/>
                    </a:p>
                  </a:txBody>
                  <a:tcPr marL="91450" marR="91450" marT="45725" marB="45725" anchor="ctr">
                    <a:solidFill>
                      <a:srgbClr val="E8ECEA"/>
                    </a:solidFill>
                  </a:tcPr>
                </a:tc>
                <a:tc>
                  <a:txBody>
                    <a:bodyPr/>
                    <a:lstStyle/>
                    <a:p>
                      <a:pPr marL="0" marR="0" lvl="0" indent="0" algn="ctr" rtl="0">
                        <a:spcBef>
                          <a:spcPts val="0"/>
                        </a:spcBef>
                        <a:spcAft>
                          <a:spcPts val="0"/>
                        </a:spcAft>
                        <a:buNone/>
                      </a:pPr>
                      <a:r>
                        <a:rPr lang="en-US" sz="1800"/>
                        <a:t>28,635</a:t>
                      </a:r>
                      <a:endParaRPr sz="1800"/>
                    </a:p>
                  </a:txBody>
                  <a:tcPr marL="91450" marR="91450" marT="45725" marB="45725" anchor="ctr">
                    <a:solidFill>
                      <a:srgbClr val="E8ECEA"/>
                    </a:solidFill>
                  </a:tcPr>
                </a:tc>
                <a:tc>
                  <a:txBody>
                    <a:bodyPr/>
                    <a:lstStyle/>
                    <a:p>
                      <a:pPr marL="0" marR="0" lvl="0" indent="0" algn="ctr" rtl="0">
                        <a:spcBef>
                          <a:spcPts val="0"/>
                        </a:spcBef>
                        <a:spcAft>
                          <a:spcPts val="0"/>
                        </a:spcAft>
                        <a:buNone/>
                      </a:pPr>
                      <a:r>
                        <a:rPr lang="en-US" sz="1800"/>
                        <a:t>public</a:t>
                      </a:r>
                      <a:endParaRPr sz="1800"/>
                    </a:p>
                  </a:txBody>
                  <a:tcPr marL="91450" marR="91450" marT="45725" marB="45725" anchor="ctr">
                    <a:solidFill>
                      <a:srgbClr val="E8ECEA"/>
                    </a:solidFill>
                  </a:tcPr>
                </a:tc>
                <a:tc>
                  <a:txBody>
                    <a:bodyPr/>
                    <a:lstStyle/>
                    <a:p>
                      <a:pPr marL="0" marR="0" lvl="0" indent="0" algn="l" rtl="0">
                        <a:spcBef>
                          <a:spcPts val="0"/>
                        </a:spcBef>
                        <a:spcAft>
                          <a:spcPts val="0"/>
                        </a:spcAft>
                        <a:buNone/>
                      </a:pPr>
                      <a:endParaRPr sz="1800"/>
                    </a:p>
                  </a:txBody>
                  <a:tcPr marL="91450" marR="91450" marT="45725" marB="45725" anchor="ctr">
                    <a:solidFill>
                      <a:srgbClr val="E8ECEA"/>
                    </a:solidFill>
                  </a:tcPr>
                </a:tc>
                <a:extLst>
                  <a:ext uri="{0D108BD9-81ED-4DB2-BD59-A6C34878D82A}">
                    <a16:rowId xmlns:a16="http://schemas.microsoft.com/office/drawing/2014/main" val="10002"/>
                  </a:ext>
                </a:extLst>
              </a:tr>
              <a:tr h="584200">
                <a:tc>
                  <a:txBody>
                    <a:bodyPr/>
                    <a:lstStyle/>
                    <a:p>
                      <a:pPr marL="0" marR="0" lvl="0" indent="0" algn="ctr" rtl="0">
                        <a:spcBef>
                          <a:spcPts val="0"/>
                        </a:spcBef>
                        <a:spcAft>
                          <a:spcPts val="0"/>
                        </a:spcAft>
                        <a:buNone/>
                      </a:pPr>
                      <a:r>
                        <a:rPr lang="en-US" sz="1800"/>
                        <a:t>Hampshire College</a:t>
                      </a:r>
                      <a:endParaRPr sz="1800"/>
                    </a:p>
                  </a:txBody>
                  <a:tcPr marL="91450" marR="91450" marT="45725" marB="45725"/>
                </a:tc>
                <a:tc>
                  <a:txBody>
                    <a:bodyPr/>
                    <a:lstStyle/>
                    <a:p>
                      <a:pPr marL="0" marR="0" lvl="0" indent="0" algn="ctr" rtl="0">
                        <a:spcBef>
                          <a:spcPts val="0"/>
                        </a:spcBef>
                        <a:spcAft>
                          <a:spcPts val="0"/>
                        </a:spcAft>
                        <a:buNone/>
                      </a:pPr>
                      <a:r>
                        <a:rPr lang="en-US" sz="1800"/>
                        <a:t>$48,065</a:t>
                      </a:r>
                      <a:endParaRPr sz="1800"/>
                    </a:p>
                  </a:txBody>
                  <a:tcPr marL="91450" marR="91450" marT="45725" marB="45725" anchor="ctr"/>
                </a:tc>
                <a:tc>
                  <a:txBody>
                    <a:bodyPr/>
                    <a:lstStyle/>
                    <a:p>
                      <a:pPr marL="0" marR="0" lvl="0" indent="0" algn="ctr" rtl="0">
                        <a:spcBef>
                          <a:spcPts val="0"/>
                        </a:spcBef>
                        <a:spcAft>
                          <a:spcPts val="0"/>
                        </a:spcAft>
                        <a:buNone/>
                      </a:pPr>
                      <a:r>
                        <a:rPr lang="en-US" sz="1800"/>
                        <a:t>1,400</a:t>
                      </a:r>
                      <a:endParaRPr sz="1800"/>
                    </a:p>
                  </a:txBody>
                  <a:tcPr marL="91450" marR="91450" marT="45725" marB="45725" anchor="ctr"/>
                </a:tc>
                <a:tc>
                  <a:txBody>
                    <a:bodyPr/>
                    <a:lstStyle/>
                    <a:p>
                      <a:pPr marL="0" marR="0" lvl="0" indent="0" algn="ctr" rtl="0">
                        <a:spcBef>
                          <a:spcPts val="0"/>
                        </a:spcBef>
                        <a:spcAft>
                          <a:spcPts val="0"/>
                        </a:spcAft>
                        <a:buNone/>
                      </a:pPr>
                      <a:r>
                        <a:rPr lang="en-US" sz="1800"/>
                        <a:t>private</a:t>
                      </a:r>
                      <a:endParaRPr sz="1800"/>
                    </a:p>
                  </a:txBody>
                  <a:tcPr marL="91450" marR="91450" marT="45725" marB="45725" anchor="ctr"/>
                </a:tc>
                <a:tc>
                  <a:txBody>
                    <a:bodyPr/>
                    <a:lstStyle/>
                    <a:p>
                      <a:pPr marL="0" marR="0" lvl="0" indent="0" algn="l" rtl="0">
                        <a:spcBef>
                          <a:spcPts val="0"/>
                        </a:spcBef>
                        <a:spcAft>
                          <a:spcPts val="0"/>
                        </a:spcAft>
                        <a:buNone/>
                      </a:pPr>
                      <a:endParaRPr sz="1800"/>
                    </a:p>
                  </a:txBody>
                  <a:tcPr marL="91450" marR="91450" marT="45725" marB="45725" anchor="ctr"/>
                </a:tc>
                <a:extLst>
                  <a:ext uri="{0D108BD9-81ED-4DB2-BD59-A6C34878D82A}">
                    <a16:rowId xmlns:a16="http://schemas.microsoft.com/office/drawing/2014/main" val="10003"/>
                  </a:ext>
                </a:extLst>
              </a:tr>
              <a:tr h="584200">
                <a:tc>
                  <a:txBody>
                    <a:bodyPr/>
                    <a:lstStyle/>
                    <a:p>
                      <a:pPr marL="0" marR="0" lvl="0" indent="0" algn="ctr" rtl="0">
                        <a:spcBef>
                          <a:spcPts val="0"/>
                        </a:spcBef>
                        <a:spcAft>
                          <a:spcPts val="0"/>
                        </a:spcAft>
                        <a:buNone/>
                      </a:pPr>
                      <a:r>
                        <a:rPr lang="en-US" sz="1800"/>
                        <a:t>Mount Holyoke College</a:t>
                      </a:r>
                      <a:endParaRPr sz="1800"/>
                    </a:p>
                  </a:txBody>
                  <a:tcPr marL="91450" marR="91450" marT="45725" marB="45725">
                    <a:solidFill>
                      <a:srgbClr val="E9ECEB"/>
                    </a:solidFill>
                  </a:tcPr>
                </a:tc>
                <a:tc>
                  <a:txBody>
                    <a:bodyPr/>
                    <a:lstStyle/>
                    <a:p>
                      <a:pPr marL="0" marR="0" lvl="0" indent="0" algn="ctr" rtl="0">
                        <a:spcBef>
                          <a:spcPts val="0"/>
                        </a:spcBef>
                        <a:spcAft>
                          <a:spcPts val="0"/>
                        </a:spcAft>
                        <a:buNone/>
                      </a:pPr>
                      <a:r>
                        <a:rPr lang="en-US" sz="1800"/>
                        <a:t>$43,886</a:t>
                      </a:r>
                      <a:endParaRPr sz="1800"/>
                    </a:p>
                  </a:txBody>
                  <a:tcPr marL="91450" marR="91450" marT="45725" marB="45725" anchor="ctr">
                    <a:solidFill>
                      <a:srgbClr val="E9ECEB"/>
                    </a:solidFill>
                  </a:tcPr>
                </a:tc>
                <a:tc>
                  <a:txBody>
                    <a:bodyPr/>
                    <a:lstStyle/>
                    <a:p>
                      <a:pPr marL="0" marR="0" lvl="0" indent="0" algn="ctr" rtl="0">
                        <a:spcBef>
                          <a:spcPts val="0"/>
                        </a:spcBef>
                        <a:spcAft>
                          <a:spcPts val="0"/>
                        </a:spcAft>
                        <a:buNone/>
                      </a:pPr>
                      <a:r>
                        <a:rPr lang="en-US" sz="1800"/>
                        <a:t>2,189</a:t>
                      </a:r>
                      <a:endParaRPr sz="1800"/>
                    </a:p>
                  </a:txBody>
                  <a:tcPr marL="91450" marR="91450" marT="45725" marB="45725" anchor="ctr">
                    <a:solidFill>
                      <a:srgbClr val="E9ECEB"/>
                    </a:solidFill>
                  </a:tcPr>
                </a:tc>
                <a:tc>
                  <a:txBody>
                    <a:bodyPr/>
                    <a:lstStyle/>
                    <a:p>
                      <a:pPr marL="0" marR="0" lvl="0" indent="0" algn="ctr" rtl="0">
                        <a:spcBef>
                          <a:spcPts val="0"/>
                        </a:spcBef>
                        <a:spcAft>
                          <a:spcPts val="0"/>
                        </a:spcAft>
                        <a:buNone/>
                      </a:pPr>
                      <a:r>
                        <a:rPr lang="en-US" sz="1800"/>
                        <a:t>private</a:t>
                      </a:r>
                      <a:endParaRPr sz="1800"/>
                    </a:p>
                  </a:txBody>
                  <a:tcPr marL="91450" marR="91450" marT="45725" marB="45725" anchor="ctr">
                    <a:solidFill>
                      <a:srgbClr val="E9ECEB"/>
                    </a:solidFill>
                  </a:tcPr>
                </a:tc>
                <a:tc>
                  <a:txBody>
                    <a:bodyPr/>
                    <a:lstStyle/>
                    <a:p>
                      <a:pPr marL="0" marR="0" lvl="0" indent="0" algn="l" rtl="0">
                        <a:spcBef>
                          <a:spcPts val="0"/>
                        </a:spcBef>
                        <a:spcAft>
                          <a:spcPts val="0"/>
                        </a:spcAft>
                        <a:buNone/>
                      </a:pPr>
                      <a:endParaRPr sz="1800"/>
                    </a:p>
                  </a:txBody>
                  <a:tcPr marL="91450" marR="91450" marT="45725" marB="45725" anchor="ctr">
                    <a:solidFill>
                      <a:srgbClr val="E9ECEB"/>
                    </a:solidFill>
                  </a:tcPr>
                </a:tc>
                <a:extLst>
                  <a:ext uri="{0D108BD9-81ED-4DB2-BD59-A6C34878D82A}">
                    <a16:rowId xmlns:a16="http://schemas.microsoft.com/office/drawing/2014/main" val="10004"/>
                  </a:ext>
                </a:extLst>
              </a:tr>
              <a:tr h="584200">
                <a:tc>
                  <a:txBody>
                    <a:bodyPr/>
                    <a:lstStyle/>
                    <a:p>
                      <a:pPr marL="0" marR="0" lvl="0" indent="0" algn="ctr" rtl="0">
                        <a:spcBef>
                          <a:spcPts val="0"/>
                        </a:spcBef>
                        <a:spcAft>
                          <a:spcPts val="0"/>
                        </a:spcAft>
                        <a:buNone/>
                      </a:pPr>
                      <a:r>
                        <a:rPr lang="en-US" sz="1800"/>
                        <a:t>Amherst College</a:t>
                      </a:r>
                      <a:endParaRPr sz="1800"/>
                    </a:p>
                  </a:txBody>
                  <a:tcPr marL="91450" marR="91450" marT="45725" marB="45725"/>
                </a:tc>
                <a:tc>
                  <a:txBody>
                    <a:bodyPr/>
                    <a:lstStyle/>
                    <a:p>
                      <a:pPr marL="0" marR="0" lvl="0" indent="0" algn="ctr" rtl="0">
                        <a:spcBef>
                          <a:spcPts val="0"/>
                        </a:spcBef>
                        <a:spcAft>
                          <a:spcPts val="0"/>
                        </a:spcAft>
                        <a:buNone/>
                      </a:pPr>
                      <a:r>
                        <a:rPr lang="en-US" sz="1800"/>
                        <a:t>$50,562</a:t>
                      </a:r>
                      <a:endParaRPr sz="1800"/>
                    </a:p>
                  </a:txBody>
                  <a:tcPr marL="91450" marR="91450" marT="45725" marB="45725" anchor="ctr"/>
                </a:tc>
                <a:tc>
                  <a:txBody>
                    <a:bodyPr/>
                    <a:lstStyle/>
                    <a:p>
                      <a:pPr marL="0" marR="0" lvl="0" indent="0" algn="ctr" rtl="0">
                        <a:spcBef>
                          <a:spcPts val="0"/>
                        </a:spcBef>
                        <a:spcAft>
                          <a:spcPts val="0"/>
                        </a:spcAft>
                        <a:buNone/>
                      </a:pPr>
                      <a:r>
                        <a:rPr lang="en-US" sz="1800"/>
                        <a:t>1,792</a:t>
                      </a:r>
                      <a:endParaRPr sz="1800"/>
                    </a:p>
                  </a:txBody>
                  <a:tcPr marL="91450" marR="91450" marT="45725" marB="45725" anchor="ctr"/>
                </a:tc>
                <a:tc>
                  <a:txBody>
                    <a:bodyPr/>
                    <a:lstStyle/>
                    <a:p>
                      <a:pPr marL="0" marR="0" lvl="0" indent="0" algn="ctr" rtl="0">
                        <a:spcBef>
                          <a:spcPts val="0"/>
                        </a:spcBef>
                        <a:spcAft>
                          <a:spcPts val="0"/>
                        </a:spcAft>
                        <a:buNone/>
                      </a:pPr>
                      <a:r>
                        <a:rPr lang="en-US" sz="1800"/>
                        <a:t>private</a:t>
                      </a:r>
                      <a:endParaRPr sz="1800"/>
                    </a:p>
                  </a:txBody>
                  <a:tcPr marL="91450" marR="91450" marT="45725" marB="45725" anchor="ctr"/>
                </a:tc>
                <a:tc>
                  <a:txBody>
                    <a:bodyPr/>
                    <a:lstStyle/>
                    <a:p>
                      <a:pPr marL="0" marR="0" lvl="0" indent="0" algn="l" rtl="0">
                        <a:spcBef>
                          <a:spcPts val="0"/>
                        </a:spcBef>
                        <a:spcAft>
                          <a:spcPts val="0"/>
                        </a:spcAft>
                        <a:buNone/>
                      </a:pPr>
                      <a:endParaRPr sz="1800"/>
                    </a:p>
                  </a:txBody>
                  <a:tcPr marL="91450" marR="91450" marT="45725" marB="45725" anchor="ctr"/>
                </a:tc>
                <a:extLst>
                  <a:ext uri="{0D108BD9-81ED-4DB2-BD59-A6C34878D82A}">
                    <a16:rowId xmlns:a16="http://schemas.microsoft.com/office/drawing/2014/main" val="10005"/>
                  </a:ext>
                </a:extLst>
              </a:tr>
              <a:tr h="584200">
                <a:tc>
                  <a:txBody>
                    <a:bodyPr/>
                    <a:lstStyle/>
                    <a:p>
                      <a:pPr marL="0" marR="0" lvl="0" indent="0" algn="ctr" rtl="0">
                        <a:spcBef>
                          <a:spcPts val="0"/>
                        </a:spcBef>
                        <a:spcAft>
                          <a:spcPts val="0"/>
                        </a:spcAft>
                        <a:buNone/>
                      </a:pPr>
                      <a:r>
                        <a:rPr lang="en-US" sz="3200"/>
                        <a:t>⋮</a:t>
                      </a:r>
                      <a:endParaRPr sz="3200"/>
                    </a:p>
                  </a:txBody>
                  <a:tcPr marL="91450" marR="91450" marT="45725" marB="45725">
                    <a:solidFill>
                      <a:srgbClr val="E9ECEB"/>
                    </a:solidFill>
                  </a:tcPr>
                </a:tc>
                <a:tc>
                  <a:txBody>
                    <a:bodyPr/>
                    <a:lstStyle/>
                    <a:p>
                      <a:pPr marL="0" marR="0" lvl="0" indent="0" algn="l" rtl="0">
                        <a:spcBef>
                          <a:spcPts val="0"/>
                        </a:spcBef>
                        <a:spcAft>
                          <a:spcPts val="0"/>
                        </a:spcAft>
                        <a:buNone/>
                      </a:pPr>
                      <a:endParaRPr sz="1800"/>
                    </a:p>
                  </a:txBody>
                  <a:tcPr marL="91450" marR="91450" marT="45725" marB="45725" anchor="ctr">
                    <a:solidFill>
                      <a:srgbClr val="E9ECEB"/>
                    </a:solidFill>
                  </a:tcPr>
                </a:tc>
                <a:tc>
                  <a:txBody>
                    <a:bodyPr/>
                    <a:lstStyle/>
                    <a:p>
                      <a:pPr marL="0" marR="0" lvl="0" indent="0" algn="l" rtl="0">
                        <a:spcBef>
                          <a:spcPts val="0"/>
                        </a:spcBef>
                        <a:spcAft>
                          <a:spcPts val="0"/>
                        </a:spcAft>
                        <a:buNone/>
                      </a:pPr>
                      <a:endParaRPr sz="1800"/>
                    </a:p>
                  </a:txBody>
                  <a:tcPr marL="91450" marR="91450" marT="45725" marB="45725" anchor="ctr">
                    <a:solidFill>
                      <a:srgbClr val="E9ECEB"/>
                    </a:solidFill>
                  </a:tcPr>
                </a:tc>
                <a:tc>
                  <a:txBody>
                    <a:bodyPr/>
                    <a:lstStyle/>
                    <a:p>
                      <a:pPr marL="0" marR="0" lvl="0" indent="0" algn="l" rtl="0">
                        <a:spcBef>
                          <a:spcPts val="0"/>
                        </a:spcBef>
                        <a:spcAft>
                          <a:spcPts val="0"/>
                        </a:spcAft>
                        <a:buNone/>
                      </a:pPr>
                      <a:endParaRPr sz="1800"/>
                    </a:p>
                  </a:txBody>
                  <a:tcPr marL="91450" marR="91450" marT="45725" marB="45725" anchor="ctr">
                    <a:solidFill>
                      <a:srgbClr val="E9ECEB"/>
                    </a:solidFill>
                  </a:tcPr>
                </a:tc>
                <a:tc>
                  <a:txBody>
                    <a:bodyPr/>
                    <a:lstStyle/>
                    <a:p>
                      <a:pPr marL="0" marR="0" lvl="0" indent="0" algn="l" rtl="0">
                        <a:spcBef>
                          <a:spcPts val="0"/>
                        </a:spcBef>
                        <a:spcAft>
                          <a:spcPts val="0"/>
                        </a:spcAft>
                        <a:buNone/>
                      </a:pPr>
                      <a:endParaRPr sz="1800"/>
                    </a:p>
                  </a:txBody>
                  <a:tcPr marL="91450" marR="91450" marT="45725" marB="45725" anchor="ctr">
                    <a:solidFill>
                      <a:srgbClr val="E9ECEB"/>
                    </a:solidFill>
                  </a:tcPr>
                </a:tc>
                <a:extLst>
                  <a:ext uri="{0D108BD9-81ED-4DB2-BD59-A6C34878D82A}">
                    <a16:rowId xmlns:a16="http://schemas.microsoft.com/office/drawing/2014/main" val="10006"/>
                  </a:ext>
                </a:extLst>
              </a:tr>
            </a:tbl>
          </a:graphicData>
        </a:graphic>
      </p:graphicFrame>
      <p:grpSp>
        <p:nvGrpSpPr>
          <p:cNvPr id="293" name="Google Shape;293;p34"/>
          <p:cNvGrpSpPr/>
          <p:nvPr/>
        </p:nvGrpSpPr>
        <p:grpSpPr>
          <a:xfrm>
            <a:off x="6511638" y="967322"/>
            <a:ext cx="4343400" cy="362712"/>
            <a:chOff x="3352800" y="1161288"/>
            <a:chExt cx="4343400" cy="362712"/>
          </a:xfrm>
        </p:grpSpPr>
        <p:sp>
          <p:nvSpPr>
            <p:cNvPr id="294" name="Google Shape;294;p34"/>
            <p:cNvSpPr/>
            <p:nvPr/>
          </p:nvSpPr>
          <p:spPr>
            <a:xfrm rot="-5400000">
              <a:off x="5448300" y="-723900"/>
              <a:ext cx="152400" cy="43434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defTabSz="914400">
                <a:buClr>
                  <a:srgbClr val="000000"/>
                </a:buClr>
              </a:pPr>
              <a:endParaRPr kern="0">
                <a:solidFill>
                  <a:srgbClr val="292934"/>
                </a:solidFill>
                <a:latin typeface="Arial"/>
                <a:ea typeface="Arial"/>
                <a:cs typeface="Arial"/>
                <a:sym typeface="Arial"/>
              </a:endParaRPr>
            </a:p>
          </p:txBody>
        </p:sp>
        <p:sp>
          <p:nvSpPr>
            <p:cNvPr id="295" name="Google Shape;295;p34"/>
            <p:cNvSpPr/>
            <p:nvPr/>
          </p:nvSpPr>
          <p:spPr>
            <a:xfrm>
              <a:off x="4724400" y="1161288"/>
              <a:ext cx="1524000" cy="362712"/>
            </a:xfrm>
            <a:prstGeom prst="rect">
              <a:avLst/>
            </a:prstGeom>
            <a:solidFill>
              <a:schemeClr val="lt1"/>
            </a:solidFill>
            <a:ln>
              <a:noFill/>
            </a:ln>
          </p:spPr>
          <p:txBody>
            <a:bodyPr spcFirstLastPara="1" wrap="square" lIns="91425" tIns="45700" rIns="91425" bIns="45700" anchor="ctr" anchorCtr="0">
              <a:noAutofit/>
            </a:bodyPr>
            <a:lstStyle/>
            <a:p>
              <a:pPr algn="ctr" defTabSz="914400">
                <a:buClr>
                  <a:srgbClr val="000000"/>
                </a:buClr>
              </a:pPr>
              <a:r>
                <a:rPr lang="en-US" b="1" kern="0">
                  <a:solidFill>
                    <a:srgbClr val="D2533C"/>
                  </a:solidFill>
                  <a:latin typeface="Arial"/>
                  <a:ea typeface="Arial"/>
                  <a:cs typeface="Arial"/>
                  <a:sym typeface="Arial"/>
                </a:rPr>
                <a:t>VARIABLES</a:t>
              </a:r>
              <a:endParaRPr b="1" kern="0">
                <a:solidFill>
                  <a:srgbClr val="D2533C"/>
                </a:solidFill>
                <a:latin typeface="Arial"/>
                <a:ea typeface="Arial"/>
                <a:cs typeface="Arial"/>
                <a:sym typeface="Arial"/>
              </a:endParaRPr>
            </a:p>
          </p:txBody>
        </p:sp>
      </p:grpSp>
      <p:grpSp>
        <p:nvGrpSpPr>
          <p:cNvPr id="296" name="Google Shape;296;p34"/>
          <p:cNvGrpSpPr/>
          <p:nvPr/>
        </p:nvGrpSpPr>
        <p:grpSpPr>
          <a:xfrm rot="-5400000">
            <a:off x="2206338" y="3577934"/>
            <a:ext cx="3429000" cy="609600"/>
            <a:chOff x="3962400" y="1237488"/>
            <a:chExt cx="3429000" cy="304800"/>
          </a:xfrm>
        </p:grpSpPr>
        <p:sp>
          <p:nvSpPr>
            <p:cNvPr id="297" name="Google Shape;297;p34"/>
            <p:cNvSpPr/>
            <p:nvPr/>
          </p:nvSpPr>
          <p:spPr>
            <a:xfrm rot="-5400000">
              <a:off x="5654041" y="-271273"/>
              <a:ext cx="45719" cy="34290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defTabSz="914400">
                <a:buClr>
                  <a:srgbClr val="000000"/>
                </a:buClr>
              </a:pPr>
              <a:endParaRPr kern="0">
                <a:solidFill>
                  <a:srgbClr val="292934"/>
                </a:solidFill>
                <a:latin typeface="Arial"/>
                <a:ea typeface="Arial"/>
                <a:cs typeface="Arial"/>
                <a:sym typeface="Arial"/>
              </a:endParaRPr>
            </a:p>
          </p:txBody>
        </p:sp>
        <p:sp>
          <p:nvSpPr>
            <p:cNvPr id="298" name="Google Shape;298;p34"/>
            <p:cNvSpPr/>
            <p:nvPr/>
          </p:nvSpPr>
          <p:spPr>
            <a:xfrm>
              <a:off x="4648200" y="1237488"/>
              <a:ext cx="2057400" cy="304800"/>
            </a:xfrm>
            <a:prstGeom prst="rect">
              <a:avLst/>
            </a:prstGeom>
            <a:solidFill>
              <a:schemeClr val="lt1"/>
            </a:solidFill>
            <a:ln>
              <a:noFill/>
            </a:ln>
          </p:spPr>
          <p:txBody>
            <a:bodyPr spcFirstLastPara="1" wrap="square" lIns="91425" tIns="45700" rIns="91425" bIns="45700" anchor="ctr" anchorCtr="0">
              <a:noAutofit/>
            </a:bodyPr>
            <a:lstStyle/>
            <a:p>
              <a:pPr algn="ctr" defTabSz="914400">
                <a:buClr>
                  <a:srgbClr val="000000"/>
                </a:buClr>
              </a:pPr>
              <a:r>
                <a:rPr lang="en-US" b="1" kern="0">
                  <a:solidFill>
                    <a:srgbClr val="D2533C"/>
                  </a:solidFill>
                  <a:latin typeface="Arial"/>
                  <a:ea typeface="Arial"/>
                  <a:cs typeface="Arial"/>
                  <a:sym typeface="Arial"/>
                </a:rPr>
                <a:t>OBSERVATIONS</a:t>
              </a:r>
              <a:endParaRPr b="1" kern="0">
                <a:solidFill>
                  <a:srgbClr val="D2533C"/>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5"/>
          <p:cNvSpPr txBox="1">
            <a:spLocks noGrp="1"/>
          </p:cNvSpPr>
          <p:nvPr>
            <p:ph type="title"/>
          </p:nvPr>
        </p:nvSpPr>
        <p:spPr>
          <a:xfrm>
            <a:off x="110841" y="2195941"/>
            <a:ext cx="3200399" cy="2042158"/>
          </a:xfrm>
          <a:prstGeom prst="rect">
            <a:avLst/>
          </a:prstGeom>
          <a:noFill/>
          <a:ln>
            <a:noFill/>
          </a:ln>
        </p:spPr>
        <p:txBody>
          <a:bodyPr spcFirstLastPara="1" wrap="square" lIns="91425" tIns="45700" rIns="91425" bIns="45700" anchor="ctr" anchorCtr="0">
            <a:noAutofit/>
          </a:bodyPr>
          <a:lstStyle/>
          <a:p>
            <a:r>
              <a:rPr lang="en-US" dirty="0"/>
              <a:t>Another way to think about this</a:t>
            </a:r>
            <a:endParaRPr dirty="0"/>
          </a:p>
        </p:txBody>
      </p:sp>
      <p:sp>
        <p:nvSpPr>
          <p:cNvPr id="304" name="Google Shape;304;p35"/>
          <p:cNvSpPr txBox="1">
            <a:spLocks noGrp="1"/>
          </p:cNvSpPr>
          <p:nvPr>
            <p:ph idx="1"/>
          </p:nvPr>
        </p:nvSpPr>
        <p:spPr>
          <a:xfrm>
            <a:off x="3477496" y="976741"/>
            <a:ext cx="8686800" cy="48768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a:latin typeface="Courier New"/>
                <a:ea typeface="Courier New"/>
                <a:cs typeface="Courier New"/>
                <a:sym typeface="Courier New"/>
              </a:rPr>
              <a:t>class school_obs:</a:t>
            </a:r>
            <a:endParaRPr/>
          </a:p>
          <a:p>
            <a:pPr marL="0" indent="0">
              <a:buNone/>
            </a:pPr>
            <a:r>
              <a:rPr lang="en-US">
                <a:latin typeface="Courier New"/>
                <a:ea typeface="Courier New"/>
                <a:cs typeface="Courier New"/>
                <a:sym typeface="Courier New"/>
              </a:rPr>
              <a:t>	def __init__(tuition, enrollment,  </a:t>
            </a:r>
            <a:endParaRPr/>
          </a:p>
          <a:p>
            <a:pPr marL="0" indent="0">
              <a:buNone/>
            </a:pPr>
            <a:r>
              <a:rPr lang="en-US">
                <a:latin typeface="Courier New"/>
                <a:ea typeface="Courier New"/>
                <a:cs typeface="Courier New"/>
                <a:sym typeface="Courier New"/>
              </a:rPr>
              <a:t>                  pub_or_priv):</a:t>
            </a:r>
            <a:endParaRPr/>
          </a:p>
          <a:p>
            <a:pPr marL="0" indent="0">
              <a:buNone/>
            </a:pPr>
            <a:r>
              <a:rPr lang="en-US">
                <a:latin typeface="Courier New"/>
                <a:ea typeface="Courier New"/>
                <a:cs typeface="Courier New"/>
                <a:sym typeface="Courier New"/>
              </a:rPr>
              <a:t>		self.tuition = tuition</a:t>
            </a:r>
            <a:endParaRPr/>
          </a:p>
          <a:p>
            <a:pPr marL="0" indent="0">
              <a:buNone/>
            </a:pPr>
            <a:r>
              <a:rPr lang="en-US">
                <a:latin typeface="Courier New"/>
                <a:ea typeface="Courier New"/>
                <a:cs typeface="Courier New"/>
                <a:sym typeface="Courier New"/>
              </a:rPr>
              <a:t>		self.enrollment = enrollment</a:t>
            </a:r>
            <a:endParaRPr/>
          </a:p>
          <a:p>
            <a:pPr marL="0" indent="0">
              <a:buNone/>
            </a:pPr>
            <a:r>
              <a:rPr lang="en-US">
                <a:latin typeface="Courier New"/>
                <a:ea typeface="Courier New"/>
                <a:cs typeface="Courier New"/>
                <a:sym typeface="Courier New"/>
              </a:rPr>
              <a:t>		self.pub_or_priv = pub_or_priv</a:t>
            </a:r>
            <a:endParaRPr>
              <a:latin typeface="Courier New"/>
              <a:ea typeface="Courier New"/>
              <a:cs typeface="Courier New"/>
              <a:sym typeface="Courier New"/>
            </a:endParaRPr>
          </a:p>
          <a:p>
            <a:pPr marL="0" indent="0">
              <a:buNone/>
            </a:pPr>
            <a:endParaRPr>
              <a:latin typeface="Courier New"/>
              <a:ea typeface="Courier New"/>
              <a:cs typeface="Courier New"/>
              <a:sym typeface="Courier New"/>
            </a:endParaRPr>
          </a:p>
          <a:p>
            <a:pPr marL="0" indent="0">
              <a:buNone/>
            </a:pPr>
            <a:endParaRPr>
              <a:latin typeface="Courier New"/>
              <a:ea typeface="Courier New"/>
              <a:cs typeface="Courier New"/>
              <a:sym typeface="Courier New"/>
            </a:endParaRPr>
          </a:p>
          <a:p>
            <a:pPr marL="0" indent="0">
              <a:buNone/>
            </a:pPr>
            <a:r>
              <a:rPr lang="en-US">
                <a:latin typeface="Courier New"/>
                <a:ea typeface="Courier New"/>
                <a:cs typeface="Courier New"/>
                <a:sym typeface="Courier New"/>
              </a:rPr>
              <a:t>smith = school_obs(46288, 2563, “private”)</a:t>
            </a:r>
            <a:endParaRPr/>
          </a:p>
          <a:p>
            <a:pPr marL="0" indent="0">
              <a:buNone/>
            </a:pPr>
            <a:r>
              <a:rPr lang="en-US">
                <a:latin typeface="Courier New"/>
                <a:ea typeface="Courier New"/>
                <a:cs typeface="Courier New"/>
                <a:sym typeface="Courier New"/>
              </a:rPr>
              <a:t>umass = school_obs(16115, 28635, “public”)</a:t>
            </a:r>
            <a:endParaRPr/>
          </a:p>
          <a:p>
            <a:pPr marL="0" indent="0">
              <a:buNone/>
            </a:pPr>
            <a:endParaRPr>
              <a:latin typeface="Courier New"/>
              <a:ea typeface="Courier New"/>
              <a:cs typeface="Courier New"/>
              <a:sym typeface="Courier New"/>
            </a:endParaRPr>
          </a:p>
        </p:txBody>
      </p:sp>
      <p:grpSp>
        <p:nvGrpSpPr>
          <p:cNvPr id="305" name="Google Shape;305;p35"/>
          <p:cNvGrpSpPr/>
          <p:nvPr/>
        </p:nvGrpSpPr>
        <p:grpSpPr>
          <a:xfrm rot="5400000">
            <a:off x="9925540" y="2090785"/>
            <a:ext cx="2743200" cy="362712"/>
            <a:chOff x="4495800" y="1161288"/>
            <a:chExt cx="2743200" cy="362712"/>
          </a:xfrm>
        </p:grpSpPr>
        <p:sp>
          <p:nvSpPr>
            <p:cNvPr id="306" name="Google Shape;306;p35"/>
            <p:cNvSpPr/>
            <p:nvPr/>
          </p:nvSpPr>
          <p:spPr>
            <a:xfrm rot="-5400000">
              <a:off x="5791200" y="76200"/>
              <a:ext cx="152400" cy="27432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defTabSz="914400">
                <a:buClr>
                  <a:srgbClr val="000000"/>
                </a:buClr>
              </a:pPr>
              <a:endParaRPr kern="0">
                <a:solidFill>
                  <a:srgbClr val="292934"/>
                </a:solidFill>
                <a:latin typeface="Arial"/>
                <a:ea typeface="Arial"/>
                <a:cs typeface="Arial"/>
                <a:sym typeface="Arial"/>
              </a:endParaRPr>
            </a:p>
          </p:txBody>
        </p:sp>
        <p:sp>
          <p:nvSpPr>
            <p:cNvPr id="307" name="Google Shape;307;p35"/>
            <p:cNvSpPr/>
            <p:nvPr/>
          </p:nvSpPr>
          <p:spPr>
            <a:xfrm>
              <a:off x="5029200" y="1161288"/>
              <a:ext cx="1524000" cy="362712"/>
            </a:xfrm>
            <a:prstGeom prst="rect">
              <a:avLst/>
            </a:prstGeom>
            <a:solidFill>
              <a:schemeClr val="lt1"/>
            </a:solidFill>
            <a:ln>
              <a:noFill/>
            </a:ln>
          </p:spPr>
          <p:txBody>
            <a:bodyPr spcFirstLastPara="1" wrap="square" lIns="91425" tIns="45700" rIns="91425" bIns="45700" anchor="ctr" anchorCtr="0">
              <a:noAutofit/>
            </a:bodyPr>
            <a:lstStyle/>
            <a:p>
              <a:pPr algn="ctr" defTabSz="914400">
                <a:buClr>
                  <a:srgbClr val="000000"/>
                </a:buClr>
              </a:pPr>
              <a:r>
                <a:rPr lang="en-US" b="1" kern="0">
                  <a:solidFill>
                    <a:srgbClr val="D2533C"/>
                  </a:solidFill>
                  <a:latin typeface="Arial"/>
                  <a:ea typeface="Arial"/>
                  <a:cs typeface="Arial"/>
                  <a:sym typeface="Arial"/>
                </a:rPr>
                <a:t>VARIABLES</a:t>
              </a:r>
              <a:endParaRPr b="1" kern="0">
                <a:solidFill>
                  <a:srgbClr val="D2533C"/>
                </a:solidFill>
                <a:latin typeface="Arial"/>
                <a:ea typeface="Arial"/>
                <a:cs typeface="Arial"/>
                <a:sym typeface="Arial"/>
              </a:endParaRPr>
            </a:p>
          </p:txBody>
        </p:sp>
      </p:grpSp>
      <p:grpSp>
        <p:nvGrpSpPr>
          <p:cNvPr id="308" name="Google Shape;308;p35"/>
          <p:cNvGrpSpPr/>
          <p:nvPr/>
        </p:nvGrpSpPr>
        <p:grpSpPr>
          <a:xfrm>
            <a:off x="3934695" y="3872341"/>
            <a:ext cx="6934200" cy="609600"/>
            <a:chOff x="3962400" y="1237488"/>
            <a:chExt cx="3429000" cy="304800"/>
          </a:xfrm>
        </p:grpSpPr>
        <p:sp>
          <p:nvSpPr>
            <p:cNvPr id="309" name="Google Shape;309;p35"/>
            <p:cNvSpPr/>
            <p:nvPr/>
          </p:nvSpPr>
          <p:spPr>
            <a:xfrm rot="-5400000">
              <a:off x="5654041" y="-271273"/>
              <a:ext cx="45719" cy="3429000"/>
            </a:xfrm>
            <a:prstGeom prst="rightBracket">
              <a:avLst>
                <a:gd name="adj" fmla="val 8333"/>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defTabSz="914400">
                <a:buClr>
                  <a:srgbClr val="000000"/>
                </a:buClr>
              </a:pPr>
              <a:endParaRPr kern="0">
                <a:solidFill>
                  <a:srgbClr val="292934"/>
                </a:solidFill>
                <a:latin typeface="Arial"/>
                <a:ea typeface="Arial"/>
                <a:cs typeface="Arial"/>
                <a:sym typeface="Arial"/>
              </a:endParaRPr>
            </a:p>
          </p:txBody>
        </p:sp>
        <p:sp>
          <p:nvSpPr>
            <p:cNvPr id="310" name="Google Shape;310;p35"/>
            <p:cNvSpPr/>
            <p:nvPr/>
          </p:nvSpPr>
          <p:spPr>
            <a:xfrm>
              <a:off x="5168203" y="1237488"/>
              <a:ext cx="1055077" cy="304800"/>
            </a:xfrm>
            <a:prstGeom prst="rect">
              <a:avLst/>
            </a:prstGeom>
            <a:solidFill>
              <a:schemeClr val="lt1"/>
            </a:solidFill>
            <a:ln>
              <a:noFill/>
            </a:ln>
          </p:spPr>
          <p:txBody>
            <a:bodyPr spcFirstLastPara="1" wrap="square" lIns="91425" tIns="45700" rIns="91425" bIns="45700" anchor="ctr" anchorCtr="0">
              <a:noAutofit/>
            </a:bodyPr>
            <a:lstStyle/>
            <a:p>
              <a:pPr algn="ctr" defTabSz="914400">
                <a:buClr>
                  <a:srgbClr val="000000"/>
                </a:buClr>
              </a:pPr>
              <a:r>
                <a:rPr lang="en-US" b="1" kern="0">
                  <a:solidFill>
                    <a:srgbClr val="D2533C"/>
                  </a:solidFill>
                  <a:latin typeface="Arial"/>
                  <a:ea typeface="Arial"/>
                  <a:cs typeface="Arial"/>
                  <a:sym typeface="Arial"/>
                </a:rPr>
                <a:t>OBSERVATIONS</a:t>
              </a:r>
              <a:endParaRPr b="1" kern="0">
                <a:solidFill>
                  <a:srgbClr val="D2533C"/>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p:nvPr>
        </p:nvSpPr>
        <p:spPr>
          <a:xfrm>
            <a:off x="101553" y="2276198"/>
            <a:ext cx="3184017" cy="2240383"/>
          </a:xfrm>
          <a:prstGeom prst="rect">
            <a:avLst/>
          </a:prstGeom>
          <a:noFill/>
          <a:ln>
            <a:noFill/>
          </a:ln>
        </p:spPr>
        <p:txBody>
          <a:bodyPr spcFirstLastPara="1" wrap="square" lIns="91425" tIns="45700" rIns="91425" bIns="45700" anchor="ctr" anchorCtr="0">
            <a:noAutofit/>
          </a:bodyPr>
          <a:lstStyle/>
          <a:p>
            <a:r>
              <a:rPr lang="en-US" dirty="0"/>
              <a:t>Yet another way to think about this</a:t>
            </a:r>
            <a:endParaRPr dirty="0"/>
          </a:p>
        </p:txBody>
      </p:sp>
      <p:pic>
        <p:nvPicPr>
          <p:cNvPr id="316" name="Google Shape;316;p36"/>
          <p:cNvPicPr preferRelativeResize="0"/>
          <p:nvPr/>
        </p:nvPicPr>
        <p:blipFill rotWithShape="1">
          <a:blip r:embed="rId3">
            <a:alphaModFix/>
          </a:blip>
          <a:srcRect/>
          <a:stretch/>
        </p:blipFill>
        <p:spPr>
          <a:xfrm>
            <a:off x="7897091" y="1115287"/>
            <a:ext cx="4125985" cy="4315883"/>
          </a:xfrm>
          <a:prstGeom prst="rect">
            <a:avLst/>
          </a:prstGeom>
          <a:noFill/>
          <a:ln>
            <a:noFill/>
          </a:ln>
        </p:spPr>
      </p:pic>
      <p:pic>
        <p:nvPicPr>
          <p:cNvPr id="317" name="Google Shape;317;p36"/>
          <p:cNvPicPr preferRelativeResize="0"/>
          <p:nvPr/>
        </p:nvPicPr>
        <p:blipFill rotWithShape="1">
          <a:blip r:embed="rId4">
            <a:alphaModFix/>
          </a:blip>
          <a:srcRect/>
          <a:stretch/>
        </p:blipFill>
        <p:spPr>
          <a:xfrm>
            <a:off x="3401291" y="1039086"/>
            <a:ext cx="3093229" cy="5257800"/>
          </a:xfrm>
          <a:prstGeom prst="rect">
            <a:avLst/>
          </a:prstGeom>
          <a:noFill/>
          <a:ln>
            <a:noFill/>
          </a:ln>
        </p:spPr>
      </p:pic>
      <p:grpSp>
        <p:nvGrpSpPr>
          <p:cNvPr id="318" name="Google Shape;318;p36"/>
          <p:cNvGrpSpPr/>
          <p:nvPr/>
        </p:nvGrpSpPr>
        <p:grpSpPr>
          <a:xfrm>
            <a:off x="4905739" y="526754"/>
            <a:ext cx="3618135" cy="1225800"/>
            <a:chOff x="1733048" y="859268"/>
            <a:chExt cx="3618135" cy="1225800"/>
          </a:xfrm>
        </p:grpSpPr>
        <p:sp>
          <p:nvSpPr>
            <p:cNvPr id="319" name="Google Shape;319;p36"/>
            <p:cNvSpPr/>
            <p:nvPr/>
          </p:nvSpPr>
          <p:spPr>
            <a:xfrm rot="2866789">
              <a:off x="4056229" y="1357908"/>
              <a:ext cx="1447808" cy="228520"/>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0" name="Google Shape;320;p36"/>
            <p:cNvSpPr/>
            <p:nvPr/>
          </p:nvSpPr>
          <p:spPr>
            <a:xfrm rot="9121369">
              <a:off x="1701811" y="1231755"/>
              <a:ext cx="1453573" cy="228688"/>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1" name="Google Shape;321;p36"/>
            <p:cNvSpPr txBox="1"/>
            <p:nvPr/>
          </p:nvSpPr>
          <p:spPr>
            <a:xfrm>
              <a:off x="2388350" y="964200"/>
              <a:ext cx="2392200" cy="7638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defTabSz="914400">
                <a:buClr>
                  <a:srgbClr val="000000"/>
                </a:buClr>
              </a:pPr>
              <a:r>
                <a:rPr lang="en-US" sz="1400" kern="0">
                  <a:solidFill>
                    <a:srgbClr val="292934"/>
                  </a:solidFill>
                  <a:latin typeface="Arial"/>
                  <a:ea typeface="Arial"/>
                  <a:cs typeface="Arial"/>
                  <a:sym typeface="Arial"/>
                </a:rPr>
                <a:t>Information about the artist:</a:t>
              </a:r>
              <a:endParaRPr sz="1400" kern="0">
                <a:solidFill>
                  <a:srgbClr val="000000"/>
                </a:solidFill>
                <a:latin typeface="Arial"/>
                <a:cs typeface="Arial"/>
                <a:sym typeface="Arial"/>
              </a:endParaRPr>
            </a:p>
            <a:p>
              <a:pPr algn="ctr" defTabSz="914400">
                <a:buClr>
                  <a:srgbClr val="000000"/>
                </a:buClr>
              </a:pPr>
              <a:r>
                <a:rPr lang="en-US" sz="1400" kern="0">
                  <a:solidFill>
                    <a:srgbClr val="292934"/>
                  </a:solidFill>
                  <a:latin typeface="Arial"/>
                  <a:ea typeface="Arial"/>
                  <a:cs typeface="Arial"/>
                  <a:sym typeface="Arial"/>
                </a:rPr>
                <a:t>Name, place/date of birth,</a:t>
              </a:r>
              <a:endParaRPr sz="1400" kern="0">
                <a:solidFill>
                  <a:srgbClr val="000000"/>
                </a:solidFill>
                <a:latin typeface="Arial"/>
                <a:cs typeface="Arial"/>
                <a:sym typeface="Arial"/>
              </a:endParaRPr>
            </a:p>
            <a:p>
              <a:pPr algn="ctr" defTabSz="914400">
                <a:buClr>
                  <a:srgbClr val="000000"/>
                </a:buClr>
              </a:pPr>
              <a:r>
                <a:rPr lang="en-US" sz="1400" kern="0">
                  <a:solidFill>
                    <a:srgbClr val="292934"/>
                  </a:solidFill>
                  <a:latin typeface="Arial"/>
                  <a:ea typeface="Arial"/>
                  <a:cs typeface="Arial"/>
                  <a:sym typeface="Arial"/>
                </a:rPr>
                <a:t>date of death (if deceased)</a:t>
              </a:r>
              <a:endParaRPr sz="1400" kern="0">
                <a:solidFill>
                  <a:srgbClr val="292934"/>
                </a:solidFill>
                <a:latin typeface="Arial"/>
                <a:ea typeface="Arial"/>
                <a:cs typeface="Arial"/>
                <a:sym typeface="Arial"/>
              </a:endParaRPr>
            </a:p>
          </p:txBody>
        </p:sp>
      </p:grpSp>
      <p:grpSp>
        <p:nvGrpSpPr>
          <p:cNvPr id="322" name="Google Shape;322;p36"/>
          <p:cNvGrpSpPr/>
          <p:nvPr/>
        </p:nvGrpSpPr>
        <p:grpSpPr>
          <a:xfrm>
            <a:off x="5157448" y="1477287"/>
            <a:ext cx="3285091" cy="835727"/>
            <a:chOff x="2012836" y="1219203"/>
            <a:chExt cx="3285091" cy="835727"/>
          </a:xfrm>
        </p:grpSpPr>
        <p:sp>
          <p:nvSpPr>
            <p:cNvPr id="323" name="Google Shape;323;p36"/>
            <p:cNvSpPr/>
            <p:nvPr/>
          </p:nvSpPr>
          <p:spPr>
            <a:xfrm rot="1848289">
              <a:off x="4222334" y="1562411"/>
              <a:ext cx="1094285" cy="228437"/>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4" name="Google Shape;324;p36"/>
            <p:cNvSpPr/>
            <p:nvPr/>
          </p:nvSpPr>
          <p:spPr>
            <a:xfrm rot="9211904">
              <a:off x="2034697" y="1366864"/>
              <a:ext cx="555977" cy="228616"/>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5" name="Google Shape;325;p36"/>
            <p:cNvSpPr txBox="1"/>
            <p:nvPr/>
          </p:nvSpPr>
          <p:spPr>
            <a:xfrm>
              <a:off x="2391129" y="1219203"/>
              <a:ext cx="2437500" cy="5133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defTabSz="914400">
                <a:buClr>
                  <a:srgbClr val="000000"/>
                </a:buClr>
              </a:pPr>
              <a:r>
                <a:rPr lang="en-US" sz="1400" kern="0">
                  <a:solidFill>
                    <a:srgbClr val="292934"/>
                  </a:solidFill>
                  <a:latin typeface="Arial"/>
                  <a:ea typeface="Arial"/>
                  <a:cs typeface="Arial"/>
                  <a:sym typeface="Arial"/>
                </a:rPr>
                <a:t>Information about the piece:</a:t>
              </a:r>
              <a:endParaRPr sz="1400" kern="0">
                <a:solidFill>
                  <a:srgbClr val="000000"/>
                </a:solidFill>
                <a:latin typeface="Arial"/>
                <a:cs typeface="Arial"/>
                <a:sym typeface="Arial"/>
              </a:endParaRPr>
            </a:p>
            <a:p>
              <a:pPr algn="ctr" defTabSz="914400">
                <a:buClr>
                  <a:srgbClr val="000000"/>
                </a:buClr>
              </a:pPr>
              <a:r>
                <a:rPr lang="en-US" sz="1400" kern="0">
                  <a:solidFill>
                    <a:srgbClr val="292934"/>
                  </a:solidFill>
                  <a:latin typeface="Arial"/>
                  <a:ea typeface="Arial"/>
                  <a:cs typeface="Arial"/>
                  <a:sym typeface="Arial"/>
                </a:rPr>
                <a:t>Title, date, medium</a:t>
              </a:r>
              <a:endParaRPr sz="1400" kern="0">
                <a:solidFill>
                  <a:srgbClr val="292934"/>
                </a:solidFill>
                <a:latin typeface="Arial"/>
                <a:ea typeface="Arial"/>
                <a:cs typeface="Arial"/>
                <a:sym typeface="Arial"/>
              </a:endParaRPr>
            </a:p>
          </p:txBody>
        </p:sp>
      </p:grpSp>
      <p:grpSp>
        <p:nvGrpSpPr>
          <p:cNvPr id="326" name="Google Shape;326;p36"/>
          <p:cNvGrpSpPr/>
          <p:nvPr/>
        </p:nvGrpSpPr>
        <p:grpSpPr>
          <a:xfrm>
            <a:off x="5801338" y="3837384"/>
            <a:ext cx="2647864" cy="1241303"/>
            <a:chOff x="2548737" y="2286095"/>
            <a:chExt cx="2647864" cy="1241303"/>
          </a:xfrm>
        </p:grpSpPr>
        <p:sp>
          <p:nvSpPr>
            <p:cNvPr id="327" name="Google Shape;327;p36"/>
            <p:cNvSpPr/>
            <p:nvPr/>
          </p:nvSpPr>
          <p:spPr>
            <a:xfrm rot="-2135822">
              <a:off x="3817533" y="2838384"/>
              <a:ext cx="1447737" cy="228776"/>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8" name="Google Shape;328;p36"/>
            <p:cNvSpPr/>
            <p:nvPr/>
          </p:nvSpPr>
          <p:spPr>
            <a:xfrm rot="-8100000">
              <a:off x="2459804" y="2764406"/>
              <a:ext cx="1447589" cy="228678"/>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29" name="Google Shape;329;p36"/>
            <p:cNvSpPr txBox="1"/>
            <p:nvPr/>
          </p:nvSpPr>
          <p:spPr>
            <a:xfrm>
              <a:off x="2548737" y="2819398"/>
              <a:ext cx="2137200" cy="7080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defTabSz="914400">
                <a:buClr>
                  <a:srgbClr val="000000"/>
                </a:buClr>
              </a:pPr>
              <a:r>
                <a:rPr lang="en-US" sz="1400" kern="0">
                  <a:solidFill>
                    <a:srgbClr val="292934"/>
                  </a:solidFill>
                  <a:latin typeface="Arial"/>
                  <a:ea typeface="Arial"/>
                  <a:cs typeface="Arial"/>
                  <a:sym typeface="Arial"/>
                </a:rPr>
                <a:t>Curated description and </a:t>
              </a:r>
              <a:endParaRPr sz="1400" kern="0">
                <a:solidFill>
                  <a:srgbClr val="000000"/>
                </a:solidFill>
                <a:latin typeface="Arial"/>
                <a:cs typeface="Arial"/>
                <a:sym typeface="Arial"/>
              </a:endParaRPr>
            </a:p>
            <a:p>
              <a:pPr algn="ctr" defTabSz="914400">
                <a:buClr>
                  <a:srgbClr val="000000"/>
                </a:buClr>
              </a:pPr>
              <a:r>
                <a:rPr lang="en-US" sz="1400" kern="0">
                  <a:solidFill>
                    <a:srgbClr val="292934"/>
                  </a:solidFill>
                  <a:latin typeface="Arial"/>
                  <a:ea typeface="Arial"/>
                  <a:cs typeface="Arial"/>
                  <a:sym typeface="Arial"/>
                </a:rPr>
                <a:t>relevant contextual information</a:t>
              </a:r>
              <a:endParaRPr sz="1400" kern="0">
                <a:solidFill>
                  <a:srgbClr val="292934"/>
                </a:solidFill>
                <a:latin typeface="Arial"/>
                <a:ea typeface="Arial"/>
                <a:cs typeface="Arial"/>
                <a:sym typeface="Arial"/>
              </a:endParaRPr>
            </a:p>
          </p:txBody>
        </p:sp>
      </p:grpSp>
      <p:grpSp>
        <p:nvGrpSpPr>
          <p:cNvPr id="330" name="Google Shape;330;p36"/>
          <p:cNvGrpSpPr/>
          <p:nvPr/>
        </p:nvGrpSpPr>
        <p:grpSpPr>
          <a:xfrm>
            <a:off x="4945941" y="2697962"/>
            <a:ext cx="3500948" cy="2043825"/>
            <a:chOff x="1745775" y="2196036"/>
            <a:chExt cx="3500948" cy="2043825"/>
          </a:xfrm>
        </p:grpSpPr>
        <p:sp>
          <p:nvSpPr>
            <p:cNvPr id="331" name="Google Shape;331;p36"/>
            <p:cNvSpPr/>
            <p:nvPr/>
          </p:nvSpPr>
          <p:spPr>
            <a:xfrm rot="2641946">
              <a:off x="3731234" y="3462656"/>
              <a:ext cx="1670778" cy="228710"/>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32" name="Google Shape;332;p36"/>
            <p:cNvSpPr/>
            <p:nvPr/>
          </p:nvSpPr>
          <p:spPr>
            <a:xfrm rot="-8100000">
              <a:off x="1669307" y="2542347"/>
              <a:ext cx="1074237" cy="228678"/>
            </a:xfrm>
            <a:prstGeom prst="rightArrow">
              <a:avLst>
                <a:gd name="adj1" fmla="val 50000"/>
                <a:gd name="adj2" fmla="val 50000"/>
              </a:avLst>
            </a:prstGeom>
            <a:solidFill>
              <a:srgbClr val="FFFF00"/>
            </a:solidFill>
            <a:ln w="9525" cap="flat" cmpd="sng">
              <a:solidFill>
                <a:schemeClr val="accent1"/>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defTabSz="914400">
                <a:buClr>
                  <a:srgbClr val="000000"/>
                </a:buClr>
              </a:pPr>
              <a:endParaRPr kern="0">
                <a:solidFill>
                  <a:srgbClr val="FFFFFF"/>
                </a:solidFill>
                <a:latin typeface="Arial"/>
                <a:ea typeface="Arial"/>
                <a:cs typeface="Arial"/>
                <a:sym typeface="Arial"/>
              </a:endParaRPr>
            </a:p>
          </p:txBody>
        </p:sp>
        <p:sp>
          <p:nvSpPr>
            <p:cNvPr id="333" name="Google Shape;333;p36"/>
            <p:cNvSpPr txBox="1"/>
            <p:nvPr/>
          </p:nvSpPr>
          <p:spPr>
            <a:xfrm>
              <a:off x="2260587" y="2550148"/>
              <a:ext cx="2870400" cy="5970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defTabSz="914400">
                <a:buClr>
                  <a:srgbClr val="000000"/>
                </a:buClr>
              </a:pPr>
              <a:r>
                <a:rPr lang="en-US" sz="1400" kern="0">
                  <a:solidFill>
                    <a:srgbClr val="292934"/>
                  </a:solidFill>
                  <a:latin typeface="Arial"/>
                  <a:ea typeface="Arial"/>
                  <a:cs typeface="Arial"/>
                  <a:sym typeface="Arial"/>
                </a:rPr>
                <a:t>Information about the donation:</a:t>
              </a:r>
              <a:endParaRPr sz="1400" kern="0">
                <a:solidFill>
                  <a:srgbClr val="000000"/>
                </a:solidFill>
                <a:latin typeface="Arial"/>
                <a:cs typeface="Arial"/>
                <a:sym typeface="Arial"/>
              </a:endParaRPr>
            </a:p>
            <a:p>
              <a:pPr algn="ctr" defTabSz="914400">
                <a:buClr>
                  <a:srgbClr val="000000"/>
                </a:buClr>
              </a:pPr>
              <a:r>
                <a:rPr lang="en-US" sz="1400" kern="0">
                  <a:solidFill>
                    <a:srgbClr val="292934"/>
                  </a:solidFill>
                  <a:latin typeface="Arial"/>
                  <a:ea typeface="Arial"/>
                  <a:cs typeface="Arial"/>
                  <a:sym typeface="Arial"/>
                </a:rPr>
                <a:t>Name of donor, reference number</a:t>
              </a:r>
              <a:endParaRPr sz="1400" kern="0">
                <a:solidFill>
                  <a:srgbClr val="292934"/>
                </a:solidFill>
                <a:latin typeface="Arial"/>
                <a:ea typeface="Arial"/>
                <a:cs typeface="Arial"/>
                <a:sym typeface="Arial"/>
              </a:endParaRPr>
            </a:p>
          </p:txBody>
        </p:sp>
      </p:grpSp>
      <p:sp>
        <p:nvSpPr>
          <p:cNvPr id="334" name="Google Shape;334;p36"/>
          <p:cNvSpPr txBox="1"/>
          <p:nvPr/>
        </p:nvSpPr>
        <p:spPr>
          <a:xfrm>
            <a:off x="7211291" y="5687286"/>
            <a:ext cx="4838309" cy="707886"/>
          </a:xfrm>
          <a:prstGeom prst="rect">
            <a:avLst/>
          </a:prstGeom>
          <a:noFill/>
          <a:ln>
            <a:noFill/>
          </a:ln>
        </p:spPr>
        <p:txBody>
          <a:bodyPr spcFirstLastPara="1" wrap="square" lIns="91425" tIns="45700" rIns="91425" bIns="45700" anchor="t" anchorCtr="0">
            <a:noAutofit/>
          </a:bodyPr>
          <a:lstStyle/>
          <a:p>
            <a:pPr defTabSz="914400">
              <a:buClr>
                <a:srgbClr val="000000"/>
              </a:buClr>
            </a:pPr>
            <a:r>
              <a:rPr lang="en-US" sz="2000" kern="0">
                <a:solidFill>
                  <a:srgbClr val="292934"/>
                </a:solidFill>
                <a:latin typeface="Arial"/>
                <a:ea typeface="Arial"/>
                <a:cs typeface="Arial"/>
                <a:sym typeface="Arial"/>
              </a:rPr>
              <a:t>Kinds of information = variables</a:t>
            </a:r>
            <a:endParaRPr sz="1400" kern="0">
              <a:solidFill>
                <a:srgbClr val="000000"/>
              </a:solidFill>
              <a:latin typeface="Arial"/>
              <a:cs typeface="Arial"/>
              <a:sym typeface="Arial"/>
            </a:endParaRPr>
          </a:p>
          <a:p>
            <a:pPr defTabSz="914400">
              <a:buClr>
                <a:srgbClr val="000000"/>
              </a:buClr>
            </a:pPr>
            <a:r>
              <a:rPr lang="en-US" sz="2000" kern="0">
                <a:solidFill>
                  <a:srgbClr val="292934"/>
                </a:solidFill>
                <a:latin typeface="Arial"/>
                <a:ea typeface="Arial"/>
                <a:cs typeface="Arial"/>
                <a:sym typeface="Arial"/>
              </a:rPr>
              <a:t>Actual text on the placard = observations</a:t>
            </a:r>
            <a:endParaRPr sz="2000" kern="0">
              <a:solidFill>
                <a:srgbClr val="292934"/>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D2613FE-B66D-70F1-CE63-649C6214F5C6}"/>
              </a:ext>
            </a:extLst>
          </p:cNvPr>
          <p:cNvSpPr>
            <a:spLocks noGrp="1"/>
          </p:cNvSpPr>
          <p:nvPr>
            <p:ph idx="1"/>
          </p:nvPr>
        </p:nvSpPr>
        <p:spPr/>
        <p:txBody>
          <a:bodyPr>
            <a:normAutofit/>
          </a:bodyPr>
          <a:lstStyle/>
          <a:p>
            <a:pPr marL="0" indent="0">
              <a:buNone/>
            </a:pPr>
            <a:r>
              <a:rPr lang="en-US" sz="2400" dirty="0"/>
              <a:t>Where does data come from? </a:t>
            </a:r>
          </a:p>
        </p:txBody>
      </p:sp>
    </p:spTree>
    <p:extLst>
      <p:ext uri="{BB962C8B-B14F-4D97-AF65-F5344CB8AC3E}">
        <p14:creationId xmlns:p14="http://schemas.microsoft.com/office/powerpoint/2010/main" val="108870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571B-4B27-EE4C-F544-0B58D8B5DB22}"/>
              </a:ext>
            </a:extLst>
          </p:cNvPr>
          <p:cNvSpPr>
            <a:spLocks noGrp="1"/>
          </p:cNvSpPr>
          <p:nvPr>
            <p:ph type="title"/>
          </p:nvPr>
        </p:nvSpPr>
        <p:spPr/>
        <p:txBody>
          <a:bodyPr/>
          <a:lstStyle/>
          <a:p>
            <a:r>
              <a:rPr lang="en-US" dirty="0"/>
              <a:t>Power</a:t>
            </a:r>
          </a:p>
        </p:txBody>
      </p:sp>
      <p:sp>
        <p:nvSpPr>
          <p:cNvPr id="5" name="TextBox 4">
            <a:extLst>
              <a:ext uri="{FF2B5EF4-FFF2-40B4-BE49-F238E27FC236}">
                <a16:creationId xmlns:a16="http://schemas.microsoft.com/office/drawing/2014/main" id="{7045D001-4CC9-3AA5-6601-31816B2D03FD}"/>
              </a:ext>
            </a:extLst>
          </p:cNvPr>
          <p:cNvSpPr txBox="1"/>
          <p:nvPr/>
        </p:nvSpPr>
        <p:spPr>
          <a:xfrm>
            <a:off x="8134381" y="6341394"/>
            <a:ext cx="6100174" cy="369332"/>
          </a:xfrm>
          <a:prstGeom prst="rect">
            <a:avLst/>
          </a:prstGeom>
          <a:noFill/>
        </p:spPr>
        <p:txBody>
          <a:bodyPr wrap="square">
            <a:spAutoFit/>
          </a:bodyPr>
          <a:lstStyle/>
          <a:p>
            <a:r>
              <a:rPr lang="en-US" dirty="0"/>
              <a:t>https://data-</a:t>
            </a:r>
            <a:r>
              <a:rPr lang="en-US" dirty="0" err="1"/>
              <a:t>feminism.mitpress.mit.edu</a:t>
            </a:r>
            <a:r>
              <a:rPr lang="en-US" dirty="0"/>
              <a:t>/</a:t>
            </a:r>
          </a:p>
        </p:txBody>
      </p:sp>
      <p:pic>
        <p:nvPicPr>
          <p:cNvPr id="7" name="Picture 6" descr="A screenshot of a computer&#10;&#10;Description automatically generated">
            <a:extLst>
              <a:ext uri="{FF2B5EF4-FFF2-40B4-BE49-F238E27FC236}">
                <a16:creationId xmlns:a16="http://schemas.microsoft.com/office/drawing/2014/main" id="{19313EFA-4F2D-84FB-5EF2-350B0BD6F27B}"/>
              </a:ext>
            </a:extLst>
          </p:cNvPr>
          <p:cNvPicPr>
            <a:picLocks noChangeAspect="1"/>
          </p:cNvPicPr>
          <p:nvPr/>
        </p:nvPicPr>
        <p:blipFill>
          <a:blip r:embed="rId2"/>
          <a:stretch>
            <a:fillRect/>
          </a:stretch>
        </p:blipFill>
        <p:spPr>
          <a:xfrm>
            <a:off x="2223288" y="923593"/>
            <a:ext cx="9758656" cy="5001670"/>
          </a:xfrm>
          <a:prstGeom prst="rect">
            <a:avLst/>
          </a:prstGeom>
        </p:spPr>
      </p:pic>
    </p:spTree>
    <p:extLst>
      <p:ext uri="{BB962C8B-B14F-4D97-AF65-F5344CB8AC3E}">
        <p14:creationId xmlns:p14="http://schemas.microsoft.com/office/powerpoint/2010/main" val="4146532529"/>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Frame</Template>
  <TotalTime>142</TotalTime>
  <Words>858</Words>
  <Application>Microsoft Macintosh PowerPoint</Application>
  <PresentationFormat>Widescreen</PresentationFormat>
  <Paragraphs>148</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Arial</vt:lpstr>
      <vt:lpstr>Corbel</vt:lpstr>
      <vt:lpstr>Courier New</vt:lpstr>
      <vt:lpstr>Wingdings 2</vt:lpstr>
      <vt:lpstr>Frame</vt:lpstr>
      <vt:lpstr>Communicating with Data – Data Feminism</vt:lpstr>
      <vt:lpstr>Plan for today</vt:lpstr>
      <vt:lpstr>Flashback: Late Policy + Revisions</vt:lpstr>
      <vt:lpstr>Flashback: Data</vt:lpstr>
      <vt:lpstr>One way to think about this:</vt:lpstr>
      <vt:lpstr>Another way to think about this</vt:lpstr>
      <vt:lpstr>Yet another way to think about this</vt:lpstr>
      <vt:lpstr>Discussion</vt:lpstr>
      <vt:lpstr>Power</vt:lpstr>
      <vt:lpstr>Power</vt:lpstr>
      <vt:lpstr>Power</vt:lpstr>
      <vt:lpstr>Example: Facial Recognition</vt:lpstr>
      <vt:lpstr>Example: Facial Recognition</vt:lpstr>
      <vt:lpstr>Example: Facial Recognition</vt:lpstr>
      <vt:lpstr>Example: Research Funding</vt:lpstr>
      <vt:lpstr>“What gets counted counts”</vt:lpstr>
      <vt:lpstr>What can we do?</vt:lpstr>
      <vt:lpstr>What can we do?</vt:lpstr>
      <vt:lpstr>What can we do?</vt:lpstr>
      <vt:lpstr>What can we do?</vt:lpstr>
      <vt:lpstr>What can we do?</vt:lpstr>
      <vt:lpstr>What can we do?</vt:lpstr>
      <vt:lpstr>Lab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 Mosca</dc:creator>
  <cp:lastModifiedBy>Ab Mosca</cp:lastModifiedBy>
  <cp:revision>7</cp:revision>
  <dcterms:created xsi:type="dcterms:W3CDTF">2024-08-19T17:31:37Z</dcterms:created>
  <dcterms:modified xsi:type="dcterms:W3CDTF">2024-09-04T14:08:15Z</dcterms:modified>
</cp:coreProperties>
</file>