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48"/>
  </p:notesMasterIdLst>
  <p:sldIdLst>
    <p:sldId id="256" r:id="rId2"/>
    <p:sldId id="257" r:id="rId3"/>
    <p:sldId id="340" r:id="rId4"/>
    <p:sldId id="258" r:id="rId5"/>
    <p:sldId id="341" r:id="rId6"/>
    <p:sldId id="342" r:id="rId7"/>
    <p:sldId id="330" r:id="rId8"/>
    <p:sldId id="331" r:id="rId9"/>
    <p:sldId id="333" r:id="rId10"/>
    <p:sldId id="264" r:id="rId11"/>
    <p:sldId id="334" r:id="rId12"/>
    <p:sldId id="336" r:id="rId13"/>
    <p:sldId id="337" r:id="rId14"/>
    <p:sldId id="338" r:id="rId15"/>
    <p:sldId id="267" r:id="rId16"/>
    <p:sldId id="268" r:id="rId17"/>
    <p:sldId id="269" r:id="rId18"/>
    <p:sldId id="343" r:id="rId19"/>
    <p:sldId id="270" r:id="rId20"/>
    <p:sldId id="271" r:id="rId21"/>
    <p:sldId id="272" r:id="rId22"/>
    <p:sldId id="273" r:id="rId23"/>
    <p:sldId id="274" r:id="rId24"/>
    <p:sldId id="275" r:id="rId25"/>
    <p:sldId id="344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345" r:id="rId36"/>
    <p:sldId id="285" r:id="rId37"/>
    <p:sldId id="286" r:id="rId38"/>
    <p:sldId id="287" r:id="rId39"/>
    <p:sldId id="288" r:id="rId40"/>
    <p:sldId id="289" r:id="rId41"/>
    <p:sldId id="290" r:id="rId42"/>
    <p:sldId id="292" r:id="rId43"/>
    <p:sldId id="347" r:id="rId44"/>
    <p:sldId id="348" r:id="rId45"/>
    <p:sldId id="346" r:id="rId46"/>
    <p:sldId id="349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98"/>
    <p:restoredTop sz="86054"/>
  </p:normalViewPr>
  <p:slideViewPr>
    <p:cSldViewPr snapToGrid="0">
      <p:cViewPr varScale="1">
        <p:scale>
          <a:sx n="109" d="100"/>
          <a:sy n="109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93041-53A9-CA11-7E1E-DAC2630CD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D45DF8-7475-CA38-60B0-4FFA9248ED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620A58-B94E-C230-94E2-A75871606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Kind of old news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9E522-88BD-380D-6C2A-6F86F11AD7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44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Although 40% of users’ time was spent looking at embellishments for Holmes charts, this did not result in a longer time to describe the charts.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9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75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72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transfer of skills from exploration to actual task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35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Inferential learning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69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E49A6-DC34-F768-1AA9-F179742D0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55ED4E-8181-F444-9E10-D34A9ECAD7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C82A91-97FD-45D9-4C89-511F0A9B7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Inferential learning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F88AC-6715-AD46-E3F5-CA444A365B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1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4587" y="460884"/>
            <a:ext cx="2827867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4531530"/>
            <a:ext cx="853440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970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11/12/24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11/12/24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ega.github.io/voyag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Analytics– Evaluation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21455" y="1123837"/>
            <a:ext cx="7985759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purpose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some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actions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is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not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effect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they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have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on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environment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but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b="1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effect</a:t>
            </a:r>
            <a:r>
              <a:rPr sz="2400" b="1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they</a:t>
            </a:r>
            <a:r>
              <a:rPr sz="2400" b="1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have</a:t>
            </a:r>
            <a:r>
              <a:rPr sz="2400" b="1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on</a:t>
            </a:r>
            <a:r>
              <a:rPr sz="2400" b="1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b="1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humans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.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4251" y="2328569"/>
            <a:ext cx="6508404" cy="35750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E3A51A4-D0D7-2B1F-74D5-42F16C2DA009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Flashback: Epistemic Action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473575" y="822960"/>
            <a:ext cx="6549390" cy="5212080"/>
            <a:chOff x="1209675" y="1198859"/>
            <a:chExt cx="6549390" cy="52120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2995" y="1327598"/>
              <a:ext cx="6382664" cy="495398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88233" y="1322835"/>
              <a:ext cx="6392545" cy="4963795"/>
            </a:xfrm>
            <a:custGeom>
              <a:avLst/>
              <a:gdLst/>
              <a:ahLst/>
              <a:cxnLst/>
              <a:rect l="l" t="t" r="r" b="b"/>
              <a:pathLst>
                <a:path w="6392545" h="4963795">
                  <a:moveTo>
                    <a:pt x="0" y="0"/>
                  </a:moveTo>
                  <a:lnTo>
                    <a:pt x="6392190" y="0"/>
                  </a:lnTo>
                  <a:lnTo>
                    <a:pt x="6392190" y="4963513"/>
                  </a:lnTo>
                  <a:lnTo>
                    <a:pt x="0" y="496351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199" y="1208385"/>
              <a:ext cx="6530257" cy="519241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14437" y="1203622"/>
              <a:ext cx="6539865" cy="5202555"/>
            </a:xfrm>
            <a:custGeom>
              <a:avLst/>
              <a:gdLst/>
              <a:ahLst/>
              <a:cxnLst/>
              <a:rect l="l" t="t" r="r" b="b"/>
              <a:pathLst>
                <a:path w="6539865" h="5202555">
                  <a:moveTo>
                    <a:pt x="0" y="0"/>
                  </a:moveTo>
                  <a:lnTo>
                    <a:pt x="6539782" y="0"/>
                  </a:lnTo>
                  <a:lnTo>
                    <a:pt x="6539782" y="5201940"/>
                  </a:lnTo>
                  <a:lnTo>
                    <a:pt x="0" y="520194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51546" y="6234705"/>
            <a:ext cx="84099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Bateman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et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al.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“Useful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Junk?</a:t>
            </a:r>
            <a:r>
              <a:rPr sz="12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Effects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Visual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Embellishment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on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Comprehension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Memorability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Charts”,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CHI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92934"/>
                </a:solidFill>
                <a:latin typeface="Arial"/>
                <a:cs typeface="Arial"/>
              </a:rPr>
              <a:t>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284FF0-F5AD-36EA-B159-252200774639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</a:t>
            </a:r>
            <a:r>
              <a:rPr lang="en-US" spc="-400" dirty="0"/>
              <a:t> </a:t>
            </a:r>
            <a:r>
              <a:rPr lang="en-US" spc="-90" dirty="0"/>
              <a:t>caveat to Tufte:</a:t>
            </a:r>
            <a:r>
              <a:rPr lang="en-US" spc="-190" dirty="0"/>
              <a:t> </a:t>
            </a:r>
            <a:r>
              <a:rPr lang="en-US" spc="-90" dirty="0"/>
              <a:t>“chart</a:t>
            </a:r>
            <a:r>
              <a:rPr lang="en-US" spc="-190" dirty="0"/>
              <a:t> </a:t>
            </a:r>
            <a:r>
              <a:rPr lang="en-US" spc="-95" dirty="0"/>
              <a:t>junk”</a:t>
            </a:r>
            <a:r>
              <a:rPr lang="en-US" spc="-190" dirty="0"/>
              <a:t> </a:t>
            </a:r>
            <a:r>
              <a:rPr lang="en-US" spc="-70" dirty="0"/>
              <a:t>and</a:t>
            </a:r>
            <a:r>
              <a:rPr lang="en-US" spc="-190" dirty="0"/>
              <a:t> </a:t>
            </a:r>
            <a:r>
              <a:rPr lang="en-US" spc="-65" dirty="0"/>
              <a:t>recall</a:t>
            </a:r>
            <a:endParaRPr lang="en-US" dirty="0"/>
          </a:p>
        </p:txBody>
      </p:sp>
      <p:pic>
        <p:nvPicPr>
          <p:cNvPr id="13" name="Picture 12" descr="A cartoon of a monster&#10;&#10;Description automatically generated">
            <a:extLst>
              <a:ext uri="{FF2B5EF4-FFF2-40B4-BE49-F238E27FC236}">
                <a16:creationId xmlns:a16="http://schemas.microsoft.com/office/drawing/2014/main" id="{644FB589-A0D7-28AD-AB66-96676AF2C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627" y="1123837"/>
            <a:ext cx="5791200" cy="452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351546" y="6234705"/>
            <a:ext cx="84099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Bateman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et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al.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“Useful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Junk?</a:t>
            </a:r>
            <a:r>
              <a:rPr sz="12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Effects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Visual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Embellishment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on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Comprehension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Memorability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Charts”,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CHI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92934"/>
                </a:solidFill>
                <a:latin typeface="Arial"/>
                <a:cs typeface="Arial"/>
              </a:rPr>
              <a:t>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284FF0-F5AD-36EA-B159-252200774639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</a:t>
            </a:r>
            <a:r>
              <a:rPr lang="en-US" spc="-400" dirty="0"/>
              <a:t> </a:t>
            </a:r>
            <a:r>
              <a:rPr lang="en-US" spc="-90" dirty="0"/>
              <a:t>caveat to Tufte:</a:t>
            </a:r>
            <a:r>
              <a:rPr lang="en-US" spc="-190" dirty="0"/>
              <a:t> </a:t>
            </a:r>
            <a:r>
              <a:rPr lang="en-US" spc="-90" dirty="0"/>
              <a:t>“chart</a:t>
            </a:r>
            <a:r>
              <a:rPr lang="en-US" spc="-190" dirty="0"/>
              <a:t> </a:t>
            </a:r>
            <a:r>
              <a:rPr lang="en-US" spc="-95" dirty="0"/>
              <a:t>junk”</a:t>
            </a:r>
            <a:r>
              <a:rPr lang="en-US" spc="-190" dirty="0"/>
              <a:t> </a:t>
            </a:r>
            <a:r>
              <a:rPr lang="en-US" spc="-70" dirty="0"/>
              <a:t>and</a:t>
            </a:r>
            <a:r>
              <a:rPr lang="en-US" spc="-190" dirty="0"/>
              <a:t> </a:t>
            </a:r>
            <a:r>
              <a:rPr lang="en-US" spc="-65" dirty="0"/>
              <a:t>recall</a:t>
            </a:r>
            <a:endParaRPr lang="en-US" dirty="0"/>
          </a:p>
        </p:txBody>
      </p:sp>
      <p:pic>
        <p:nvPicPr>
          <p:cNvPr id="10" name="Picture 9" descr="A graph of blue and white bars&#10;&#10;Description automatically generated with medium confidence">
            <a:extLst>
              <a:ext uri="{FF2B5EF4-FFF2-40B4-BE49-F238E27FC236}">
                <a16:creationId xmlns:a16="http://schemas.microsoft.com/office/drawing/2014/main" id="{529C7730-F2DE-1432-1202-81BE4B2C86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85"/>
          <a:stretch/>
        </p:blipFill>
        <p:spPr>
          <a:xfrm>
            <a:off x="3867150" y="2002028"/>
            <a:ext cx="70993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77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351546" y="6234705"/>
            <a:ext cx="84099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Bateman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et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al.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“Useful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Junk?</a:t>
            </a:r>
            <a:r>
              <a:rPr sz="12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Effects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Visual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Embellishment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on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Comprehension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Memorability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Charts”,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CHI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92934"/>
                </a:solidFill>
                <a:latin typeface="Arial"/>
                <a:cs typeface="Arial"/>
              </a:rPr>
              <a:t>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284FF0-F5AD-36EA-B159-252200774639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</a:t>
            </a:r>
            <a:r>
              <a:rPr lang="en-US" spc="-400" dirty="0"/>
              <a:t> </a:t>
            </a:r>
            <a:r>
              <a:rPr lang="en-US" spc="-90" dirty="0"/>
              <a:t>caveat to Tufte:</a:t>
            </a:r>
            <a:r>
              <a:rPr lang="en-US" spc="-190" dirty="0"/>
              <a:t> </a:t>
            </a:r>
            <a:r>
              <a:rPr lang="en-US" spc="-90" dirty="0"/>
              <a:t>“chart</a:t>
            </a:r>
            <a:r>
              <a:rPr lang="en-US" spc="-190" dirty="0"/>
              <a:t> </a:t>
            </a:r>
            <a:r>
              <a:rPr lang="en-US" spc="-95" dirty="0"/>
              <a:t>junk”</a:t>
            </a:r>
            <a:r>
              <a:rPr lang="en-US" spc="-190" dirty="0"/>
              <a:t> </a:t>
            </a:r>
            <a:r>
              <a:rPr lang="en-US" spc="-70" dirty="0"/>
              <a:t>and</a:t>
            </a:r>
            <a:r>
              <a:rPr lang="en-US" spc="-190" dirty="0"/>
              <a:t> </a:t>
            </a:r>
            <a:r>
              <a:rPr lang="en-US" spc="-65" dirty="0"/>
              <a:t>preference</a:t>
            </a:r>
            <a:endParaRPr lang="en-US" dirty="0"/>
          </a:p>
        </p:txBody>
      </p:sp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B836C0DC-05AB-08A9-CE34-0C5D6828E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0" y="1835150"/>
            <a:ext cx="68834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7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73340" y="1815885"/>
            <a:ext cx="4136910" cy="308473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25361" y="2046343"/>
            <a:ext cx="3909439" cy="255105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51E5340-511B-ED6A-195F-59C0C141922A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95" dirty="0"/>
              <a:t>Chart</a:t>
            </a:r>
            <a:r>
              <a:rPr lang="en-US" spc="-180" dirty="0"/>
              <a:t> </a:t>
            </a:r>
            <a:r>
              <a:rPr lang="en-US" spc="-85" dirty="0"/>
              <a:t>junk</a:t>
            </a:r>
            <a:r>
              <a:rPr lang="en-US" spc="-175" dirty="0"/>
              <a:t> </a:t>
            </a:r>
            <a:r>
              <a:rPr lang="en-US" spc="-70" dirty="0"/>
              <a:t>and</a:t>
            </a:r>
            <a:r>
              <a:rPr lang="en-US" spc="-185" dirty="0"/>
              <a:t> </a:t>
            </a:r>
            <a:r>
              <a:rPr lang="en-US" spc="-75" dirty="0"/>
              <a:t>eye</a:t>
            </a:r>
            <a:r>
              <a:rPr lang="en-US" spc="-180" dirty="0"/>
              <a:t> </a:t>
            </a:r>
            <a:r>
              <a:rPr lang="en-US" spc="-80" dirty="0"/>
              <a:t>gaze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12819" y="2394048"/>
            <a:ext cx="8054975" cy="158623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 indent="-181610">
              <a:spcBef>
                <a:spcPts val="1320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Know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any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compelling</a:t>
            </a:r>
            <a:r>
              <a:rPr sz="2400" b="1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examples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visual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embellishment?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4310" indent="-181610">
              <a:spcBef>
                <a:spcPts val="122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4310" algn="l"/>
              </a:tabLst>
            </a:pPr>
            <a:r>
              <a:rPr sz="2400" b="1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Tragic</a:t>
            </a:r>
            <a:r>
              <a:rPr sz="2400" b="1" spc="-12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ones?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4310" indent="-181610">
              <a:spcBef>
                <a:spcPts val="1200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What’s</a:t>
            </a:r>
            <a:r>
              <a:rPr sz="2400" spc="-8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right</a:t>
            </a:r>
            <a:r>
              <a:rPr sz="2400" spc="-8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balance</a:t>
            </a:r>
            <a:r>
              <a:rPr sz="2400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between</a:t>
            </a:r>
            <a:r>
              <a:rPr sz="2400" spc="-1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Tufte</a:t>
            </a:r>
            <a:r>
              <a:rPr sz="2400" spc="-8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</a:t>
            </a:r>
            <a:r>
              <a:rPr sz="2400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ChartJunk?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0F6949-1C2D-978A-D424-9E52C940A9B4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85" dirty="0"/>
              <a:t>Discussion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5938" y="2152870"/>
            <a:ext cx="7886859" cy="216649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69539" y="6204203"/>
            <a:ext cx="691642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Munzner,</a:t>
            </a:r>
            <a:r>
              <a:rPr sz="1400" spc="-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Tamara.</a:t>
            </a:r>
            <a:r>
              <a:rPr sz="1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"A</a:t>
            </a:r>
            <a:r>
              <a:rPr sz="1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nested</a:t>
            </a:r>
            <a:r>
              <a:rPr sz="1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model</a:t>
            </a:r>
            <a:r>
              <a:rPr sz="14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for</a:t>
            </a:r>
            <a:r>
              <a:rPr sz="14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visualization</a:t>
            </a:r>
            <a:r>
              <a:rPr sz="1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design</a:t>
            </a:r>
            <a:r>
              <a:rPr sz="1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sz="1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validation."</a:t>
            </a:r>
            <a:r>
              <a:rPr sz="1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Visualization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sz="14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Computer</a:t>
            </a:r>
            <a:r>
              <a:rPr sz="14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Graphics,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IEEE</a:t>
            </a:r>
            <a:r>
              <a:rPr sz="14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Transactions</a:t>
            </a:r>
            <a:r>
              <a:rPr sz="14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on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15.6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(2009):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921-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928.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BF8C87-08D7-77DF-A440-1261E080BE00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90" dirty="0"/>
              <a:t>Evaluation Via Design Guidelines:</a:t>
            </a:r>
            <a:endParaRPr lang="en-US" spc="-90" dirty="0"/>
          </a:p>
          <a:p>
            <a:r>
              <a:rPr lang="en-US" sz="3600" spc="-90" dirty="0"/>
              <a:t>Nested</a:t>
            </a:r>
            <a:r>
              <a:rPr lang="en-US" sz="3600" spc="-190" dirty="0"/>
              <a:t> </a:t>
            </a:r>
            <a:r>
              <a:rPr lang="en-US" sz="3600" spc="-85" dirty="0"/>
              <a:t>Model</a:t>
            </a:r>
            <a:r>
              <a:rPr lang="en-US" sz="3600" spc="-175" dirty="0"/>
              <a:t> </a:t>
            </a:r>
            <a:r>
              <a:rPr lang="en-US" sz="3600" dirty="0"/>
              <a:t>of </a:t>
            </a:r>
            <a:r>
              <a:rPr lang="en-US" sz="3600" spc="-180" dirty="0"/>
              <a:t> </a:t>
            </a:r>
            <a:r>
              <a:rPr lang="en-US" sz="3600" spc="-95" dirty="0"/>
              <a:t>VIS</a:t>
            </a:r>
            <a:r>
              <a:rPr lang="en-US" sz="3600" spc="-175" dirty="0"/>
              <a:t> </a:t>
            </a:r>
            <a:r>
              <a:rPr lang="en-US" sz="3600" spc="-95" dirty="0"/>
              <a:t>Design</a:t>
            </a:r>
            <a:r>
              <a:rPr lang="en-US" spc="-185" dirty="0"/>
              <a:t>, </a:t>
            </a:r>
            <a:r>
              <a:rPr lang="en-US" sz="3600" spc="-120" dirty="0" err="1"/>
              <a:t>Munzner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8541" y="945046"/>
            <a:ext cx="7888940" cy="495876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5D73CEB-8EFE-63DF-43F3-ADEE3A5D4657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90" dirty="0"/>
              <a:t>Nested</a:t>
            </a:r>
            <a:r>
              <a:rPr lang="en-US" sz="3600" spc="-190" dirty="0"/>
              <a:t> </a:t>
            </a:r>
            <a:r>
              <a:rPr lang="en-US" sz="3600" spc="-85" dirty="0"/>
              <a:t>Model</a:t>
            </a:r>
            <a:r>
              <a:rPr lang="en-US" sz="3600" spc="-175" dirty="0"/>
              <a:t> </a:t>
            </a:r>
            <a:r>
              <a:rPr lang="en-US" sz="3600" dirty="0"/>
              <a:t>of </a:t>
            </a:r>
            <a:r>
              <a:rPr lang="en-US" sz="3600" spc="-180" dirty="0"/>
              <a:t> </a:t>
            </a:r>
            <a:r>
              <a:rPr lang="en-US" sz="3600" spc="-95" dirty="0"/>
              <a:t>VIS</a:t>
            </a:r>
            <a:r>
              <a:rPr lang="en-US" sz="3600" spc="-175" dirty="0"/>
              <a:t> </a:t>
            </a:r>
            <a:r>
              <a:rPr lang="en-US" sz="3600" spc="-95" dirty="0"/>
              <a:t>Design</a:t>
            </a:r>
            <a:r>
              <a:rPr lang="en-US" spc="-185" dirty="0"/>
              <a:t>, </a:t>
            </a:r>
            <a:r>
              <a:rPr lang="en-US" sz="3600" spc="-120" dirty="0" err="1"/>
              <a:t>Munzner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2A573-5221-FF99-0F65-400793EF9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F39B340-4F9F-B99F-7167-56120480A79D}"/>
              </a:ext>
            </a:extLst>
          </p:cNvPr>
          <p:cNvSpPr txBox="1"/>
          <p:nvPr/>
        </p:nvSpPr>
        <p:spPr>
          <a:xfrm>
            <a:off x="3845560" y="619916"/>
            <a:ext cx="6449060" cy="1980029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3333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</a:lstStyle>
          <a:p>
            <a:r>
              <a:rPr lang="en-US" dirty="0"/>
              <a:t>How would you evaluate </a:t>
            </a:r>
            <a:r>
              <a:rPr lang="en-US" dirty="0" err="1"/>
              <a:t>data</a:t>
            </a:r>
            <a:r>
              <a:rPr lang="en-US" b="1" dirty="0" err="1"/>
              <a:t>voyager</a:t>
            </a:r>
            <a:r>
              <a:rPr lang="en-US" b="1" dirty="0"/>
              <a:t> </a:t>
            </a:r>
            <a:r>
              <a:rPr lang="en-US" dirty="0"/>
              <a:t>following </a:t>
            </a:r>
            <a:r>
              <a:rPr lang="en-US" dirty="0" err="1"/>
              <a:t>Munzner’s</a:t>
            </a:r>
            <a:r>
              <a:rPr lang="en-US" dirty="0"/>
              <a:t> Nested Model?</a:t>
            </a:r>
          </a:p>
          <a:p>
            <a:endParaRPr lang="en-US" dirty="0"/>
          </a:p>
          <a:p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B5E0AC-CAC8-F89D-AF12-F6330A6AB376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85" dirty="0"/>
              <a:t>Discussion</a:t>
            </a:r>
            <a:endParaRPr lang="en-US" dirty="0"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987374DA-7AC1-C1D2-C289-0468111572A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3280" y="1609930"/>
            <a:ext cx="7888940" cy="495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2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93319" y="1123836"/>
            <a:ext cx="7969884" cy="2667397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 indent="-181610">
              <a:spcBef>
                <a:spcPts val="1320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4310" algn="l"/>
              </a:tabLst>
            </a:pP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Mismatch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: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common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problem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evaluating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VIS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systems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4310" indent="-181610">
              <a:spcBef>
                <a:spcPts val="1225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Examples: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755650" marR="559435" lvl="1" indent="-342900">
              <a:spcBef>
                <a:spcPts val="52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65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value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 a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new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visual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encoding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can’t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measured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using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a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quantitative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timing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algorithm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755015" lvl="1" indent="-342265">
              <a:spcBef>
                <a:spcPts val="48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015" algn="l"/>
              </a:tabLst>
            </a:pP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mischaracterized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task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can’t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be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addressed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formal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lab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study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1353D9-D9A2-AEBC-CA8C-A482BDD83D2E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90" dirty="0"/>
              <a:t>Nested</a:t>
            </a:r>
            <a:r>
              <a:rPr lang="en-US" sz="3600" spc="-190" dirty="0"/>
              <a:t> </a:t>
            </a:r>
            <a:r>
              <a:rPr lang="en-US" sz="3600" spc="-85" dirty="0"/>
              <a:t>Model</a:t>
            </a:r>
            <a:r>
              <a:rPr lang="en-US" sz="3600" spc="-175" dirty="0"/>
              <a:t> </a:t>
            </a:r>
            <a:r>
              <a:rPr lang="en-US" sz="3600" dirty="0"/>
              <a:t>of </a:t>
            </a:r>
            <a:r>
              <a:rPr lang="en-US" sz="3600" spc="-180" dirty="0"/>
              <a:t> </a:t>
            </a:r>
            <a:r>
              <a:rPr lang="en-US" sz="3600" spc="-95" dirty="0"/>
              <a:t>VIS</a:t>
            </a:r>
            <a:r>
              <a:rPr lang="en-US" sz="3600" spc="-175" dirty="0"/>
              <a:t> </a:t>
            </a:r>
            <a:r>
              <a:rPr lang="en-US" sz="3600" spc="-95" dirty="0"/>
              <a:t>Design</a:t>
            </a:r>
            <a:r>
              <a:rPr lang="en-US" spc="-185" dirty="0"/>
              <a:t>, </a:t>
            </a:r>
            <a:r>
              <a:rPr lang="en-US" sz="3600" spc="-120" dirty="0" err="1"/>
              <a:t>Munzner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400" dirty="0">
                <a:cs typeface="Arial"/>
              </a:rPr>
              <a:t>Final Project Check-in </a:t>
            </a:r>
          </a:p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400" dirty="0">
                <a:cs typeface="Arial"/>
              </a:rPr>
              <a:t>Evaluation of visual analytic systems 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9717" y="684474"/>
            <a:ext cx="7529078" cy="547990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1995CA2-941A-FE95-782B-D32720208C07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90" dirty="0"/>
              <a:t>Matching</a:t>
            </a:r>
            <a:r>
              <a:rPr lang="en-US" spc="-200" dirty="0"/>
              <a:t> </a:t>
            </a:r>
            <a:r>
              <a:rPr lang="en-US" b="1" spc="-105" dirty="0">
                <a:latin typeface="Arial"/>
                <a:cs typeface="Arial"/>
              </a:rPr>
              <a:t>methods</a:t>
            </a:r>
            <a:r>
              <a:rPr lang="en-US" b="1" spc="-204" dirty="0">
                <a:latin typeface="Arial"/>
                <a:cs typeface="Arial"/>
              </a:rPr>
              <a:t> </a:t>
            </a:r>
            <a:r>
              <a:rPr lang="en-US" spc="-70" dirty="0"/>
              <a:t>and</a:t>
            </a:r>
            <a:r>
              <a:rPr lang="en-US" spc="-200" dirty="0"/>
              <a:t> </a:t>
            </a:r>
            <a:r>
              <a:rPr lang="en-US" b="1" spc="-75" dirty="0">
                <a:latin typeface="Arial"/>
                <a:cs typeface="Arial"/>
              </a:rPr>
              <a:t>metrics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6958" y="876105"/>
            <a:ext cx="2400300" cy="558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98338" y="2711507"/>
            <a:ext cx="3855720" cy="18516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ctr">
              <a:lnSpc>
                <a:spcPct val="99200"/>
              </a:lnSpc>
              <a:spcBef>
                <a:spcPts val="120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Measure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usefulness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visualization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by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counting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number</a:t>
            </a:r>
            <a:r>
              <a:rPr sz="2400" b="1" spc="-2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b="1" spc="-2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insights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604520" marR="596900" algn="ctr">
              <a:spcBef>
                <a:spcPts val="25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person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generated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while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using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it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67060C-2C3C-5E4D-D6CE-8A602ED51CF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114" dirty="0"/>
              <a:t>Evaluation Via Insights: Insight-</a:t>
            </a:r>
            <a:r>
              <a:rPr lang="en-US" sz="3600" spc="-90" dirty="0"/>
              <a:t>based</a:t>
            </a:r>
            <a:r>
              <a:rPr lang="en-US" sz="3600" spc="-170" dirty="0"/>
              <a:t> </a:t>
            </a:r>
            <a:r>
              <a:rPr lang="en-US" sz="3600" spc="-100" dirty="0"/>
              <a:t>evaluation</a:t>
            </a:r>
            <a:r>
              <a:rPr lang="en-US" spc="-170" dirty="0"/>
              <a:t>, </a:t>
            </a:r>
            <a:r>
              <a:rPr lang="en-US" sz="3600" spc="-90" dirty="0"/>
              <a:t>North</a:t>
            </a:r>
            <a:r>
              <a:rPr lang="en-US" sz="3600" spc="-170" dirty="0"/>
              <a:t> </a:t>
            </a:r>
            <a:r>
              <a:rPr lang="en-US" sz="3600" spc="-75" dirty="0"/>
              <a:t>et.</a:t>
            </a:r>
            <a:r>
              <a:rPr lang="en-US" sz="3600" spc="-170" dirty="0"/>
              <a:t> </a:t>
            </a:r>
            <a:r>
              <a:rPr lang="en-US" sz="3600" spc="-70" dirty="0"/>
              <a:t>al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77726" y="1423377"/>
            <a:ext cx="7851775" cy="335407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No</a:t>
            </a:r>
            <a:r>
              <a:rPr sz="2400" spc="-8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“benchmark</a:t>
            </a:r>
            <a:r>
              <a:rPr sz="2400" spc="-8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tasks”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4310" indent="-181610"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</a:pP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Training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on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data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visualization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for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15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minutes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4310" indent="-181610">
              <a:spcBef>
                <a:spcPts val="120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Participants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list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questions</a:t>
            </a:r>
            <a:r>
              <a:rPr sz="2400" b="1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that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they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would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like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pursue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4310" indent="-181610"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Asked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examine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data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for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as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long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as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necessary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until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4945">
              <a:spcBef>
                <a:spcPts val="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</a:pP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no</a:t>
            </a:r>
            <a:r>
              <a:rPr sz="2400" b="1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new</a:t>
            </a:r>
            <a:r>
              <a:rPr sz="2400" b="1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insights</a:t>
            </a:r>
            <a:r>
              <a:rPr sz="2400" b="1" spc="-3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can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be</a:t>
            </a:r>
            <a:r>
              <a:rPr sz="2400" spc="-3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gained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3675" marR="121285" indent="-181610">
              <a:lnSpc>
                <a:spcPct val="100800"/>
              </a:lnSpc>
              <a:spcBef>
                <a:spcPts val="110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945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During</a:t>
            </a:r>
            <a:r>
              <a:rPr sz="2400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analysis,</a:t>
            </a:r>
            <a:r>
              <a:rPr sz="2400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participants</a:t>
            </a:r>
            <a:r>
              <a:rPr sz="2400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are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asked</a:t>
            </a:r>
            <a:r>
              <a:rPr sz="2400" b="1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b="1" spc="-8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comment</a:t>
            </a:r>
            <a:r>
              <a:rPr sz="2400" b="1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on 	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their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observations,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inferences,</a:t>
            </a:r>
            <a:r>
              <a:rPr sz="2400" spc="-8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conclusions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B2DDE9-CA95-7AA2-A4E2-C169AA79B446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14" dirty="0"/>
              <a:t>Insight-</a:t>
            </a:r>
            <a:r>
              <a:rPr lang="en-US" spc="-85" dirty="0"/>
              <a:t>Based</a:t>
            </a:r>
            <a:r>
              <a:rPr lang="en-US" spc="-165" dirty="0"/>
              <a:t> </a:t>
            </a:r>
            <a:r>
              <a:rPr lang="en-US" spc="-95" dirty="0"/>
              <a:t>Evaluation</a:t>
            </a:r>
            <a:r>
              <a:rPr lang="en-US" spc="-160" dirty="0"/>
              <a:t> </a:t>
            </a:r>
            <a:r>
              <a:rPr lang="en-US" spc="-80" dirty="0"/>
              <a:t>Method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98253" y="946178"/>
            <a:ext cx="7338695" cy="2182649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</a:lstStyle>
          <a:p>
            <a:r>
              <a:rPr dirty="0"/>
              <a:t>Tally up the number of insights:</a:t>
            </a:r>
          </a:p>
          <a:p>
            <a:pPr lvl="1"/>
            <a:r>
              <a:rPr sz="2400" dirty="0"/>
              <a:t>Insights: distinct observations about the data</a:t>
            </a:r>
          </a:p>
          <a:p>
            <a:pPr lvl="1"/>
            <a:r>
              <a:rPr sz="2400" dirty="0"/>
              <a:t>Baseline: all insights generated by all participants</a:t>
            </a:r>
          </a:p>
          <a:p>
            <a:r>
              <a:rPr dirty="0"/>
              <a:t>Various quantitative statistics on insight generation 	(time spent, time to first insight, etc.)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06C0CC-4A90-2D2D-39BB-777FA26E1C0F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95" dirty="0"/>
              <a:t>Evaluating</a:t>
            </a:r>
            <a:r>
              <a:rPr lang="en-US" spc="-210" dirty="0"/>
              <a:t> </a:t>
            </a:r>
            <a:r>
              <a:rPr lang="en-US" spc="-70" dirty="0"/>
              <a:t>the</a:t>
            </a:r>
            <a:r>
              <a:rPr lang="en-US" spc="-195" dirty="0"/>
              <a:t> </a:t>
            </a:r>
            <a:r>
              <a:rPr lang="en-US" spc="-90" dirty="0"/>
              <a:t>Results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31311" y="1630003"/>
            <a:ext cx="6198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What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does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insight-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based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evaluation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address?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0855" y="2345753"/>
            <a:ext cx="7886859" cy="216649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29E114-F6A6-1DEB-D40E-A8F476B178D3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82D25-8833-4577-4021-349B414F3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D30EEB9-D23E-71C0-B5BD-F2EA2600BEB9}"/>
              </a:ext>
            </a:extLst>
          </p:cNvPr>
          <p:cNvSpPr txBox="1"/>
          <p:nvPr/>
        </p:nvSpPr>
        <p:spPr>
          <a:xfrm>
            <a:off x="3845560" y="619916"/>
            <a:ext cx="6845886" cy="5196294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3333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Design an insight-based evaluation of </a:t>
            </a:r>
            <a:r>
              <a:rPr lang="en-US" dirty="0" err="1"/>
              <a:t>data</a:t>
            </a:r>
            <a:r>
              <a:rPr lang="en-US" b="1" dirty="0" err="1"/>
              <a:t>voyager</a:t>
            </a:r>
            <a:r>
              <a:rPr lang="en-US" b="1" dirty="0"/>
              <a:t>. </a:t>
            </a:r>
            <a:r>
              <a:rPr lang="en-US" dirty="0"/>
              <a:t>Be sure to include a data collection and analysis plan. </a:t>
            </a:r>
          </a:p>
          <a:p>
            <a:endParaRPr lang="en-US" b="1" dirty="0"/>
          </a:p>
          <a:p>
            <a:r>
              <a:rPr lang="en-US" dirty="0"/>
              <a:t>What is challenging about this type of evaluation?</a:t>
            </a:r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623DC4-D6BD-EFE0-3B20-2C6703CE1D6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85" dirty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7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11563" y="1654054"/>
            <a:ext cx="7712075" cy="2841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North’s</a:t>
            </a:r>
            <a:r>
              <a:rPr sz="2400" spc="-1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definition: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>
              <a:spcBef>
                <a:spcPts val="1860"/>
              </a:spcBef>
            </a:pP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412750" marR="5080">
              <a:spcBef>
                <a:spcPts val="5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“[Insight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is]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individual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observation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about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data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by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participant,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unit</a:t>
            </a:r>
            <a:r>
              <a:rPr sz="2400" b="1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b="1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discovery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.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It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is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straightforward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recognize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occurrences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think-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aloud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protocol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as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any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data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observation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that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user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mentions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is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considered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insight.”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6ECAC4-40D5-6BF8-B0EC-C80D2974A300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90" dirty="0"/>
              <a:t>Problem:</a:t>
            </a:r>
            <a:r>
              <a:rPr lang="en-US" spc="-190" dirty="0"/>
              <a:t> </a:t>
            </a:r>
            <a:r>
              <a:rPr lang="en-US" spc="-95" dirty="0"/>
              <a:t>defining</a:t>
            </a:r>
            <a:r>
              <a:rPr lang="en-US" spc="-185" dirty="0"/>
              <a:t> </a:t>
            </a:r>
            <a:r>
              <a:rPr lang="en-US" spc="-95" dirty="0"/>
              <a:t>“insight”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93719" y="1953768"/>
            <a:ext cx="1198245" cy="512445"/>
            <a:chOff x="5916167" y="1953767"/>
            <a:chExt cx="1198245" cy="5124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6167" y="1953767"/>
              <a:ext cx="1197864" cy="51206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19799" y="2057399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939798" y="0"/>
                  </a:moveTo>
                  <a:lnTo>
                    <a:pt x="50800" y="0"/>
                  </a:lnTo>
                  <a:lnTo>
                    <a:pt x="31026" y="3992"/>
                  </a:lnTo>
                  <a:lnTo>
                    <a:pt x="14879" y="14879"/>
                  </a:lnTo>
                  <a:lnTo>
                    <a:pt x="3992" y="31027"/>
                  </a:lnTo>
                  <a:lnTo>
                    <a:pt x="0" y="50801"/>
                  </a:lnTo>
                  <a:lnTo>
                    <a:pt x="0" y="253998"/>
                  </a:lnTo>
                  <a:lnTo>
                    <a:pt x="3992" y="273772"/>
                  </a:lnTo>
                  <a:lnTo>
                    <a:pt x="14879" y="289920"/>
                  </a:lnTo>
                  <a:lnTo>
                    <a:pt x="31026" y="300807"/>
                  </a:lnTo>
                  <a:lnTo>
                    <a:pt x="50800" y="304800"/>
                  </a:lnTo>
                  <a:lnTo>
                    <a:pt x="939798" y="304800"/>
                  </a:lnTo>
                  <a:lnTo>
                    <a:pt x="959572" y="300807"/>
                  </a:lnTo>
                  <a:lnTo>
                    <a:pt x="975720" y="289920"/>
                  </a:lnTo>
                  <a:lnTo>
                    <a:pt x="986607" y="273772"/>
                  </a:lnTo>
                  <a:lnTo>
                    <a:pt x="990600" y="253998"/>
                  </a:lnTo>
                  <a:lnTo>
                    <a:pt x="990600" y="50801"/>
                  </a:lnTo>
                  <a:lnTo>
                    <a:pt x="986607" y="31027"/>
                  </a:lnTo>
                  <a:lnTo>
                    <a:pt x="975720" y="14879"/>
                  </a:lnTo>
                  <a:lnTo>
                    <a:pt x="959572" y="3992"/>
                  </a:lnTo>
                  <a:lnTo>
                    <a:pt x="939798" y="0"/>
                  </a:lnTo>
                  <a:close/>
                </a:path>
              </a:pathLst>
            </a:custGeom>
            <a:solidFill>
              <a:srgbClr val="F3A900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49592" y="1621029"/>
            <a:ext cx="7893684" cy="1125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“Our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tool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allows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biologists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interactively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visualize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explore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whole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set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trees,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providing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</a:t>
            </a:r>
            <a:r>
              <a:rPr sz="2400" b="1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into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overall</a:t>
            </a:r>
            <a:r>
              <a:rPr sz="2400" spc="-8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distribution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</a:t>
            </a:r>
            <a:r>
              <a:rPr sz="2400" spc="-8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possible</a:t>
            </a:r>
            <a:r>
              <a:rPr sz="2400" spc="-8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conflicting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hypothesis”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17130" y="4274820"/>
            <a:ext cx="6735445" cy="10071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386330" marR="5080" indent="-2374265">
              <a:lnSpc>
                <a:spcPct val="101200"/>
              </a:lnSpc>
              <a:spcBef>
                <a:spcPts val="50"/>
              </a:spcBef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</a:t>
            </a:r>
            <a:r>
              <a:rPr sz="32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=</a:t>
            </a:r>
            <a:r>
              <a:rPr sz="3200" spc="-3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knowledge</a:t>
            </a:r>
            <a:r>
              <a:rPr sz="32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about</a:t>
            </a:r>
            <a:r>
              <a:rPr sz="32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32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overall distribution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B39FB9-8D12-B3E6-4907-334F285954F5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84898" y="2963538"/>
            <a:ext cx="8132445" cy="588645"/>
            <a:chOff x="353568" y="3020567"/>
            <a:chExt cx="8132445" cy="588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568" y="3020567"/>
              <a:ext cx="8132064" cy="58826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3124199"/>
              <a:ext cx="7924800" cy="381000"/>
            </a:xfrm>
            <a:custGeom>
              <a:avLst/>
              <a:gdLst/>
              <a:ahLst/>
              <a:cxnLst/>
              <a:rect l="l" t="t" r="r" b="b"/>
              <a:pathLst>
                <a:path w="7924800" h="381000">
                  <a:moveTo>
                    <a:pt x="7861300" y="0"/>
                  </a:moveTo>
                  <a:lnTo>
                    <a:pt x="63500" y="0"/>
                  </a:lnTo>
                  <a:lnTo>
                    <a:pt x="38783" y="4990"/>
                  </a:lnTo>
                  <a:lnTo>
                    <a:pt x="18598" y="18598"/>
                  </a:lnTo>
                  <a:lnTo>
                    <a:pt x="4990" y="38783"/>
                  </a:lnTo>
                  <a:lnTo>
                    <a:pt x="0" y="63501"/>
                  </a:lnTo>
                  <a:lnTo>
                    <a:pt x="0" y="317498"/>
                  </a:lnTo>
                  <a:lnTo>
                    <a:pt x="4990" y="342216"/>
                  </a:lnTo>
                  <a:lnTo>
                    <a:pt x="18598" y="362401"/>
                  </a:lnTo>
                  <a:lnTo>
                    <a:pt x="38783" y="376009"/>
                  </a:lnTo>
                  <a:lnTo>
                    <a:pt x="63500" y="381000"/>
                  </a:lnTo>
                  <a:lnTo>
                    <a:pt x="7861300" y="381000"/>
                  </a:lnTo>
                  <a:lnTo>
                    <a:pt x="7886016" y="376009"/>
                  </a:lnTo>
                  <a:lnTo>
                    <a:pt x="7906201" y="362401"/>
                  </a:lnTo>
                  <a:lnTo>
                    <a:pt x="7919809" y="342216"/>
                  </a:lnTo>
                  <a:lnTo>
                    <a:pt x="7924800" y="317498"/>
                  </a:lnTo>
                  <a:lnTo>
                    <a:pt x="7924800" y="63501"/>
                  </a:lnTo>
                  <a:lnTo>
                    <a:pt x="7919809" y="38783"/>
                  </a:lnTo>
                  <a:lnTo>
                    <a:pt x="7906201" y="18598"/>
                  </a:lnTo>
                  <a:lnTo>
                    <a:pt x="7886016" y="4990"/>
                  </a:lnTo>
                  <a:lnTo>
                    <a:pt x="7861300" y="0"/>
                  </a:lnTo>
                  <a:close/>
                </a:path>
              </a:pathLst>
            </a:custGeom>
            <a:solidFill>
              <a:srgbClr val="F3A900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732095" y="1902360"/>
            <a:ext cx="1426845" cy="512445"/>
            <a:chOff x="4392167" y="1953767"/>
            <a:chExt cx="1426845" cy="5124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92167" y="1953767"/>
              <a:ext cx="1426464" cy="5120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95799" y="2057399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1168398" y="0"/>
                  </a:moveTo>
                  <a:lnTo>
                    <a:pt x="50801" y="0"/>
                  </a:lnTo>
                  <a:lnTo>
                    <a:pt x="31027" y="3992"/>
                  </a:lnTo>
                  <a:lnTo>
                    <a:pt x="14879" y="14879"/>
                  </a:lnTo>
                  <a:lnTo>
                    <a:pt x="3992" y="31027"/>
                  </a:lnTo>
                  <a:lnTo>
                    <a:pt x="0" y="50801"/>
                  </a:lnTo>
                  <a:lnTo>
                    <a:pt x="0" y="253998"/>
                  </a:lnTo>
                  <a:lnTo>
                    <a:pt x="3992" y="273772"/>
                  </a:lnTo>
                  <a:lnTo>
                    <a:pt x="14879" y="289920"/>
                  </a:lnTo>
                  <a:lnTo>
                    <a:pt x="31027" y="300807"/>
                  </a:lnTo>
                  <a:lnTo>
                    <a:pt x="50801" y="304800"/>
                  </a:lnTo>
                  <a:lnTo>
                    <a:pt x="1168398" y="304800"/>
                  </a:lnTo>
                  <a:lnTo>
                    <a:pt x="1188172" y="300807"/>
                  </a:lnTo>
                  <a:lnTo>
                    <a:pt x="1204320" y="289920"/>
                  </a:lnTo>
                  <a:lnTo>
                    <a:pt x="1215207" y="273772"/>
                  </a:lnTo>
                  <a:lnTo>
                    <a:pt x="1219200" y="253998"/>
                  </a:lnTo>
                  <a:lnTo>
                    <a:pt x="1219200" y="50801"/>
                  </a:lnTo>
                  <a:lnTo>
                    <a:pt x="1215207" y="31027"/>
                  </a:lnTo>
                  <a:lnTo>
                    <a:pt x="1204320" y="14879"/>
                  </a:lnTo>
                  <a:lnTo>
                    <a:pt x="1188172" y="3992"/>
                  </a:lnTo>
                  <a:lnTo>
                    <a:pt x="1168398" y="0"/>
                  </a:lnTo>
                  <a:close/>
                </a:path>
              </a:pathLst>
            </a:custGeom>
            <a:solidFill>
              <a:srgbClr val="F3A900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713168" y="1570266"/>
            <a:ext cx="7681663" cy="370832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0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“The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analyst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determined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answers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these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questions,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but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also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came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up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with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further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insights</a:t>
            </a:r>
            <a:r>
              <a:rPr sz="2400" b="1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that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she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shared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with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people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from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other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administrative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units.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She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used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discovered</a:t>
            </a:r>
            <a:r>
              <a:rPr sz="2400" spc="-9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information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advise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other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administrators</a:t>
            </a:r>
            <a:r>
              <a:rPr sz="2400" spc="-9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certain</a:t>
            </a:r>
            <a:r>
              <a:rPr sz="2400" b="1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previously</a:t>
            </a:r>
            <a:r>
              <a:rPr sz="2400" b="1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unknown</a:t>
            </a:r>
            <a:r>
              <a:rPr sz="2400" b="1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relationships</a:t>
            </a:r>
            <a:r>
              <a:rPr sz="2400" b="1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</a:t>
            </a:r>
            <a:r>
              <a:rPr sz="2400" b="1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their</a:t>
            </a:r>
            <a:r>
              <a:rPr sz="2400" b="1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data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”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>
              <a:spcBef>
                <a:spcPts val="860"/>
              </a:spcBef>
            </a:pP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2227580" marR="394335" indent="-1358900">
              <a:lnSpc>
                <a:spcPct val="101200"/>
              </a:lnSpc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</a:t>
            </a:r>
            <a:r>
              <a:rPr sz="32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=</a:t>
            </a:r>
            <a:r>
              <a:rPr sz="32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information</a:t>
            </a:r>
            <a:r>
              <a:rPr sz="32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about</a:t>
            </a:r>
            <a:r>
              <a:rPr sz="32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previously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unknown</a:t>
            </a:r>
            <a:r>
              <a:rPr sz="32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relationships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8BCACAB-70BA-6F7D-379D-965CAA0663F1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63658" y="1550689"/>
            <a:ext cx="7788909" cy="154568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Something measurable in the frontal and temporal lobes 	(superior temporal gyrus).</a:t>
            </a:r>
          </a:p>
          <a:p>
            <a:endParaRPr dirty="0"/>
          </a:p>
          <a:p>
            <a:r>
              <a:rPr dirty="0"/>
              <a:t>Spontaneous insight vs. model-building insight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4350" y="4186458"/>
            <a:ext cx="2819400" cy="13620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1550" y="4186457"/>
            <a:ext cx="2514600" cy="9144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DD3338E-6A28-BBF0-DF60-C364277A89DE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95" dirty="0"/>
              <a:t>Cognitive</a:t>
            </a:r>
            <a:r>
              <a:rPr lang="en-US" spc="-175" dirty="0"/>
              <a:t> </a:t>
            </a:r>
            <a:r>
              <a:rPr lang="en-US" spc="-90" dirty="0"/>
              <a:t>science</a:t>
            </a:r>
            <a:r>
              <a:rPr lang="en-US" spc="-175" dirty="0"/>
              <a:t> </a:t>
            </a:r>
            <a:r>
              <a:rPr lang="en-US" spc="-90" dirty="0"/>
              <a:t>definition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2AC30-8C5D-86F0-73DA-5D63A9ECD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CC3A-D00C-D4DE-920C-FBDACE00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CFB04-EE20-9AA9-97A9-B32E8E5BF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400" dirty="0">
                <a:cs typeface="Arial"/>
              </a:rPr>
              <a:t>What ideas did you come up with?</a:t>
            </a:r>
          </a:p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400" dirty="0">
                <a:cs typeface="Arial"/>
              </a:rPr>
              <a:t>Any questions? </a:t>
            </a:r>
          </a:p>
        </p:txBody>
      </p:sp>
    </p:spTree>
    <p:extLst>
      <p:ext uri="{BB962C8B-B14F-4D97-AF65-F5344CB8AC3E}">
        <p14:creationId xmlns:p14="http://schemas.microsoft.com/office/powerpoint/2010/main" val="3566031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19049" y="1007209"/>
            <a:ext cx="7675245" cy="343217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Knowledge-building insight:</a:t>
            </a:r>
          </a:p>
          <a:p>
            <a:pPr lvl="1"/>
            <a:r>
              <a:rPr dirty="0"/>
              <a:t>Discovering insight, gaining insight, and providing insight</a:t>
            </a:r>
          </a:p>
          <a:p>
            <a:pPr lvl="1"/>
            <a:r>
              <a:rPr dirty="0"/>
              <a:t>Insight as a substance, that accumulates over time and could be measured/quantified</a:t>
            </a:r>
          </a:p>
          <a:p>
            <a:pPr lvl="1"/>
            <a:endParaRPr dirty="0"/>
          </a:p>
          <a:p>
            <a:r>
              <a:rPr dirty="0"/>
              <a:t>Spontaneous insight:</a:t>
            </a:r>
          </a:p>
          <a:p>
            <a:pPr lvl="1"/>
            <a:r>
              <a:rPr dirty="0"/>
              <a:t>Experiencing insight, having an insight, or a moment of insight</a:t>
            </a:r>
          </a:p>
          <a:p>
            <a:pPr lvl="1"/>
            <a:r>
              <a:rPr dirty="0"/>
              <a:t>Insight as a discrete event, that occurs at a specific moment in time and could be observed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2F1524-E3EB-C440-FD6C-A1ECB7A7B185}"/>
              </a:ext>
            </a:extLst>
          </p:cNvPr>
          <p:cNvSpPr txBox="1">
            <a:spLocks/>
          </p:cNvSpPr>
          <p:nvPr/>
        </p:nvSpPr>
        <p:spPr>
          <a:xfrm>
            <a:off x="252918" y="1135560"/>
            <a:ext cx="3099881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00" dirty="0"/>
              <a:t>Disambiguating</a:t>
            </a:r>
            <a:r>
              <a:rPr lang="en-US" spc="-135" dirty="0"/>
              <a:t> </a:t>
            </a:r>
            <a:r>
              <a:rPr lang="en-US" spc="-100" dirty="0"/>
              <a:t>“Insight”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85211" y="1621028"/>
            <a:ext cx="3092450" cy="2718693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Can we measure knowledge-building insight?</a:t>
            </a:r>
          </a:p>
          <a:p>
            <a:r>
              <a:rPr dirty="0"/>
              <a:t>Can we measure spontaneous insight?</a:t>
            </a:r>
          </a:p>
          <a:p>
            <a:r>
              <a:rPr dirty="0"/>
              <a:t>Are they related?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9271" y="1572510"/>
            <a:ext cx="5143130" cy="279198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B368A62-1151-A819-0BA5-DDF600E96AF2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05860" y="1578123"/>
            <a:ext cx="7779384" cy="209232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Multi-dimensional In-depth Long-term Case studies</a:t>
            </a:r>
          </a:p>
          <a:p>
            <a:r>
              <a:rPr dirty="0"/>
              <a:t>Hypothesis: the efficacy of tools can be assessed by 	documenting:</a:t>
            </a:r>
          </a:p>
          <a:p>
            <a:pPr lvl="1"/>
            <a:r>
              <a:rPr dirty="0"/>
              <a:t>Usage (observations, interviews, surveys, logging, etc.)</a:t>
            </a:r>
          </a:p>
          <a:p>
            <a:pPr lvl="1"/>
            <a:r>
              <a:rPr dirty="0"/>
              <a:t>How successful the users are in achieving their professional goals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92154A-5CF6-8A13-1D4E-B68E36C1E60A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Evaluation Via Case Studies: MILCs – </a:t>
            </a:r>
            <a:r>
              <a:rPr lang="en-US" dirty="0" err="1"/>
              <a:t>Shneiderman</a:t>
            </a:r>
            <a:r>
              <a:rPr lang="en-US" dirty="0"/>
              <a:t> and </a:t>
            </a:r>
            <a:r>
              <a:rPr lang="en-US" dirty="0" err="1"/>
              <a:t>Plaisant</a:t>
            </a:r>
            <a:r>
              <a:rPr lang="en-US" dirty="0"/>
              <a:t> (2006)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21454" y="1243061"/>
            <a:ext cx="8053705" cy="4362733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Multi-dimensional: using observations, interviews, surveys,</a:t>
            </a:r>
            <a:r>
              <a:rPr lang="en-US" dirty="0"/>
              <a:t> </a:t>
            </a:r>
            <a:r>
              <a:rPr dirty="0"/>
              <a:t>and loggers</a:t>
            </a:r>
          </a:p>
          <a:p>
            <a:r>
              <a:rPr dirty="0"/>
              <a:t>In-Depth: intense engagement of the researchers with the </a:t>
            </a:r>
            <a:r>
              <a:rPr lang="en-US" dirty="0"/>
              <a:t> </a:t>
            </a:r>
            <a:r>
              <a:rPr dirty="0"/>
              <a:t>expert users to the point of becoming a partner or assistant</a:t>
            </a:r>
          </a:p>
          <a:p>
            <a:r>
              <a:rPr dirty="0"/>
              <a:t>Long-term: longitudinal studies that begin with training in use of a specific tool through proficient usage that leads to strategy changes for the expert users.</a:t>
            </a:r>
          </a:p>
          <a:p>
            <a:r>
              <a:rPr dirty="0"/>
              <a:t>Case studies: detailed reporting about a small number of individuals working on their own problems, in their own</a:t>
            </a:r>
            <a:r>
              <a:rPr lang="en-US" dirty="0"/>
              <a:t> </a:t>
            </a:r>
            <a:r>
              <a:rPr dirty="0"/>
              <a:t>environment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680B80-4024-A6FD-1CBC-73AF8D1BD6A0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85" dirty="0"/>
              <a:t>Definition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2521" y="2513203"/>
            <a:ext cx="7886859" cy="21664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53808" y="1853691"/>
            <a:ext cx="4043045" cy="45212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pPr marL="12700" indent="0">
              <a:buNone/>
            </a:pPr>
            <a:r>
              <a:rPr dirty="0"/>
              <a:t>What do MILCs address?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C8F17E-0AA7-1B72-A770-6895053F49C2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AA459-25CA-71E1-0E91-CA18D6495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865D010-EBD6-C3D8-2B3D-8EC14D04B363}"/>
              </a:ext>
            </a:extLst>
          </p:cNvPr>
          <p:cNvSpPr txBox="1"/>
          <p:nvPr/>
        </p:nvSpPr>
        <p:spPr>
          <a:xfrm>
            <a:off x="3845560" y="619916"/>
            <a:ext cx="6845886" cy="5196294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3333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Design an MILC evaluation of </a:t>
            </a:r>
            <a:r>
              <a:rPr lang="en-US" dirty="0" err="1"/>
              <a:t>data</a:t>
            </a:r>
            <a:r>
              <a:rPr lang="en-US" b="1" dirty="0" err="1"/>
              <a:t>voyager</a:t>
            </a:r>
            <a:r>
              <a:rPr lang="en-US" b="1" dirty="0"/>
              <a:t>. </a:t>
            </a:r>
            <a:r>
              <a:rPr lang="en-US" dirty="0"/>
              <a:t>Be sure to include a data collection and analysis plan. </a:t>
            </a:r>
          </a:p>
          <a:p>
            <a:endParaRPr lang="en-US" b="1" dirty="0"/>
          </a:p>
          <a:p>
            <a:r>
              <a:rPr lang="en-US" dirty="0"/>
              <a:t>What is challenging about this type of evaluation?</a:t>
            </a:r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2E4F42-1B58-79AF-A4DC-D4405937F571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85" dirty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7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04334" y="1680360"/>
            <a:ext cx="7553325" cy="2921313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MILCs have been embraced by a small community of 	researchers interested in studying creativity support</a:t>
            </a:r>
          </a:p>
          <a:p>
            <a:r>
              <a:rPr dirty="0"/>
              <a:t>Challenges:</a:t>
            </a:r>
          </a:p>
          <a:p>
            <a:pPr lvl="1"/>
            <a:r>
              <a:rPr dirty="0"/>
              <a:t>Cannot control for the users</a:t>
            </a:r>
          </a:p>
          <a:p>
            <a:pPr lvl="1"/>
            <a:r>
              <a:rPr dirty="0"/>
              <a:t>Cannot control for the tasks</a:t>
            </a:r>
          </a:p>
          <a:p>
            <a:pPr lvl="1"/>
            <a:r>
              <a:rPr dirty="0"/>
              <a:t>Toy problems in laboratories are not indicative of real-world problems and environments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937A02-A5BA-4A18-0D66-7373C75617A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Challenges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90266" y="945076"/>
            <a:ext cx="7512050" cy="4562788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Duration is always a problem</a:t>
            </a:r>
          </a:p>
          <a:p>
            <a:r>
              <a:rPr dirty="0"/>
              <a:t>Number of participants has to be small</a:t>
            </a:r>
          </a:p>
          <a:p>
            <a:r>
              <a:rPr lang="en-US" dirty="0"/>
              <a:t>Formalities</a:t>
            </a:r>
            <a:r>
              <a:rPr dirty="0"/>
              <a:t> are difficult</a:t>
            </a:r>
          </a:p>
          <a:p>
            <a:pPr lvl="1"/>
            <a:r>
              <a:rPr dirty="0"/>
              <a:t>Understand organization policies and work culture</a:t>
            </a:r>
          </a:p>
          <a:p>
            <a:pPr lvl="1"/>
            <a:r>
              <a:rPr dirty="0"/>
              <a:t>Gain access and permission to observe or interview</a:t>
            </a:r>
          </a:p>
          <a:p>
            <a:pPr lvl="1"/>
            <a:r>
              <a:rPr dirty="0"/>
              <a:t>Observe users in their workplace, and collect subjective and objective quantitative and qualitative data.</a:t>
            </a:r>
          </a:p>
          <a:p>
            <a:pPr lvl="1"/>
            <a:r>
              <a:rPr dirty="0"/>
              <a:t>Compile data of all types in all dimensions</a:t>
            </a:r>
          </a:p>
          <a:p>
            <a:pPr lvl="1"/>
            <a:r>
              <a:rPr dirty="0"/>
              <a:t>Interpret the results</a:t>
            </a:r>
          </a:p>
          <a:p>
            <a:pPr lvl="1"/>
            <a:r>
              <a:rPr dirty="0"/>
              <a:t>Isolate factors</a:t>
            </a:r>
          </a:p>
          <a:p>
            <a:pPr lvl="1"/>
            <a:r>
              <a:rPr dirty="0"/>
              <a:t>Need to repeat the process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D99A67-5CC7-3E05-EF03-F5463A759169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95" dirty="0"/>
              <a:t>Execution</a:t>
            </a:r>
            <a:r>
              <a:rPr lang="en-US" spc="-190" dirty="0"/>
              <a:t> </a:t>
            </a:r>
            <a:r>
              <a:rPr lang="en-US" spc="-90" dirty="0"/>
              <a:t>issues</a:t>
            </a:r>
            <a:r>
              <a:rPr lang="en-US" spc="-185" dirty="0"/>
              <a:t> </a:t>
            </a:r>
            <a:r>
              <a:rPr lang="en-US" spc="-85" dirty="0"/>
              <a:t>with</a:t>
            </a:r>
            <a:r>
              <a:rPr lang="en-US" spc="-185" dirty="0"/>
              <a:t> </a:t>
            </a:r>
            <a:r>
              <a:rPr lang="en-US" dirty="0"/>
              <a:t>MILCs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19047" y="1241779"/>
            <a:ext cx="7872730" cy="2182649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Working assumption: “the goal of visualization is to gain insight and knowledge”</a:t>
            </a:r>
          </a:p>
          <a:p>
            <a:r>
              <a:rPr dirty="0"/>
              <a:t>Big idea: maybe we should evaluate a visualization based on whether or not the user actually gains insight or knowledge after using a visualization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E85501-FE68-2217-1745-0BA260F4CBC2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Evaluation Via Learning: Learning-based evaluation (Chang, 2010)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80601" y="1409774"/>
            <a:ext cx="8158480" cy="4029308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How would an instructor choose between two textbooks for 	a course?</a:t>
            </a:r>
          </a:p>
          <a:p>
            <a:r>
              <a:rPr dirty="0"/>
              <a:t>We could:</a:t>
            </a:r>
          </a:p>
          <a:p>
            <a:pPr lvl="1"/>
            <a:r>
              <a:rPr dirty="0"/>
              <a:t>Ask the students which book they prefer</a:t>
            </a:r>
          </a:p>
          <a:p>
            <a:pPr lvl="1"/>
            <a:r>
              <a:rPr dirty="0"/>
              <a:t>Issue: they might like a book because its cover is pretty</a:t>
            </a:r>
          </a:p>
          <a:p>
            <a:pPr lvl="1"/>
            <a:r>
              <a:rPr dirty="0"/>
              <a:t>Ask colleagues what book they prefer</a:t>
            </a:r>
          </a:p>
          <a:p>
            <a:pPr lvl="1"/>
            <a:r>
              <a:rPr dirty="0"/>
              <a:t>Issue: different students in different environments</a:t>
            </a:r>
          </a:p>
          <a:p>
            <a:pPr lvl="1"/>
            <a:r>
              <a:rPr dirty="0"/>
              <a:t>Ask the students to find some information in the book and measure how quickly they can perform the task</a:t>
            </a:r>
          </a:p>
          <a:p>
            <a:pPr lvl="1"/>
            <a:r>
              <a:rPr dirty="0"/>
              <a:t>Issue: this only demonstrates how well the book is organized</a:t>
            </a:r>
          </a:p>
        </p:txBody>
      </p:sp>
      <p:sp>
        <p:nvSpPr>
          <p:cNvPr id="4" name="object 4"/>
          <p:cNvSpPr/>
          <p:nvPr/>
        </p:nvSpPr>
        <p:spPr>
          <a:xfrm>
            <a:off x="4121952" y="3616819"/>
            <a:ext cx="7427623" cy="645020"/>
          </a:xfrm>
          <a:custGeom>
            <a:avLst/>
            <a:gdLst/>
            <a:ahLst/>
            <a:cxnLst/>
            <a:rect l="l" t="t" r="r" b="b"/>
            <a:pathLst>
              <a:path w="7848600" h="838200">
                <a:moveTo>
                  <a:pt x="7848600" y="0"/>
                </a:moveTo>
                <a:lnTo>
                  <a:pt x="0" y="0"/>
                </a:lnTo>
                <a:lnTo>
                  <a:pt x="0" y="838200"/>
                </a:lnTo>
                <a:lnTo>
                  <a:pt x="7848600" y="838200"/>
                </a:lnTo>
                <a:lnTo>
                  <a:pt x="7848600" y="0"/>
                </a:lnTo>
                <a:close/>
              </a:path>
            </a:pathLst>
          </a:custGeom>
          <a:solidFill>
            <a:srgbClr val="FFFFFF">
              <a:alpha val="7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02241" y="2817510"/>
            <a:ext cx="7347334" cy="838199"/>
          </a:xfrm>
          <a:custGeom>
            <a:avLst/>
            <a:gdLst/>
            <a:ahLst/>
            <a:cxnLst/>
            <a:rect l="l" t="t" r="r" b="b"/>
            <a:pathLst>
              <a:path w="7315200" h="685800">
                <a:moveTo>
                  <a:pt x="7315200" y="0"/>
                </a:moveTo>
                <a:lnTo>
                  <a:pt x="0" y="0"/>
                </a:lnTo>
                <a:lnTo>
                  <a:pt x="0" y="685800"/>
                </a:lnTo>
                <a:lnTo>
                  <a:pt x="7315200" y="685800"/>
                </a:lnTo>
                <a:lnTo>
                  <a:pt x="7315200" y="0"/>
                </a:lnTo>
                <a:close/>
              </a:path>
            </a:pathLst>
          </a:custGeom>
          <a:solidFill>
            <a:srgbClr val="FFFFFF">
              <a:alpha val="7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02241" y="4269165"/>
            <a:ext cx="7614621" cy="1179061"/>
          </a:xfrm>
          <a:custGeom>
            <a:avLst/>
            <a:gdLst/>
            <a:ahLst/>
            <a:cxnLst/>
            <a:rect l="l" t="t" r="r" b="b"/>
            <a:pathLst>
              <a:path w="8425815" h="1219200">
                <a:moveTo>
                  <a:pt x="8425602" y="0"/>
                </a:moveTo>
                <a:lnTo>
                  <a:pt x="0" y="0"/>
                </a:lnTo>
                <a:lnTo>
                  <a:pt x="0" y="1219199"/>
                </a:lnTo>
                <a:lnTo>
                  <a:pt x="8425602" y="1219199"/>
                </a:lnTo>
                <a:lnTo>
                  <a:pt x="8425602" y="0"/>
                </a:lnTo>
                <a:close/>
              </a:path>
            </a:pathLst>
          </a:custGeom>
          <a:solidFill>
            <a:srgbClr val="FFFFFF">
              <a:alpha val="7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71F104F-438F-E76D-22C6-67031470671B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Much like learning in education…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66224" y="2504948"/>
            <a:ext cx="5333365" cy="106807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algn="ctr">
              <a:spcBef>
                <a:spcPts val="1320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How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do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measure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effectiveness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ctr">
              <a:spcBef>
                <a:spcPts val="1225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visualization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system?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B23144-346A-67B1-4F4A-0AA8212ACC2A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747348" y="2076097"/>
            <a:ext cx="7315200" cy="2893613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 indent="-181610" defTabSz="45720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</a:pPr>
            <a:r>
              <a:rPr sz="2400" dirty="0">
                <a:cs typeface="Arial"/>
              </a:rPr>
              <a:t>In a best case scenario, we would:</a:t>
            </a:r>
          </a:p>
          <a:p>
            <a:pPr marL="457200" lvl="1" defTabSz="457200"/>
            <a:r>
              <a:rPr sz="2400" dirty="0">
                <a:solidFill>
                  <a:schemeClr val="tx1"/>
                </a:solidFill>
              </a:rPr>
              <a:t>Ask half of the class to use book one to learn a subject</a:t>
            </a:r>
          </a:p>
          <a:p>
            <a:pPr marL="457200" lvl="1" defTabSz="457200"/>
            <a:r>
              <a:rPr sz="2400" dirty="0">
                <a:solidFill>
                  <a:schemeClr val="tx1"/>
                </a:solidFill>
              </a:rPr>
              <a:t>Ask the other half to use another book to learn the same subject</a:t>
            </a:r>
          </a:p>
          <a:p>
            <a:pPr marL="457200" lvl="1" defTabSz="457200"/>
            <a:endParaRPr sz="2400" dirty="0">
              <a:solidFill>
                <a:schemeClr val="tx1"/>
              </a:solidFill>
            </a:endParaRPr>
          </a:p>
          <a:p>
            <a:pPr marL="194310" indent="-181610" defTabSz="45720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</a:pPr>
            <a:r>
              <a:rPr sz="2400" dirty="0">
                <a:cs typeface="Arial"/>
              </a:rPr>
              <a:t>Then we give the two groups the same test, and 	whichever scores higher “wins”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65A043-EBC0-21C8-EF8F-A01915A370B7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95" dirty="0"/>
              <a:t>Metaphor</a:t>
            </a:r>
            <a:r>
              <a:rPr lang="en-US" spc="-170" dirty="0"/>
              <a:t> </a:t>
            </a:r>
            <a:r>
              <a:rPr lang="en-US" spc="-80" dirty="0"/>
              <a:t>for</a:t>
            </a:r>
            <a:r>
              <a:rPr lang="en-US" spc="-170" dirty="0"/>
              <a:t> </a:t>
            </a:r>
            <a:r>
              <a:rPr lang="en-US" spc="-100" dirty="0"/>
              <a:t>visualization</a:t>
            </a:r>
            <a:r>
              <a:rPr lang="en-US" spc="-155" dirty="0"/>
              <a:t> </a:t>
            </a:r>
            <a:r>
              <a:rPr lang="en-US" spc="-90" dirty="0"/>
              <a:t>evaluation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2045" y="2583766"/>
            <a:ext cx="7162799" cy="1981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E16EE55-8CB9-2D1E-04D2-6888CC955DBE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Traditional LBE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1265" y="1936019"/>
            <a:ext cx="7077075" cy="32956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F9B2CE8-7692-161F-AA7E-9B131E7504C2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Single-system LBE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BD246-2CAD-956D-D0DD-DAFFD0A44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2F56EE37-9DB7-BF81-DB17-82764E0D7B5C}"/>
              </a:ext>
            </a:extLst>
          </p:cNvPr>
          <p:cNvSpPr txBox="1"/>
          <p:nvPr/>
        </p:nvSpPr>
        <p:spPr>
          <a:xfrm>
            <a:off x="3528646" y="619916"/>
            <a:ext cx="8135816" cy="2349361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3333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</a:lstStyle>
          <a:p>
            <a:pPr marL="12700" indent="0">
              <a:buNone/>
            </a:pPr>
            <a:r>
              <a:rPr lang="en-US" i="1" dirty="0"/>
              <a:t>Inferential tasks</a:t>
            </a:r>
            <a:r>
              <a:rPr lang="en-US" dirty="0"/>
              <a:t> require evaluation participants to construct knowledge by inferring relations between learned concepts and new observations</a:t>
            </a:r>
          </a:p>
          <a:p>
            <a:endParaRPr lang="en-US" dirty="0"/>
          </a:p>
          <a:p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137149-ADE7-81A9-05CB-3BA03E5A4C9A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85" dirty="0"/>
              <a:t>Evaluation Via Inferential Tasks Suh et al. 2022</a:t>
            </a:r>
            <a:endParaRPr lang="en-US" dirty="0"/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4668EF41-DED1-9CFD-F88E-67BA3A367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354" y="2261890"/>
            <a:ext cx="7772400" cy="232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516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F26E7-D656-E8B2-3446-2D3A2FD2C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9205397-4B25-6BEC-7BE6-66D0B67D2778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85" dirty="0"/>
              <a:t>Evaluation Via Inferential Tasks Suh et al. 2022</a:t>
            </a:r>
            <a:endParaRPr lang="en-US" dirty="0"/>
          </a:p>
        </p:txBody>
      </p:sp>
      <p:pic>
        <p:nvPicPr>
          <p:cNvPr id="6" name="Picture 5" descr="A diagram of sales&#10;&#10;Description automatically generated">
            <a:extLst>
              <a:ext uri="{FF2B5EF4-FFF2-40B4-BE49-F238E27FC236}">
                <a16:creationId xmlns:a16="http://schemas.microsoft.com/office/drawing/2014/main" id="{299BEBCB-4B2E-1653-2739-62019EAC8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591" y="166353"/>
            <a:ext cx="3404652" cy="3162642"/>
          </a:xfrm>
          <a:prstGeom prst="rect">
            <a:avLst/>
          </a:prstGeom>
        </p:spPr>
      </p:pic>
      <p:pic>
        <p:nvPicPr>
          <p:cNvPr id="8" name="Picture 7" descr="A diagram of sweater sales&#10;&#10;Description automatically generated">
            <a:extLst>
              <a:ext uri="{FF2B5EF4-FFF2-40B4-BE49-F238E27FC236}">
                <a16:creationId xmlns:a16="http://schemas.microsoft.com/office/drawing/2014/main" id="{3446C27C-E28C-437A-FF10-D0B7717FA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477" y="3328995"/>
            <a:ext cx="3635094" cy="3162642"/>
          </a:xfrm>
          <a:prstGeom prst="rect">
            <a:avLst/>
          </a:prstGeom>
        </p:spPr>
      </p:pic>
      <p:pic>
        <p:nvPicPr>
          <p:cNvPr id="10" name="Picture 9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090C19E0-103A-7E8B-5B6F-354791562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0023" y="1805354"/>
            <a:ext cx="3823782" cy="335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62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73D62-C957-8F64-117E-C0F9788B4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AE59758-179D-C9FB-275E-4AF7821FB235}"/>
              </a:ext>
            </a:extLst>
          </p:cNvPr>
          <p:cNvSpPr txBox="1"/>
          <p:nvPr/>
        </p:nvSpPr>
        <p:spPr>
          <a:xfrm>
            <a:off x="3845560" y="619916"/>
            <a:ext cx="6845886" cy="5565626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3333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Design an LBE evaluation of </a:t>
            </a:r>
            <a:r>
              <a:rPr lang="en-US" dirty="0" err="1"/>
              <a:t>data</a:t>
            </a:r>
            <a:r>
              <a:rPr lang="en-US" b="1" dirty="0" err="1"/>
              <a:t>voyager</a:t>
            </a:r>
            <a:r>
              <a:rPr lang="en-US" b="1" dirty="0"/>
              <a:t>. </a:t>
            </a:r>
            <a:r>
              <a:rPr lang="en-US" dirty="0"/>
              <a:t>Be sure to include a data collection and analysis plan. </a:t>
            </a:r>
          </a:p>
          <a:p>
            <a:endParaRPr lang="en-US" b="1" dirty="0"/>
          </a:p>
          <a:p>
            <a:r>
              <a:rPr lang="en-US" dirty="0"/>
              <a:t>What part of </a:t>
            </a:r>
            <a:r>
              <a:rPr lang="en-US" dirty="0" err="1"/>
              <a:t>Munzner’s</a:t>
            </a:r>
            <a:r>
              <a:rPr lang="en-US" dirty="0"/>
              <a:t> Nested Model does this evaluate?</a:t>
            </a:r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D2A6FD-7E6C-B3DE-CA0E-3265D9C833F3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85" dirty="0"/>
              <a:t>Discussion</a:t>
            </a:r>
            <a:endParaRPr lang="en-US" dirty="0"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CC9CED2F-C9D5-89AE-59B0-8BEF7B827D6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9414" y="4541295"/>
            <a:ext cx="7886859" cy="216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1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06AF6-B1A1-7010-BA40-5A75EAAD4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0F42BBF-D70D-C3F8-8884-0FE1F270859E}"/>
              </a:ext>
            </a:extLst>
          </p:cNvPr>
          <p:cNvSpPr txBox="1"/>
          <p:nvPr/>
        </p:nvSpPr>
        <p:spPr>
          <a:xfrm>
            <a:off x="3962791" y="2565947"/>
            <a:ext cx="6845886" cy="1980029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3333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</a:lstStyle>
          <a:p>
            <a:r>
              <a:rPr lang="en-US" dirty="0"/>
              <a:t>Evaluation is complex and requires creativity</a:t>
            </a:r>
          </a:p>
          <a:p>
            <a:r>
              <a:rPr lang="en-US" dirty="0"/>
              <a:t>The best method depends on which part of the tool you want to evaluate, and resources available </a:t>
            </a:r>
          </a:p>
          <a:p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29F190-3BA8-A0EA-B2B5-69895ED0619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85" dirty="0"/>
              <a:t>Takeaways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4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62DFE-32D7-E77E-DA75-22EB69F61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7D20525-EB6C-4410-568B-A39B70479DAE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Visual Analysis Tool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A1F574-FDC5-AB2F-2319-976573C0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12700" indent="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None/>
              <a:tabLst>
                <a:tab pos="194310" algn="l"/>
              </a:tabLst>
            </a:pPr>
            <a:r>
              <a:rPr lang="en-US" sz="3600" dirty="0" err="1"/>
              <a:t>data</a:t>
            </a:r>
            <a:r>
              <a:rPr lang="en-US" sz="3600" b="1" dirty="0" err="1"/>
              <a:t>voyager</a:t>
            </a:r>
            <a:r>
              <a:rPr lang="en-US" sz="3600" dirty="0"/>
              <a:t>: </a:t>
            </a:r>
            <a:r>
              <a:rPr lang="en-US" sz="3600" dirty="0">
                <a:hlinkClick r:id="rId2"/>
              </a:rPr>
              <a:t>https://vega.github.io/voyager/</a:t>
            </a:r>
            <a:r>
              <a:rPr lang="en-US" sz="3600" dirty="0"/>
              <a:t> </a:t>
            </a:r>
          </a:p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400" dirty="0">
                <a:cs typeface="Arial"/>
              </a:rPr>
              <a:t>Pair up and toy around with </a:t>
            </a:r>
            <a:r>
              <a:rPr lang="en-US" sz="2400" dirty="0" err="1">
                <a:cs typeface="Arial"/>
              </a:rPr>
              <a:t>datavoyager</a:t>
            </a:r>
            <a:r>
              <a:rPr lang="en-US" sz="2400" dirty="0">
                <a:cs typeface="Arial"/>
              </a:rPr>
              <a:t> to get a sense of the tool</a:t>
            </a:r>
          </a:p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400" dirty="0">
                <a:cs typeface="Arial"/>
              </a:rPr>
              <a:t>Try to do a mini exploratory data analysis with it</a:t>
            </a:r>
          </a:p>
        </p:txBody>
      </p:sp>
    </p:spTree>
    <p:extLst>
      <p:ext uri="{BB962C8B-B14F-4D97-AF65-F5344CB8AC3E}">
        <p14:creationId xmlns:p14="http://schemas.microsoft.com/office/powerpoint/2010/main" val="355631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780DA-50B1-434A-C834-BA1440FA0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8A4B283-506E-A37E-6EE4-1D2953C04A2B}"/>
              </a:ext>
            </a:extLst>
          </p:cNvPr>
          <p:cNvSpPr txBox="1"/>
          <p:nvPr/>
        </p:nvSpPr>
        <p:spPr>
          <a:xfrm>
            <a:off x="3638678" y="2785791"/>
            <a:ext cx="2112010" cy="1277273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3333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</a:lstStyle>
          <a:p>
            <a:r>
              <a:rPr dirty="0"/>
              <a:t>“Above all else, show the data.”</a:t>
            </a: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78BF8ABF-9326-1E14-ED4D-B378AA61747E}"/>
              </a:ext>
            </a:extLst>
          </p:cNvPr>
          <p:cNvGrpSpPr/>
          <p:nvPr/>
        </p:nvGrpSpPr>
        <p:grpSpPr>
          <a:xfrm>
            <a:off x="6441314" y="863091"/>
            <a:ext cx="4593590" cy="5745480"/>
            <a:chOff x="4279391" y="850391"/>
            <a:chExt cx="4593590" cy="5745480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65BFD03C-8D58-F9E3-1143-8AEA194DEDE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9391" y="850391"/>
              <a:ext cx="4593336" cy="5745480"/>
            </a:xfrm>
            <a:prstGeom prst="rect">
              <a:avLst/>
            </a:prstGeom>
          </p:spPr>
        </p:pic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5D3683AE-BD78-B5F6-93FB-2287F43951D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3399" y="914400"/>
              <a:ext cx="4412162" cy="5562600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03A3F9CD-0B6F-CC8E-FD00-193AAAA4059C}"/>
                </a:ext>
              </a:extLst>
            </p:cNvPr>
            <p:cNvSpPr/>
            <p:nvPr/>
          </p:nvSpPr>
          <p:spPr>
            <a:xfrm>
              <a:off x="4324350" y="895350"/>
              <a:ext cx="4450715" cy="5600700"/>
            </a:xfrm>
            <a:custGeom>
              <a:avLst/>
              <a:gdLst/>
              <a:ahLst/>
              <a:cxnLst/>
              <a:rect l="l" t="t" r="r" b="b"/>
              <a:pathLst>
                <a:path w="4450715" h="5600700">
                  <a:moveTo>
                    <a:pt x="0" y="0"/>
                  </a:moveTo>
                  <a:lnTo>
                    <a:pt x="4450263" y="0"/>
                  </a:lnTo>
                  <a:lnTo>
                    <a:pt x="4450263" y="5600700"/>
                  </a:lnTo>
                  <a:lnTo>
                    <a:pt x="0" y="56007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13E0ED56-4C9D-1098-B5E9-93FB07251E02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Evaluation via Design Guidelines</a:t>
            </a:r>
          </a:p>
        </p:txBody>
      </p:sp>
    </p:spTree>
    <p:extLst>
      <p:ext uri="{BB962C8B-B14F-4D97-AF65-F5344CB8AC3E}">
        <p14:creationId xmlns:p14="http://schemas.microsoft.com/office/powerpoint/2010/main" val="231849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04309" y="1650956"/>
            <a:ext cx="227203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3050" spc="-150" dirty="0">
                <a:latin typeface="Times New Roman"/>
                <a:cs typeface="Times New Roman"/>
              </a:rPr>
              <a:t>Data-</a:t>
            </a:r>
            <a:r>
              <a:rPr sz="3050" spc="-120" dirty="0">
                <a:latin typeface="Times New Roman"/>
                <a:cs typeface="Times New Roman"/>
              </a:rPr>
              <a:t>ink</a:t>
            </a:r>
            <a:r>
              <a:rPr sz="3050" spc="-60" dirty="0">
                <a:latin typeface="Times New Roman"/>
                <a:cs typeface="Times New Roman"/>
              </a:rPr>
              <a:t> </a:t>
            </a:r>
            <a:r>
              <a:rPr sz="3050" spc="-110" dirty="0">
                <a:latin typeface="Times New Roman"/>
                <a:cs typeface="Times New Roman"/>
              </a:rPr>
              <a:t>ratio</a:t>
            </a:r>
            <a:r>
              <a:rPr sz="3050" spc="-45" dirty="0"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Times New Roman"/>
                <a:cs typeface="Times New Roman"/>
              </a:rPr>
              <a:t>=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97678" y="1415257"/>
            <a:ext cx="1252855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3050" spc="-150" dirty="0">
                <a:latin typeface="Times New Roman"/>
                <a:cs typeface="Times New Roman"/>
              </a:rPr>
              <a:t>Data-</a:t>
            </a:r>
            <a:r>
              <a:rPr sz="3050" spc="-90" dirty="0">
                <a:latin typeface="Times New Roman"/>
                <a:cs typeface="Times New Roman"/>
              </a:rPr>
              <a:t>ink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0405" y="1963181"/>
            <a:ext cx="4820285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3050" spc="-130" dirty="0">
                <a:latin typeface="Times New Roman"/>
                <a:cs typeface="Times New Roman"/>
              </a:rPr>
              <a:t>Total</a:t>
            </a:r>
            <a:r>
              <a:rPr sz="3050" spc="-80" dirty="0">
                <a:latin typeface="Times New Roman"/>
                <a:cs typeface="Times New Roman"/>
              </a:rPr>
              <a:t> </a:t>
            </a:r>
            <a:r>
              <a:rPr sz="3050" spc="-120" dirty="0">
                <a:latin typeface="Times New Roman"/>
                <a:cs typeface="Times New Roman"/>
              </a:rPr>
              <a:t>ink</a:t>
            </a:r>
            <a:r>
              <a:rPr sz="3050" spc="-60" dirty="0">
                <a:latin typeface="Times New Roman"/>
                <a:cs typeface="Times New Roman"/>
              </a:rPr>
              <a:t> </a:t>
            </a:r>
            <a:r>
              <a:rPr sz="3050" spc="-135" dirty="0">
                <a:latin typeface="Times New Roman"/>
                <a:cs typeface="Times New Roman"/>
              </a:rPr>
              <a:t>used</a:t>
            </a:r>
            <a:r>
              <a:rPr sz="3050" spc="-65" dirty="0">
                <a:latin typeface="Times New Roman"/>
                <a:cs typeface="Times New Roman"/>
              </a:rPr>
              <a:t> </a:t>
            </a:r>
            <a:r>
              <a:rPr sz="3050" spc="-100" dirty="0">
                <a:latin typeface="Times New Roman"/>
                <a:cs typeface="Times New Roman"/>
              </a:rPr>
              <a:t>to</a:t>
            </a:r>
            <a:r>
              <a:rPr sz="3050" spc="-60" dirty="0">
                <a:latin typeface="Times New Roman"/>
                <a:cs typeface="Times New Roman"/>
              </a:rPr>
              <a:t> </a:t>
            </a:r>
            <a:r>
              <a:rPr sz="3050" spc="-110" dirty="0">
                <a:latin typeface="Times New Roman"/>
                <a:cs typeface="Times New Roman"/>
              </a:rPr>
              <a:t>print</a:t>
            </a:r>
            <a:r>
              <a:rPr sz="3050" spc="-70" dirty="0">
                <a:latin typeface="Times New Roman"/>
                <a:cs typeface="Times New Roman"/>
              </a:rPr>
              <a:t> </a:t>
            </a:r>
            <a:r>
              <a:rPr sz="3050" spc="-120" dirty="0">
                <a:latin typeface="Times New Roman"/>
                <a:cs typeface="Times New Roman"/>
              </a:rPr>
              <a:t>the</a:t>
            </a:r>
            <a:r>
              <a:rPr sz="3050" spc="-75" dirty="0">
                <a:latin typeface="Times New Roman"/>
                <a:cs typeface="Times New Roman"/>
              </a:rPr>
              <a:t> </a:t>
            </a:r>
            <a:r>
              <a:rPr sz="3050" spc="-100" dirty="0">
                <a:latin typeface="Times New Roman"/>
                <a:cs typeface="Times New Roman"/>
              </a:rPr>
              <a:t>graphic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07294" y="1971289"/>
            <a:ext cx="4838700" cy="0"/>
          </a:xfrm>
          <a:custGeom>
            <a:avLst/>
            <a:gdLst/>
            <a:ahLst/>
            <a:cxnLst/>
            <a:rect l="l" t="t" r="r" b="b"/>
            <a:pathLst>
              <a:path w="4838700">
                <a:moveTo>
                  <a:pt x="0" y="0"/>
                </a:moveTo>
                <a:lnTo>
                  <a:pt x="4838643" y="0"/>
                </a:lnTo>
              </a:path>
            </a:pathLst>
          </a:custGeom>
          <a:ln w="19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0861" y="3256409"/>
            <a:ext cx="6401435" cy="25816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7495" marR="234950" indent="-265430">
              <a:lnSpc>
                <a:spcPct val="126099"/>
              </a:lnSpc>
              <a:spcBef>
                <a:spcPts val="90"/>
              </a:spcBef>
            </a:pPr>
            <a:r>
              <a:rPr sz="2950" spc="-150" dirty="0">
                <a:latin typeface="Times New Roman"/>
                <a:cs typeface="Times New Roman"/>
              </a:rPr>
              <a:t>=</a:t>
            </a:r>
            <a:r>
              <a:rPr sz="2950" spc="-40" dirty="0">
                <a:latin typeface="Times New Roman"/>
                <a:cs typeface="Times New Roman"/>
              </a:rPr>
              <a:t> </a:t>
            </a:r>
            <a:r>
              <a:rPr sz="2950" spc="-130" dirty="0">
                <a:latin typeface="Times New Roman"/>
                <a:cs typeface="Times New Roman"/>
              </a:rPr>
              <a:t>proportion</a:t>
            </a:r>
            <a:r>
              <a:rPr sz="2950" spc="-35" dirty="0">
                <a:latin typeface="Times New Roman"/>
                <a:cs typeface="Times New Roman"/>
              </a:rPr>
              <a:t> </a:t>
            </a:r>
            <a:r>
              <a:rPr sz="2950" spc="-125" dirty="0">
                <a:latin typeface="Times New Roman"/>
                <a:cs typeface="Times New Roman"/>
              </a:rPr>
              <a:t>of</a:t>
            </a:r>
            <a:r>
              <a:rPr sz="2950" spc="-60" dirty="0">
                <a:latin typeface="Times New Roman"/>
                <a:cs typeface="Times New Roman"/>
              </a:rPr>
              <a:t> </a:t>
            </a:r>
            <a:r>
              <a:rPr sz="2950" spc="-140" dirty="0">
                <a:latin typeface="Times New Roman"/>
                <a:cs typeface="Times New Roman"/>
              </a:rPr>
              <a:t>a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spc="-130" dirty="0">
                <a:latin typeface="Times New Roman"/>
                <a:cs typeface="Times New Roman"/>
              </a:rPr>
              <a:t>graphic's</a:t>
            </a:r>
            <a:r>
              <a:rPr sz="2950" spc="-40" dirty="0">
                <a:latin typeface="Times New Roman"/>
                <a:cs typeface="Times New Roman"/>
              </a:rPr>
              <a:t> </a:t>
            </a:r>
            <a:r>
              <a:rPr sz="2950" spc="-120" dirty="0">
                <a:latin typeface="Times New Roman"/>
                <a:cs typeface="Times New Roman"/>
              </a:rPr>
              <a:t>ink</a:t>
            </a:r>
            <a:r>
              <a:rPr sz="2950" spc="-35" dirty="0">
                <a:latin typeface="Times New Roman"/>
                <a:cs typeface="Times New Roman"/>
              </a:rPr>
              <a:t> </a:t>
            </a:r>
            <a:r>
              <a:rPr sz="2950" spc="-140" dirty="0">
                <a:latin typeface="Times New Roman"/>
                <a:cs typeface="Times New Roman"/>
              </a:rPr>
              <a:t>devoted</a:t>
            </a:r>
            <a:r>
              <a:rPr sz="2950" spc="-35" dirty="0">
                <a:latin typeface="Times New Roman"/>
                <a:cs typeface="Times New Roman"/>
              </a:rPr>
              <a:t> </a:t>
            </a:r>
            <a:r>
              <a:rPr sz="2950" spc="-105" dirty="0">
                <a:latin typeface="Times New Roman"/>
                <a:cs typeface="Times New Roman"/>
              </a:rPr>
              <a:t>to</a:t>
            </a:r>
            <a:r>
              <a:rPr sz="2950" spc="-35" dirty="0">
                <a:latin typeface="Times New Roman"/>
                <a:cs typeface="Times New Roman"/>
              </a:rPr>
              <a:t> </a:t>
            </a:r>
            <a:r>
              <a:rPr sz="2950" spc="-55" dirty="0">
                <a:latin typeface="Times New Roman"/>
                <a:cs typeface="Times New Roman"/>
              </a:rPr>
              <a:t>the </a:t>
            </a:r>
            <a:r>
              <a:rPr sz="2950" spc="-140" dirty="0">
                <a:latin typeface="Times New Roman"/>
                <a:cs typeface="Times New Roman"/>
              </a:rPr>
              <a:t>non-redundant</a:t>
            </a:r>
            <a:r>
              <a:rPr sz="2950" spc="-10" dirty="0">
                <a:latin typeface="Times New Roman"/>
                <a:cs typeface="Times New Roman"/>
              </a:rPr>
              <a:t> </a:t>
            </a:r>
            <a:r>
              <a:rPr sz="2950" spc="-125" dirty="0">
                <a:latin typeface="Times New Roman"/>
                <a:cs typeface="Times New Roman"/>
              </a:rPr>
              <a:t>display</a:t>
            </a:r>
            <a:r>
              <a:rPr sz="2950" spc="10" dirty="0">
                <a:latin typeface="Times New Roman"/>
                <a:cs typeface="Times New Roman"/>
              </a:rPr>
              <a:t> </a:t>
            </a:r>
            <a:r>
              <a:rPr sz="2950" spc="-125" dirty="0">
                <a:latin typeface="Times New Roman"/>
                <a:cs typeface="Times New Roman"/>
              </a:rPr>
              <a:t>of</a:t>
            </a:r>
            <a:r>
              <a:rPr sz="2950" spc="-20" dirty="0">
                <a:latin typeface="Times New Roman"/>
                <a:cs typeface="Times New Roman"/>
              </a:rPr>
              <a:t> </a:t>
            </a:r>
            <a:r>
              <a:rPr sz="2950" spc="-135" dirty="0">
                <a:latin typeface="Times New Roman"/>
                <a:cs typeface="Times New Roman"/>
              </a:rPr>
              <a:t>data-</a:t>
            </a:r>
            <a:r>
              <a:rPr sz="2950" spc="-45" dirty="0">
                <a:latin typeface="Times New Roman"/>
                <a:cs typeface="Times New Roman"/>
              </a:rPr>
              <a:t>information</a:t>
            </a:r>
            <a:endParaRPr sz="2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50">
              <a:latin typeface="Times New Roman"/>
              <a:cs typeface="Times New Roman"/>
            </a:endParaRPr>
          </a:p>
          <a:p>
            <a:pPr>
              <a:spcBef>
                <a:spcPts val="459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2950" spc="-150" dirty="0">
                <a:latin typeface="Times New Roman"/>
                <a:cs typeface="Times New Roman"/>
              </a:rPr>
              <a:t>=</a:t>
            </a:r>
            <a:r>
              <a:rPr sz="2950" spc="-60" dirty="0">
                <a:latin typeface="Times New Roman"/>
                <a:cs typeface="Times New Roman"/>
              </a:rPr>
              <a:t> </a:t>
            </a:r>
            <a:r>
              <a:rPr sz="2950" spc="-140" dirty="0">
                <a:latin typeface="Times New Roman"/>
                <a:cs typeface="Times New Roman"/>
              </a:rPr>
              <a:t>1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-</a:t>
            </a:r>
            <a:r>
              <a:rPr sz="2950" spc="-70" dirty="0">
                <a:latin typeface="Times New Roman"/>
                <a:cs typeface="Times New Roman"/>
              </a:rPr>
              <a:t> </a:t>
            </a:r>
            <a:r>
              <a:rPr sz="2950" spc="-130" dirty="0">
                <a:latin typeface="Times New Roman"/>
                <a:cs typeface="Times New Roman"/>
              </a:rPr>
              <a:t>proportion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spc="-120" dirty="0">
                <a:latin typeface="Times New Roman"/>
                <a:cs typeface="Times New Roman"/>
              </a:rPr>
              <a:t>of</a:t>
            </a:r>
            <a:r>
              <a:rPr sz="2950" spc="-70" dirty="0">
                <a:latin typeface="Times New Roman"/>
                <a:cs typeface="Times New Roman"/>
              </a:rPr>
              <a:t> </a:t>
            </a:r>
            <a:r>
              <a:rPr sz="2950" spc="-140" dirty="0">
                <a:latin typeface="Times New Roman"/>
                <a:cs typeface="Times New Roman"/>
              </a:rPr>
              <a:t>a</a:t>
            </a:r>
            <a:r>
              <a:rPr sz="2950" spc="-75" dirty="0">
                <a:latin typeface="Times New Roman"/>
                <a:cs typeface="Times New Roman"/>
              </a:rPr>
              <a:t> </a:t>
            </a:r>
            <a:r>
              <a:rPr sz="2950" spc="-135" dirty="0">
                <a:latin typeface="Times New Roman"/>
                <a:cs typeface="Times New Roman"/>
              </a:rPr>
              <a:t>graphic</a:t>
            </a:r>
            <a:r>
              <a:rPr sz="2950" spc="-75" dirty="0">
                <a:latin typeface="Times New Roman"/>
                <a:cs typeface="Times New Roman"/>
              </a:rPr>
              <a:t> </a:t>
            </a:r>
            <a:r>
              <a:rPr sz="2950" spc="-120" dirty="0">
                <a:latin typeface="Times New Roman"/>
                <a:cs typeface="Times New Roman"/>
              </a:rPr>
              <a:t>that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spc="-150" dirty="0">
                <a:latin typeface="Times New Roman"/>
                <a:cs typeface="Times New Roman"/>
              </a:rPr>
              <a:t>can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spc="-140" dirty="0">
                <a:latin typeface="Times New Roman"/>
                <a:cs typeface="Times New Roman"/>
              </a:rPr>
              <a:t>be</a:t>
            </a:r>
            <a:r>
              <a:rPr sz="2950" spc="-75" dirty="0">
                <a:latin typeface="Times New Roman"/>
                <a:cs typeface="Times New Roman"/>
              </a:rPr>
              <a:t> </a:t>
            </a:r>
            <a:r>
              <a:rPr sz="2950" spc="-85" dirty="0">
                <a:latin typeface="Times New Roman"/>
                <a:cs typeface="Times New Roman"/>
              </a:rPr>
              <a:t>erased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ACAD2D8-2E2F-3D82-3172-1FFA72FB02D5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10" dirty="0"/>
              <a:t>Tufte,</a:t>
            </a:r>
            <a:r>
              <a:rPr lang="en-US" spc="-200" dirty="0"/>
              <a:t> </a:t>
            </a:r>
            <a:r>
              <a:rPr lang="en-US" spc="-90" dirty="0"/>
              <a:t>1983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527425" y="2239820"/>
            <a:ext cx="3455717" cy="2875047"/>
            <a:chOff x="1444625" y="1718180"/>
            <a:chExt cx="5985510" cy="4457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799" y="1721356"/>
              <a:ext cx="5979076" cy="445084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4625" y="1718180"/>
              <a:ext cx="5985427" cy="445719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53685" y="1719769"/>
              <a:ext cx="5967730" cy="4454525"/>
            </a:xfrm>
            <a:custGeom>
              <a:avLst/>
              <a:gdLst/>
              <a:ahLst/>
              <a:cxnLst/>
              <a:rect l="l" t="t" r="r" b="b"/>
              <a:pathLst>
                <a:path w="5967730" h="4454525">
                  <a:moveTo>
                    <a:pt x="0" y="0"/>
                  </a:moveTo>
                  <a:lnTo>
                    <a:pt x="5967305" y="0"/>
                  </a:lnTo>
                  <a:lnTo>
                    <a:pt x="5967305" y="4454018"/>
                  </a:lnTo>
                  <a:lnTo>
                    <a:pt x="0" y="445401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B73D3277-BD51-FD90-9A99-5D88C80B2996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10" dirty="0"/>
              <a:t>Tufte:</a:t>
            </a:r>
            <a:r>
              <a:rPr lang="en-US" spc="-185" dirty="0"/>
              <a:t> </a:t>
            </a:r>
            <a:r>
              <a:rPr lang="en-US" spc="-95" dirty="0"/>
              <a:t>maximize</a:t>
            </a:r>
            <a:r>
              <a:rPr lang="en-US" spc="-185" dirty="0"/>
              <a:t> </a:t>
            </a:r>
            <a:r>
              <a:rPr lang="en-US" spc="-70" dirty="0"/>
              <a:t>the</a:t>
            </a:r>
            <a:r>
              <a:rPr lang="en-US" spc="-185" dirty="0"/>
              <a:t> </a:t>
            </a:r>
            <a:r>
              <a:rPr lang="en-US" spc="-114" dirty="0"/>
              <a:t>data-</a:t>
            </a:r>
            <a:r>
              <a:rPr lang="en-US" spc="-75" dirty="0"/>
              <a:t>ink</a:t>
            </a:r>
            <a:r>
              <a:rPr lang="en-US" spc="-180" dirty="0"/>
              <a:t> </a:t>
            </a:r>
            <a:r>
              <a:rPr lang="en-US" spc="-70" dirty="0"/>
              <a:t>ratio</a:t>
            </a:r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8F98FE-9FD2-9F5F-6D3B-09804C2D0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070" y="2237607"/>
            <a:ext cx="3865014" cy="287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3B144E0-FCD6-B879-7F4E-3F7D5B9D4BD5}"/>
              </a:ext>
            </a:extLst>
          </p:cNvPr>
          <p:cNvSpPr/>
          <p:nvPr/>
        </p:nvSpPr>
        <p:spPr>
          <a:xfrm>
            <a:off x="7137400" y="3676171"/>
            <a:ext cx="720670" cy="3624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76040" y="1473356"/>
            <a:ext cx="6449060" cy="2516073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3333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</a:lstStyle>
          <a:p>
            <a:r>
              <a:rPr lang="en-US" dirty="0"/>
              <a:t>Evaluate </a:t>
            </a:r>
            <a:r>
              <a:rPr lang="en-US" dirty="0" err="1"/>
              <a:t>data</a:t>
            </a:r>
            <a:r>
              <a:rPr lang="en-US" b="1" dirty="0" err="1"/>
              <a:t>voyager</a:t>
            </a:r>
            <a:r>
              <a:rPr lang="en-US" b="1" dirty="0"/>
              <a:t> </a:t>
            </a:r>
            <a:r>
              <a:rPr lang="en-US" dirty="0"/>
              <a:t>in terms of data-ink ratio</a:t>
            </a:r>
          </a:p>
          <a:p>
            <a:endParaRPr lang="en-US" dirty="0"/>
          </a:p>
          <a:p>
            <a:r>
              <a:rPr lang="en-US" dirty="0"/>
              <a:t>What are the pros and cons of using data-ink ratio to evaluate visual analytic tools?</a:t>
            </a:r>
          </a:p>
          <a:p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21EE90-B2A8-9319-EAB8-743EFF2D375A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85" dirty="0"/>
              <a:t>Discussion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</TotalTime>
  <Words>1474</Words>
  <Application>Microsoft Macintosh PowerPoint</Application>
  <PresentationFormat>Widescreen</PresentationFormat>
  <Paragraphs>194</Paragraphs>
  <Slides>46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Corbel</vt:lpstr>
      <vt:lpstr>Lucida Sans Unicode</vt:lpstr>
      <vt:lpstr>Times New Roman</vt:lpstr>
      <vt:lpstr>Wingdings 2</vt:lpstr>
      <vt:lpstr>Frame</vt:lpstr>
      <vt:lpstr>Visual Analytics– Evaluation Techniques</vt:lpstr>
      <vt:lpstr>Plan for Today</vt:lpstr>
      <vt:lpstr>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Ab Mosca</cp:lastModifiedBy>
  <cp:revision>34</cp:revision>
  <dcterms:created xsi:type="dcterms:W3CDTF">2023-08-03T18:49:17Z</dcterms:created>
  <dcterms:modified xsi:type="dcterms:W3CDTF">2024-11-12T15:39:45Z</dcterms:modified>
</cp:coreProperties>
</file>