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11"/>
  </p:notesMasterIdLst>
  <p:sldIdLst>
    <p:sldId id="256" r:id="rId2"/>
    <p:sldId id="257" r:id="rId3"/>
    <p:sldId id="261" r:id="rId4"/>
    <p:sldId id="260" r:id="rId5"/>
    <p:sldId id="258" r:id="rId6"/>
    <p:sldId id="263" r:id="rId7"/>
    <p:sldId id="262" r:id="rId8"/>
    <p:sldId id="264" r:id="rId9"/>
    <p:sldId id="25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A5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74"/>
    <p:restoredTop sz="86122"/>
  </p:normalViewPr>
  <p:slideViewPr>
    <p:cSldViewPr snapToGrid="0">
      <p:cViewPr varScale="1">
        <p:scale>
          <a:sx n="109" d="100"/>
          <a:sy n="109" d="100"/>
        </p:scale>
        <p:origin x="71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B8A52-8AC5-C74C-97FB-632C448F3674}" type="datetimeFigureOut">
              <a:rPr lang="en-US" smtClean="0"/>
              <a:t>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6506D-5C9B-294C-B2AE-15ACE8B5B9F7}" type="slidenum">
              <a:rPr lang="en-US" smtClean="0"/>
              <a:t>‹#›</a:t>
            </a:fld>
            <a:endParaRPr lang="en-US"/>
          </a:p>
        </p:txBody>
      </p:sp>
    </p:spTree>
    <p:extLst>
      <p:ext uri="{BB962C8B-B14F-4D97-AF65-F5344CB8AC3E}">
        <p14:creationId xmlns:p14="http://schemas.microsoft.com/office/powerpoint/2010/main" val="193716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geeksforgeeks.org/what-is-a-trend-in-time-series/"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geeksforgeeks.org/seasonality-detection-in-time-series-data/"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33333"/>
                </a:solidFill>
                <a:effectLst/>
                <a:latin typeface="Salesforce Sans"/>
              </a:rPr>
              <a:t>Weather data</a:t>
            </a:r>
          </a:p>
          <a:p>
            <a:pPr algn="l">
              <a:buFont typeface="Arial" panose="020B0604020202020204" pitchFamily="34" charset="0"/>
              <a:buChar char="•"/>
            </a:pPr>
            <a:r>
              <a:rPr lang="en-US" b="0" i="0" dirty="0">
                <a:solidFill>
                  <a:srgbClr val="333333"/>
                </a:solidFill>
                <a:effectLst/>
                <a:latin typeface="Salesforce Sans"/>
              </a:rPr>
              <a:t>Rainfall measurements</a:t>
            </a:r>
          </a:p>
          <a:p>
            <a:pPr algn="l">
              <a:buFont typeface="Arial" panose="020B0604020202020204" pitchFamily="34" charset="0"/>
              <a:buChar char="•"/>
            </a:pPr>
            <a:r>
              <a:rPr lang="en-US" b="0" i="0" dirty="0">
                <a:solidFill>
                  <a:srgbClr val="333333"/>
                </a:solidFill>
                <a:effectLst/>
                <a:latin typeface="Salesforce Sans"/>
              </a:rPr>
              <a:t>Temperature readings</a:t>
            </a:r>
          </a:p>
          <a:p>
            <a:pPr algn="l">
              <a:buFont typeface="Arial" panose="020B0604020202020204" pitchFamily="34" charset="0"/>
              <a:buChar char="•"/>
            </a:pPr>
            <a:r>
              <a:rPr lang="en-US" b="0" i="0" dirty="0">
                <a:solidFill>
                  <a:srgbClr val="333333"/>
                </a:solidFill>
                <a:effectLst/>
                <a:latin typeface="Salesforce Sans"/>
              </a:rPr>
              <a:t>Heart rate monitoring (EKG)</a:t>
            </a:r>
          </a:p>
          <a:p>
            <a:pPr algn="l">
              <a:buFont typeface="Arial" panose="020B0604020202020204" pitchFamily="34" charset="0"/>
              <a:buChar char="•"/>
            </a:pPr>
            <a:r>
              <a:rPr lang="en-US" b="0" i="0" dirty="0">
                <a:solidFill>
                  <a:srgbClr val="333333"/>
                </a:solidFill>
                <a:effectLst/>
                <a:latin typeface="Salesforce Sans"/>
              </a:rPr>
              <a:t>Brain monitoring (EEG)</a:t>
            </a:r>
          </a:p>
          <a:p>
            <a:pPr algn="l">
              <a:buFont typeface="Arial" panose="020B0604020202020204" pitchFamily="34" charset="0"/>
              <a:buChar char="•"/>
            </a:pPr>
            <a:r>
              <a:rPr lang="en-US" b="0" i="0" dirty="0">
                <a:solidFill>
                  <a:srgbClr val="333333"/>
                </a:solidFill>
                <a:effectLst/>
                <a:latin typeface="Salesforce Sans"/>
              </a:rPr>
              <a:t>Quarterly sales</a:t>
            </a:r>
          </a:p>
          <a:p>
            <a:pPr algn="l">
              <a:buFont typeface="Arial" panose="020B0604020202020204" pitchFamily="34" charset="0"/>
              <a:buChar char="•"/>
            </a:pPr>
            <a:r>
              <a:rPr lang="en-US" b="0" i="0" dirty="0">
                <a:solidFill>
                  <a:srgbClr val="333333"/>
                </a:solidFill>
                <a:effectLst/>
                <a:latin typeface="Salesforce Sans"/>
              </a:rPr>
              <a:t>Stock prices</a:t>
            </a:r>
          </a:p>
          <a:p>
            <a:pPr algn="l">
              <a:buFont typeface="Arial" panose="020B0604020202020204" pitchFamily="34" charset="0"/>
              <a:buChar char="•"/>
            </a:pPr>
            <a:r>
              <a:rPr lang="en-US" b="0" i="0" dirty="0">
                <a:solidFill>
                  <a:srgbClr val="333333"/>
                </a:solidFill>
                <a:effectLst/>
                <a:latin typeface="Salesforce Sans"/>
              </a:rPr>
              <a:t>Automated stock trading</a:t>
            </a:r>
          </a:p>
          <a:p>
            <a:pPr algn="l">
              <a:buFont typeface="Arial" panose="020B0604020202020204" pitchFamily="34" charset="0"/>
              <a:buChar char="•"/>
            </a:pPr>
            <a:r>
              <a:rPr lang="en-US" b="0" i="0" dirty="0">
                <a:solidFill>
                  <a:srgbClr val="333333"/>
                </a:solidFill>
                <a:effectLst/>
                <a:latin typeface="Salesforce Sans"/>
              </a:rPr>
              <a:t>Industry forecasts</a:t>
            </a:r>
          </a:p>
          <a:p>
            <a:pPr algn="l">
              <a:buFont typeface="Arial" panose="020B0604020202020204" pitchFamily="34" charset="0"/>
              <a:buChar char="•"/>
            </a:pPr>
            <a:r>
              <a:rPr lang="en-US" b="0" i="0" dirty="0">
                <a:solidFill>
                  <a:srgbClr val="333333"/>
                </a:solidFill>
                <a:effectLst/>
                <a:latin typeface="Salesforce Sans"/>
              </a:rPr>
              <a:t>Interest rates</a:t>
            </a:r>
          </a:p>
          <a:p>
            <a:endParaRPr lang="en-US" b="1" dirty="0"/>
          </a:p>
        </p:txBody>
      </p:sp>
      <p:sp>
        <p:nvSpPr>
          <p:cNvPr id="4" name="Slide Number Placeholder 3"/>
          <p:cNvSpPr>
            <a:spLocks noGrp="1"/>
          </p:cNvSpPr>
          <p:nvPr>
            <p:ph type="sldNum" sz="quarter" idx="5"/>
          </p:nvPr>
        </p:nvSpPr>
        <p:spPr/>
        <p:txBody>
          <a:bodyPr/>
          <a:lstStyle/>
          <a:p>
            <a:fld id="{E666506D-5C9B-294C-B2AE-15ACE8B5B9F7}" type="slidenum">
              <a:rPr lang="en-US" smtClean="0"/>
              <a:t>6</a:t>
            </a:fld>
            <a:endParaRPr lang="en-US"/>
          </a:p>
        </p:txBody>
      </p:sp>
    </p:spTree>
    <p:extLst>
      <p:ext uri="{BB962C8B-B14F-4D97-AF65-F5344CB8AC3E}">
        <p14:creationId xmlns:p14="http://schemas.microsoft.com/office/powerpoint/2010/main" val="2113576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mj-lt"/>
              <a:buAutoNum type="arabicPeriod"/>
            </a:pPr>
            <a:r>
              <a:rPr lang="en-US" dirty="0"/>
              <a:t>Components of Time Series </a:t>
            </a:r>
            <a:r>
              <a:rPr lang="en-US" dirty="0" err="1"/>
              <a:t>Data</a:t>
            </a:r>
            <a:r>
              <a:rPr lang="en-US" b="1" i="0" u="sng" dirty="0" err="1">
                <a:solidFill>
                  <a:srgbClr val="FFFFFF"/>
                </a:solidFill>
                <a:effectLst/>
                <a:latin typeface="Nunito" panose="020F0502020204030204" pitchFamily="34" charset="0"/>
                <a:hlinkClick r:id="rId3"/>
              </a:rPr>
              <a:t>Trend</a:t>
            </a:r>
            <a:r>
              <a:rPr lang="en-US" b="1" i="0" dirty="0">
                <a:solidFill>
                  <a:srgbClr val="FFFFFF"/>
                </a:solidFill>
                <a:effectLst/>
                <a:latin typeface="Nunito" panose="020F0502020204030204" pitchFamily="34" charset="0"/>
              </a:rPr>
              <a:t>:</a:t>
            </a:r>
            <a:r>
              <a:rPr lang="en-US" b="0" i="0" dirty="0">
                <a:solidFill>
                  <a:srgbClr val="FFFFFF"/>
                </a:solidFill>
                <a:effectLst/>
                <a:latin typeface="Nunito" panose="020F0502020204030204" pitchFamily="34" charset="0"/>
              </a:rPr>
              <a:t> Trend represents the long-term movement or directionality of the data over time. It captures the overall tendency of the series to increase, decrease, or remain stable. Trends can be linear, indicating a consistent increase or decrease, or nonlinear, showing more complex patterns.</a:t>
            </a:r>
          </a:p>
          <a:p>
            <a:pPr algn="l" fontAlgn="base">
              <a:buFont typeface="+mj-lt"/>
              <a:buAutoNum type="arabicPeriod" startAt="2"/>
            </a:pPr>
            <a:r>
              <a:rPr lang="en-US" b="1" i="0" u="sng" dirty="0">
                <a:solidFill>
                  <a:srgbClr val="FFFFFF"/>
                </a:solidFill>
                <a:effectLst/>
                <a:latin typeface="Nunito" panose="020F0502020204030204" pitchFamily="34" charset="0"/>
                <a:hlinkClick r:id="rId4"/>
              </a:rPr>
              <a:t>Seasonality</a:t>
            </a:r>
            <a:r>
              <a:rPr lang="en-US" b="1" i="0" dirty="0">
                <a:solidFill>
                  <a:srgbClr val="FFFFFF"/>
                </a:solidFill>
                <a:effectLst/>
                <a:latin typeface="Nunito" panose="020F0502020204030204" pitchFamily="34" charset="0"/>
              </a:rPr>
              <a:t>: </a:t>
            </a:r>
            <a:r>
              <a:rPr lang="en-US" b="0" i="0" dirty="0">
                <a:solidFill>
                  <a:srgbClr val="FFFFFF"/>
                </a:solidFill>
                <a:effectLst/>
                <a:latin typeface="Nunito" panose="020F0502020204030204" pitchFamily="34" charset="0"/>
              </a:rPr>
              <a:t>Seasonality refers to periodic fluctuations or patterns that occur at regular intervals within the time series. These cycles often repeat annually, quarterly, monthly, or weekly and are typically influenced by factors such as seasons, holidays, or business cycles.</a:t>
            </a:r>
          </a:p>
          <a:p>
            <a:pPr algn="l" fontAlgn="base">
              <a:buFont typeface="+mj-lt"/>
              <a:buAutoNum type="arabicPeriod" startAt="3"/>
            </a:pPr>
            <a:r>
              <a:rPr lang="en-US" b="1" i="0" dirty="0">
                <a:solidFill>
                  <a:srgbClr val="FFFFFF"/>
                </a:solidFill>
                <a:effectLst/>
                <a:latin typeface="Nunito" panose="020F0502020204030204" pitchFamily="34" charset="0"/>
              </a:rPr>
              <a:t>Cyclic variations: </a:t>
            </a:r>
            <a:r>
              <a:rPr lang="en-US" b="0" i="0" dirty="0">
                <a:solidFill>
                  <a:srgbClr val="FFFFFF"/>
                </a:solidFill>
                <a:effectLst/>
                <a:latin typeface="Nunito" panose="020F0502020204030204" pitchFamily="34" charset="0"/>
              </a:rPr>
              <a:t>Cyclical variations are longer-term fluctuations in the time series that do not have a fixed period like seasonality. These fluctuations represent economic or business cycles, which can extend over multiple years and are often associated with expansions and contractions in economic activity.</a:t>
            </a:r>
          </a:p>
          <a:p>
            <a:pPr algn="l" fontAlgn="base">
              <a:buFont typeface="+mj-lt"/>
              <a:buAutoNum type="arabicPeriod" startAt="4"/>
            </a:pPr>
            <a:r>
              <a:rPr lang="en-US" b="1" i="0" dirty="0">
                <a:solidFill>
                  <a:srgbClr val="FFFFFF"/>
                </a:solidFill>
                <a:effectLst/>
                <a:latin typeface="Nunito" panose="020F0502020204030204" pitchFamily="34" charset="0"/>
              </a:rPr>
              <a:t>Irregularity (or Noise): </a:t>
            </a:r>
            <a:r>
              <a:rPr lang="en-US" b="0" i="0" dirty="0">
                <a:solidFill>
                  <a:srgbClr val="FFFFFF"/>
                </a:solidFill>
                <a:effectLst/>
                <a:latin typeface="Nunito" panose="020F0502020204030204" pitchFamily="34" charset="0"/>
              </a:rPr>
              <a:t>Irregularity, also known as noise or randomness, refers to the unpredictable or random fluctuations in the data that cannot be attributed to the trend, seasonality, or cyclical variations. These fluctuations may result from random events, measurement errors, or other unforeseen factors. Irregularity makes it challenging to identify and model the underlying patterns in the time series data.</a:t>
            </a:r>
          </a:p>
        </p:txBody>
      </p:sp>
      <p:sp>
        <p:nvSpPr>
          <p:cNvPr id="4" name="Slide Number Placeholder 3"/>
          <p:cNvSpPr>
            <a:spLocks noGrp="1"/>
          </p:cNvSpPr>
          <p:nvPr>
            <p:ph type="sldNum" sz="quarter" idx="5"/>
          </p:nvPr>
        </p:nvSpPr>
        <p:spPr/>
        <p:txBody>
          <a:bodyPr/>
          <a:lstStyle/>
          <a:p>
            <a:fld id="{E666506D-5C9B-294C-B2AE-15ACE8B5B9F7}" type="slidenum">
              <a:rPr lang="en-US" smtClean="0"/>
              <a:t>8</a:t>
            </a:fld>
            <a:endParaRPr lang="en-US"/>
          </a:p>
        </p:txBody>
      </p:sp>
    </p:spTree>
    <p:extLst>
      <p:ext uri="{BB962C8B-B14F-4D97-AF65-F5344CB8AC3E}">
        <p14:creationId xmlns:p14="http://schemas.microsoft.com/office/powerpoint/2010/main" val="3508460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507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685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822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686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914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9/20/24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83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9/20/24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911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9/20/24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682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606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9/20/24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464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9/20/24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767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9/20/24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207148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tableau.com/learn/articles/time-series-analysi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science.smith.edu/sa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itl.nist.gov/div898/handbook/pmc/section4/pmc4.ht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www.geeksforgeeks.org/time-series-analysis-and-forecast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6711-FD41-BF2C-3200-E86657F1099A}"/>
              </a:ext>
            </a:extLst>
          </p:cNvPr>
          <p:cNvSpPr>
            <a:spLocks noGrp="1"/>
          </p:cNvSpPr>
          <p:nvPr>
            <p:ph type="ctrTitle"/>
          </p:nvPr>
        </p:nvSpPr>
        <p:spPr/>
        <p:txBody>
          <a:bodyPr>
            <a:normAutofit/>
          </a:bodyPr>
          <a:lstStyle/>
          <a:p>
            <a:r>
              <a:rPr lang="en-US" dirty="0"/>
              <a:t>Visual Analytics– Time Varying Data</a:t>
            </a:r>
          </a:p>
        </p:txBody>
      </p:sp>
      <p:sp>
        <p:nvSpPr>
          <p:cNvPr id="3" name="Subtitle 2">
            <a:extLst>
              <a:ext uri="{FF2B5EF4-FFF2-40B4-BE49-F238E27FC236}">
                <a16:creationId xmlns:a16="http://schemas.microsoft.com/office/drawing/2014/main" id="{D0BE8CA1-49DD-7D0B-3796-B4A0CE9405C0}"/>
              </a:ext>
            </a:extLst>
          </p:cNvPr>
          <p:cNvSpPr>
            <a:spLocks noGrp="1"/>
          </p:cNvSpPr>
          <p:nvPr>
            <p:ph type="subTitle" idx="1"/>
          </p:nvPr>
        </p:nvSpPr>
        <p:spPr/>
        <p:txBody>
          <a:bodyPr/>
          <a:lstStyle/>
          <a:p>
            <a:r>
              <a:rPr lang="en-US" dirty="0"/>
              <a:t>Dr. Ab Mosca (they/them) </a:t>
            </a:r>
          </a:p>
        </p:txBody>
      </p:sp>
      <p:sp>
        <p:nvSpPr>
          <p:cNvPr id="5" name="TextBox 4">
            <a:extLst>
              <a:ext uri="{FF2B5EF4-FFF2-40B4-BE49-F238E27FC236}">
                <a16:creationId xmlns:a16="http://schemas.microsoft.com/office/drawing/2014/main" id="{51C47612-0F01-5A1D-003F-59C048DD3D08}"/>
              </a:ext>
            </a:extLst>
          </p:cNvPr>
          <p:cNvSpPr txBox="1"/>
          <p:nvPr/>
        </p:nvSpPr>
        <p:spPr>
          <a:xfrm>
            <a:off x="2286000" y="6342185"/>
            <a:ext cx="8972969" cy="369332"/>
          </a:xfrm>
          <a:prstGeom prst="rect">
            <a:avLst/>
          </a:prstGeom>
          <a:noFill/>
        </p:spPr>
        <p:txBody>
          <a:bodyPr wrap="none" rtlCol="0">
            <a:spAutoFit/>
          </a:bodyPr>
          <a:lstStyle/>
          <a:p>
            <a:r>
              <a:rPr lang="en-US" dirty="0"/>
              <a:t>Slides based off Tableau Learn (</a:t>
            </a:r>
            <a:r>
              <a:rPr lang="en-US" dirty="0">
                <a:hlinkClick r:id="rId2"/>
              </a:rPr>
              <a:t>https://www.tableau.com/learn/articles/time-series-analysis</a:t>
            </a:r>
            <a:r>
              <a:rPr lang="en-US" dirty="0"/>
              <a:t>) </a:t>
            </a:r>
          </a:p>
        </p:txBody>
      </p:sp>
    </p:spTree>
    <p:extLst>
      <p:ext uri="{BB962C8B-B14F-4D97-AF65-F5344CB8AC3E}">
        <p14:creationId xmlns:p14="http://schemas.microsoft.com/office/powerpoint/2010/main" val="2905323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Homework Note</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r>
              <a:rPr lang="en-US" sz="2400" dirty="0">
                <a:cs typeface="Arial"/>
              </a:rPr>
              <a:t>Please submit only the required deliverables on </a:t>
            </a:r>
            <a:r>
              <a:rPr lang="en-US" sz="2400" dirty="0" err="1">
                <a:cs typeface="Arial"/>
              </a:rPr>
              <a:t>Gradescope</a:t>
            </a:r>
            <a:r>
              <a:rPr lang="en-US" sz="2400" dirty="0">
                <a:cs typeface="Arial"/>
              </a:rPr>
              <a:t> (no binary files and no data files)</a:t>
            </a:r>
          </a:p>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r>
              <a:rPr lang="en-US" sz="2400" dirty="0">
                <a:cs typeface="Arial"/>
              </a:rPr>
              <a:t>Please assume the data folder I give you with the assignment is saved in the same directory as your scripts, and set them up to run </a:t>
            </a:r>
            <a:r>
              <a:rPr lang="en-US" sz="2400">
                <a:cs typeface="Arial"/>
              </a:rPr>
              <a:t>as such</a:t>
            </a:r>
            <a:endParaRPr lang="en-US" sz="2400" dirty="0">
              <a:cs typeface="Arial"/>
            </a:endParaRPr>
          </a:p>
        </p:txBody>
      </p:sp>
    </p:spTree>
    <p:extLst>
      <p:ext uri="{BB962C8B-B14F-4D97-AF65-F5344CB8AC3E}">
        <p14:creationId xmlns:p14="http://schemas.microsoft.com/office/powerpoint/2010/main" val="1085546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Another Note!</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r>
              <a:rPr lang="en-US" sz="2400" dirty="0">
                <a:cs typeface="Arial"/>
              </a:rPr>
              <a:t>Call on Thursday will be held in the </a:t>
            </a:r>
            <a:r>
              <a:rPr lang="en-US" sz="2400" dirty="0">
                <a:cs typeface="Arial"/>
                <a:hlinkClick r:id="rId2"/>
              </a:rPr>
              <a:t>Spatial Analysis Lab (SAL) </a:t>
            </a:r>
            <a:r>
              <a:rPr lang="en-US" sz="2400" dirty="0">
                <a:cs typeface="Arial"/>
              </a:rPr>
              <a:t>in Sabin-Reed 104  </a:t>
            </a:r>
          </a:p>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endParaRPr lang="en-US" sz="2400" dirty="0">
              <a:cs typeface="Arial"/>
            </a:endParaRPr>
          </a:p>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r>
              <a:rPr lang="en-US" sz="2400" dirty="0">
                <a:cs typeface="Arial"/>
              </a:rPr>
              <a:t>We’ll have a guest lecture all about (geo)spatial data analysis </a:t>
            </a:r>
          </a:p>
        </p:txBody>
      </p:sp>
    </p:spTree>
    <p:extLst>
      <p:ext uri="{BB962C8B-B14F-4D97-AF65-F5344CB8AC3E}">
        <p14:creationId xmlns:p14="http://schemas.microsoft.com/office/powerpoint/2010/main" val="2315413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r>
              <a:rPr lang="en-US" sz="2400" dirty="0">
                <a:cs typeface="Arial"/>
              </a:rPr>
              <a:t>What is time varying data?</a:t>
            </a:r>
          </a:p>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r>
              <a:rPr lang="en-US" sz="2400" dirty="0">
                <a:cs typeface="Arial"/>
              </a:rPr>
              <a:t>Practice </a:t>
            </a:r>
          </a:p>
        </p:txBody>
      </p:sp>
    </p:spTree>
    <p:extLst>
      <p:ext uri="{BB962C8B-B14F-4D97-AF65-F5344CB8AC3E}">
        <p14:creationId xmlns:p14="http://schemas.microsoft.com/office/powerpoint/2010/main" val="1090681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Time Varying Data</a:t>
            </a:r>
          </a:p>
        </p:txBody>
      </p:sp>
      <p:pic>
        <p:nvPicPr>
          <p:cNvPr id="7" name="Picture 6" descr="A graph showing a line&#10;&#10;Description automatically generated with medium confidence">
            <a:extLst>
              <a:ext uri="{FF2B5EF4-FFF2-40B4-BE49-F238E27FC236}">
                <a16:creationId xmlns:a16="http://schemas.microsoft.com/office/drawing/2014/main" id="{6F1005C6-E57E-8C96-0B18-2B9D4FC787AB}"/>
              </a:ext>
            </a:extLst>
          </p:cNvPr>
          <p:cNvPicPr>
            <a:picLocks noChangeAspect="1"/>
          </p:cNvPicPr>
          <p:nvPr/>
        </p:nvPicPr>
        <p:blipFill>
          <a:blip r:embed="rId2"/>
          <a:stretch>
            <a:fillRect/>
          </a:stretch>
        </p:blipFill>
        <p:spPr>
          <a:xfrm>
            <a:off x="3677228" y="3842905"/>
            <a:ext cx="7137400" cy="2247900"/>
          </a:xfrm>
          <a:prstGeom prst="rect">
            <a:avLst/>
          </a:prstGeom>
        </p:spPr>
      </p:pic>
      <p:pic>
        <p:nvPicPr>
          <p:cNvPr id="9" name="Picture 8" descr="A table with numbers and numbers&#10;&#10;Description automatically generated">
            <a:extLst>
              <a:ext uri="{FF2B5EF4-FFF2-40B4-BE49-F238E27FC236}">
                <a16:creationId xmlns:a16="http://schemas.microsoft.com/office/drawing/2014/main" id="{AB2E4F03-DD3A-66E6-A465-C1BB015217DC}"/>
              </a:ext>
            </a:extLst>
          </p:cNvPr>
          <p:cNvPicPr>
            <a:picLocks noChangeAspect="1"/>
          </p:cNvPicPr>
          <p:nvPr/>
        </p:nvPicPr>
        <p:blipFill>
          <a:blip r:embed="rId3"/>
          <a:stretch>
            <a:fillRect/>
          </a:stretch>
        </p:blipFill>
        <p:spPr>
          <a:xfrm>
            <a:off x="3834245" y="655828"/>
            <a:ext cx="3886200" cy="2768600"/>
          </a:xfrm>
          <a:prstGeom prst="rect">
            <a:avLst/>
          </a:prstGeom>
        </p:spPr>
      </p:pic>
      <p:sp>
        <p:nvSpPr>
          <p:cNvPr id="10" name="TextBox 9">
            <a:extLst>
              <a:ext uri="{FF2B5EF4-FFF2-40B4-BE49-F238E27FC236}">
                <a16:creationId xmlns:a16="http://schemas.microsoft.com/office/drawing/2014/main" id="{C63500DA-E77E-CE50-B76C-1835AE0088EF}"/>
              </a:ext>
            </a:extLst>
          </p:cNvPr>
          <p:cNvSpPr txBox="1"/>
          <p:nvPr/>
        </p:nvSpPr>
        <p:spPr>
          <a:xfrm>
            <a:off x="8063345" y="1778577"/>
            <a:ext cx="3697418" cy="830997"/>
          </a:xfrm>
          <a:prstGeom prst="rect">
            <a:avLst/>
          </a:prstGeom>
          <a:noFill/>
        </p:spPr>
        <p:txBody>
          <a:bodyPr wrap="square" rtlCol="0">
            <a:spAutoFit/>
          </a:bodyPr>
          <a:lstStyle/>
          <a:p>
            <a:r>
              <a:rPr lang="en-US" sz="2400" dirty="0">
                <a:solidFill>
                  <a:schemeClr val="tx1">
                    <a:lumMod val="75000"/>
                    <a:lumOff val="25000"/>
                  </a:schemeClr>
                </a:solidFill>
              </a:rPr>
              <a:t>Are these variables dependent or independent?</a:t>
            </a:r>
          </a:p>
        </p:txBody>
      </p:sp>
    </p:spTree>
    <p:extLst>
      <p:ext uri="{BB962C8B-B14F-4D97-AF65-F5344CB8AC3E}">
        <p14:creationId xmlns:p14="http://schemas.microsoft.com/office/powerpoint/2010/main" val="1528729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Time Varying Data</a:t>
            </a:r>
          </a:p>
        </p:txBody>
      </p:sp>
      <p:sp>
        <p:nvSpPr>
          <p:cNvPr id="10" name="TextBox 9">
            <a:extLst>
              <a:ext uri="{FF2B5EF4-FFF2-40B4-BE49-F238E27FC236}">
                <a16:creationId xmlns:a16="http://schemas.microsoft.com/office/drawing/2014/main" id="{C63500DA-E77E-CE50-B76C-1835AE0088EF}"/>
              </a:ext>
            </a:extLst>
          </p:cNvPr>
          <p:cNvSpPr txBox="1"/>
          <p:nvPr/>
        </p:nvSpPr>
        <p:spPr>
          <a:xfrm>
            <a:off x="3774831" y="1778577"/>
            <a:ext cx="7985932" cy="461665"/>
          </a:xfrm>
          <a:prstGeom prst="rect">
            <a:avLst/>
          </a:prstGeom>
          <a:noFill/>
        </p:spPr>
        <p:txBody>
          <a:bodyPr wrap="square" rtlCol="0">
            <a:spAutoFit/>
          </a:bodyPr>
          <a:lstStyle/>
          <a:p>
            <a:r>
              <a:rPr lang="en-US" sz="2400" dirty="0">
                <a:solidFill>
                  <a:schemeClr val="tx1">
                    <a:lumMod val="75000"/>
                    <a:lumOff val="25000"/>
                  </a:schemeClr>
                </a:solidFill>
              </a:rPr>
              <a:t>What examples of time-varying data can you think of?</a:t>
            </a:r>
          </a:p>
        </p:txBody>
      </p:sp>
    </p:spTree>
    <p:extLst>
      <p:ext uri="{BB962C8B-B14F-4D97-AF65-F5344CB8AC3E}">
        <p14:creationId xmlns:p14="http://schemas.microsoft.com/office/powerpoint/2010/main" val="1342935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Time Series Analysis</a:t>
            </a:r>
          </a:p>
        </p:txBody>
      </p:sp>
      <p:sp>
        <p:nvSpPr>
          <p:cNvPr id="3" name="Content Placeholder 2">
            <a:extLst>
              <a:ext uri="{FF2B5EF4-FFF2-40B4-BE49-F238E27FC236}">
                <a16:creationId xmlns:a16="http://schemas.microsoft.com/office/drawing/2014/main" id="{05388628-9876-384B-3736-BC53356423EA}"/>
              </a:ext>
            </a:extLst>
          </p:cNvPr>
          <p:cNvSpPr>
            <a:spLocks noGrp="1"/>
          </p:cNvSpPr>
          <p:nvPr>
            <p:ph idx="1"/>
          </p:nvPr>
        </p:nvSpPr>
        <p:spPr/>
        <p:txBody>
          <a:bodyPr anchor="t">
            <a:normAutofit/>
          </a:bodyPr>
          <a:lstStyle/>
          <a:p>
            <a:r>
              <a:rPr lang="en-US" sz="2400" dirty="0"/>
              <a:t>Specific way of analyzing a sequence of data points collected over an interval of time </a:t>
            </a:r>
          </a:p>
          <a:p>
            <a:r>
              <a:rPr lang="en-US" sz="2400" dirty="0"/>
              <a:t>Time series data is collected at specific, consistent time intervals</a:t>
            </a:r>
          </a:p>
          <a:p>
            <a:r>
              <a:rPr lang="en-US" sz="2400" dirty="0"/>
              <a:t>Allows us to see how variables change over time </a:t>
            </a:r>
          </a:p>
          <a:p>
            <a:r>
              <a:rPr lang="en-US" sz="2400" dirty="0"/>
              <a:t>Datasets are typically very large </a:t>
            </a:r>
          </a:p>
          <a:p>
            <a:r>
              <a:rPr lang="en-US" sz="2400" dirty="0"/>
              <a:t>Data can be unruly</a:t>
            </a:r>
          </a:p>
          <a:p>
            <a:r>
              <a:rPr lang="en-US" sz="2400" dirty="0"/>
              <a:t>Can be used for predictions (time series forecasting) </a:t>
            </a:r>
          </a:p>
        </p:txBody>
      </p:sp>
    </p:spTree>
    <p:extLst>
      <p:ext uri="{BB962C8B-B14F-4D97-AF65-F5344CB8AC3E}">
        <p14:creationId xmlns:p14="http://schemas.microsoft.com/office/powerpoint/2010/main" val="2210816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Time Series Analysis</a:t>
            </a:r>
          </a:p>
        </p:txBody>
      </p:sp>
      <p:sp>
        <p:nvSpPr>
          <p:cNvPr id="3" name="Content Placeholder 2">
            <a:extLst>
              <a:ext uri="{FF2B5EF4-FFF2-40B4-BE49-F238E27FC236}">
                <a16:creationId xmlns:a16="http://schemas.microsoft.com/office/drawing/2014/main" id="{05388628-9876-384B-3736-BC53356423EA}"/>
              </a:ext>
            </a:extLst>
          </p:cNvPr>
          <p:cNvSpPr>
            <a:spLocks noGrp="1"/>
          </p:cNvSpPr>
          <p:nvPr>
            <p:ph idx="1"/>
          </p:nvPr>
        </p:nvSpPr>
        <p:spPr>
          <a:xfrm>
            <a:off x="3563815" y="4161692"/>
            <a:ext cx="8088923" cy="1946030"/>
          </a:xfrm>
        </p:spPr>
        <p:txBody>
          <a:bodyPr anchor="t">
            <a:normAutofit fontScale="92500" lnSpcReduction="10000"/>
          </a:bodyPr>
          <a:lstStyle/>
          <a:p>
            <a:pPr algn="l">
              <a:buFont typeface="Arial" panose="020B0604020202020204" pitchFamily="34" charset="0"/>
              <a:buChar char="•"/>
            </a:pPr>
            <a:endParaRPr lang="en-US" sz="2400" dirty="0">
              <a:solidFill>
                <a:schemeClr val="tx1">
                  <a:lumMod val="90000"/>
                  <a:lumOff val="10000"/>
                </a:schemeClr>
              </a:solidFill>
            </a:endParaRPr>
          </a:p>
          <a:p>
            <a:pPr algn="l">
              <a:buFont typeface="Arial" panose="020B0604020202020204" pitchFamily="34" charset="0"/>
              <a:buChar char="•"/>
            </a:pPr>
            <a:r>
              <a:rPr lang="en-US" sz="2400" b="0" i="0" dirty="0">
                <a:solidFill>
                  <a:schemeClr val="tx1">
                    <a:lumMod val="90000"/>
                    <a:lumOff val="10000"/>
                  </a:schemeClr>
                </a:solidFill>
                <a:effectLst/>
              </a:rPr>
              <a:t>Extra resources</a:t>
            </a:r>
          </a:p>
          <a:p>
            <a:pPr lvl="1">
              <a:buFont typeface="Arial" panose="020B0604020202020204" pitchFamily="34" charset="0"/>
              <a:buChar char="•"/>
            </a:pPr>
            <a:r>
              <a:rPr lang="en-US" sz="2200" b="0" i="0" dirty="0">
                <a:solidFill>
                  <a:schemeClr val="tx1">
                    <a:lumMod val="90000"/>
                    <a:lumOff val="10000"/>
                  </a:schemeClr>
                </a:solidFill>
                <a:effectLst/>
                <a:hlinkClick r:id="rId3"/>
              </a:rPr>
              <a:t>https://www.itl.nist.gov/div898/handbook/pmc/section4/pmc4.htm</a:t>
            </a:r>
            <a:r>
              <a:rPr lang="en-US" sz="2200" b="0" i="0" dirty="0">
                <a:solidFill>
                  <a:schemeClr val="tx1">
                    <a:lumMod val="90000"/>
                    <a:lumOff val="10000"/>
                  </a:schemeClr>
                </a:solidFill>
                <a:effectLst/>
              </a:rPr>
              <a:t> (analytic techniques)</a:t>
            </a:r>
            <a:r>
              <a:rPr lang="en-US" sz="2200" dirty="0">
                <a:solidFill>
                  <a:schemeClr val="tx1">
                    <a:lumMod val="90000"/>
                    <a:lumOff val="10000"/>
                  </a:schemeClr>
                </a:solidFill>
              </a:rPr>
              <a:t> </a:t>
            </a:r>
          </a:p>
          <a:p>
            <a:pPr lvl="1">
              <a:buFont typeface="Arial" panose="020B0604020202020204" pitchFamily="34" charset="0"/>
              <a:buChar char="•"/>
            </a:pPr>
            <a:r>
              <a:rPr lang="en-US" sz="2200" dirty="0">
                <a:solidFill>
                  <a:schemeClr val="tx1">
                    <a:lumMod val="90000"/>
                    <a:lumOff val="10000"/>
                  </a:schemeClr>
                </a:solidFill>
                <a:hlinkClick r:id="rId4"/>
              </a:rPr>
              <a:t>https://www.geeksforgeeks.org/time-series-analysis-and-forecasting/</a:t>
            </a:r>
            <a:r>
              <a:rPr lang="en-US" sz="2200" dirty="0">
                <a:solidFill>
                  <a:schemeClr val="tx1">
                    <a:lumMod val="90000"/>
                    <a:lumOff val="10000"/>
                  </a:schemeClr>
                </a:solidFill>
              </a:rPr>
              <a:t> (visualization examples)</a:t>
            </a:r>
          </a:p>
          <a:p>
            <a:pPr lvl="1">
              <a:buFont typeface="Arial" panose="020B0604020202020204" pitchFamily="34" charset="0"/>
              <a:buChar char="•"/>
            </a:pPr>
            <a:endParaRPr lang="en-US" sz="2200" b="0" i="0" dirty="0">
              <a:solidFill>
                <a:schemeClr val="tx1">
                  <a:lumMod val="90000"/>
                  <a:lumOff val="10000"/>
                </a:schemeClr>
              </a:solidFill>
              <a:effectLst/>
            </a:endParaRPr>
          </a:p>
          <a:p>
            <a:endParaRPr lang="en-US" sz="2800" dirty="0">
              <a:solidFill>
                <a:schemeClr val="tx1">
                  <a:lumMod val="90000"/>
                  <a:lumOff val="10000"/>
                </a:schemeClr>
              </a:solidFill>
            </a:endParaRPr>
          </a:p>
        </p:txBody>
      </p:sp>
      <p:pic>
        <p:nvPicPr>
          <p:cNvPr id="1026" name="Picture 2" descr="Components of Time Series-Geeksforgeeks">
            <a:extLst>
              <a:ext uri="{FF2B5EF4-FFF2-40B4-BE49-F238E27FC236}">
                <a16:creationId xmlns:a16="http://schemas.microsoft.com/office/drawing/2014/main" id="{53386A43-EC5C-3105-4F18-137EA58654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1353" y="842107"/>
            <a:ext cx="6639170" cy="33195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0D4103-4F83-B2DE-204B-43D2EC62983B}"/>
              </a:ext>
            </a:extLst>
          </p:cNvPr>
          <p:cNvSpPr txBox="1"/>
          <p:nvPr/>
        </p:nvSpPr>
        <p:spPr>
          <a:xfrm>
            <a:off x="5430714" y="6494530"/>
            <a:ext cx="7265377" cy="369332"/>
          </a:xfrm>
          <a:prstGeom prst="rect">
            <a:avLst/>
          </a:prstGeom>
          <a:noFill/>
        </p:spPr>
        <p:txBody>
          <a:bodyPr wrap="square">
            <a:spAutoFit/>
          </a:bodyPr>
          <a:lstStyle/>
          <a:p>
            <a:r>
              <a:rPr lang="en-US" dirty="0"/>
              <a:t>https://</a:t>
            </a:r>
            <a:r>
              <a:rPr lang="en-US" dirty="0" err="1"/>
              <a:t>www.geeksforgeeks.org</a:t>
            </a:r>
            <a:r>
              <a:rPr lang="en-US" dirty="0"/>
              <a:t>/time-series-analysis-and-forecasting/</a:t>
            </a:r>
          </a:p>
        </p:txBody>
      </p:sp>
    </p:spTree>
    <p:extLst>
      <p:ext uri="{BB962C8B-B14F-4D97-AF65-F5344CB8AC3E}">
        <p14:creationId xmlns:p14="http://schemas.microsoft.com/office/powerpoint/2010/main" val="1875404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Lab</a:t>
            </a:r>
          </a:p>
        </p:txBody>
      </p:sp>
      <p:sp>
        <p:nvSpPr>
          <p:cNvPr id="3" name="Content Placeholder 2">
            <a:extLst>
              <a:ext uri="{FF2B5EF4-FFF2-40B4-BE49-F238E27FC236}">
                <a16:creationId xmlns:a16="http://schemas.microsoft.com/office/drawing/2014/main" id="{77B82B5B-0CAC-BB7F-C7B5-7122E3820D55}"/>
              </a:ext>
            </a:extLst>
          </p:cNvPr>
          <p:cNvSpPr>
            <a:spLocks noGrp="1"/>
          </p:cNvSpPr>
          <p:nvPr>
            <p:ph idx="1"/>
          </p:nvPr>
        </p:nvSpPr>
        <p:spPr>
          <a:xfrm>
            <a:off x="3869268" y="864108"/>
            <a:ext cx="7315200" cy="5120640"/>
          </a:xfrm>
        </p:spPr>
        <p:txBody>
          <a:bodyPr>
            <a:normAutofit/>
          </a:bodyPr>
          <a:lstStyle/>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r>
              <a:rPr lang="en-US" sz="2400" dirty="0">
                <a:cs typeface="Arial"/>
              </a:rPr>
              <a:t>Find instructions for today’s lab on the course website </a:t>
            </a:r>
          </a:p>
        </p:txBody>
      </p:sp>
    </p:spTree>
    <p:extLst>
      <p:ext uri="{BB962C8B-B14F-4D97-AF65-F5344CB8AC3E}">
        <p14:creationId xmlns:p14="http://schemas.microsoft.com/office/powerpoint/2010/main" val="1079071007"/>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726</TotalTime>
  <Words>522</Words>
  <Application>Microsoft Macintosh PowerPoint</Application>
  <PresentationFormat>Widescreen</PresentationFormat>
  <Paragraphs>48</Paragraphs>
  <Slides>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Corbel</vt:lpstr>
      <vt:lpstr>Nunito</vt:lpstr>
      <vt:lpstr>Salesforce Sans</vt:lpstr>
      <vt:lpstr>Wingdings 2</vt:lpstr>
      <vt:lpstr>Frame</vt:lpstr>
      <vt:lpstr>Visual Analytics– Time Varying Data</vt:lpstr>
      <vt:lpstr>Homework Note</vt:lpstr>
      <vt:lpstr>Another Note!</vt:lpstr>
      <vt:lpstr>Plan for Today</vt:lpstr>
      <vt:lpstr>Time Varying Data</vt:lpstr>
      <vt:lpstr>Time Varying Data</vt:lpstr>
      <vt:lpstr>Time Series Analysis</vt:lpstr>
      <vt:lpstr>Time Series Analysis</vt:lpstr>
      <vt:lpstr>Lab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Everyone – Welcome!</dc:title>
  <dc:creator>Mosca, Ab</dc:creator>
  <cp:lastModifiedBy>Ab Mosca</cp:lastModifiedBy>
  <cp:revision>30</cp:revision>
  <dcterms:created xsi:type="dcterms:W3CDTF">2023-08-03T18:49:17Z</dcterms:created>
  <dcterms:modified xsi:type="dcterms:W3CDTF">2024-09-20T22:03:59Z</dcterms:modified>
</cp:coreProperties>
</file>