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3163"/>
            <a:ext cx="42297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3163"/>
            <a:ext cx="74663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1780"/>
            <a:ext cx="7136130" cy="354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Relationship Id="rId4" Type="http://schemas.openxmlformats.org/officeDocument/2006/relationships/image" Target="../media/image32.png"/><Relationship Id="rId5" Type="http://schemas.openxmlformats.org/officeDocument/2006/relationships/image" Target="../media/image3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png"/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88"/>
                </a:lnTo>
              </a:path>
            </a:pathLst>
          </a:custGeom>
          <a:ln w="19050">
            <a:solidFill>
              <a:srgbClr val="0026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312923"/>
            <a:ext cx="6007735" cy="9429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/>
              <a:t>LECTURE</a:t>
            </a:r>
            <a:r>
              <a:rPr dirty="0" sz="2400" spc="-155"/>
              <a:t> </a:t>
            </a:r>
            <a:r>
              <a:rPr dirty="0" sz="2400" spc="-25"/>
              <a:t>05:</a:t>
            </a:r>
            <a:endParaRPr sz="24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75"/>
              <a:t>THE</a:t>
            </a:r>
            <a:r>
              <a:rPr dirty="0" spc="-185"/>
              <a:t> </a:t>
            </a:r>
            <a:r>
              <a:rPr dirty="0" spc="-85"/>
              <a:t>ROLE</a:t>
            </a:r>
            <a:r>
              <a:rPr dirty="0" spc="-185"/>
              <a:t> </a:t>
            </a:r>
            <a:r>
              <a:rPr dirty="0" spc="-75"/>
              <a:t>OF</a:t>
            </a:r>
            <a:r>
              <a:rPr dirty="0" spc="-180"/>
              <a:t> </a:t>
            </a:r>
            <a:r>
              <a:rPr dirty="0" spc="-95"/>
              <a:t>INTERACTION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4540" y="3526028"/>
            <a:ext cx="213995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March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4,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CSC/SDS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235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Part</a:t>
            </a:r>
            <a:r>
              <a:rPr dirty="0" spc="-185"/>
              <a:t> </a:t>
            </a:r>
            <a:r>
              <a:rPr dirty="0" spc="-55"/>
              <a:t>I:</a:t>
            </a:r>
            <a:r>
              <a:rPr dirty="0" spc="-185"/>
              <a:t> </a:t>
            </a:r>
            <a:r>
              <a:rPr dirty="0" spc="-85"/>
              <a:t>High</a:t>
            </a:r>
            <a:r>
              <a:rPr dirty="0" spc="-185"/>
              <a:t> </a:t>
            </a:r>
            <a:r>
              <a:rPr dirty="0" spc="-90"/>
              <a:t>Level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24100" y="2507996"/>
            <a:ext cx="449643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0">
              <a:lnSpc>
                <a:spcPct val="127800"/>
              </a:lnSpc>
              <a:spcBef>
                <a:spcPts val="100"/>
              </a:spcBef>
            </a:pP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3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003470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36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/</a:t>
            </a:r>
            <a:r>
              <a:rPr dirty="0" sz="36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36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003470"/>
                </a:solidFill>
                <a:latin typeface="Arial"/>
                <a:cs typeface="Arial"/>
              </a:rPr>
              <a:t>Space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5843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Interaction</a:t>
            </a:r>
            <a:r>
              <a:rPr dirty="0" spc="-185"/>
              <a:t> </a:t>
            </a:r>
            <a:r>
              <a:rPr dirty="0" spc="-55"/>
              <a:t>as</a:t>
            </a:r>
            <a:r>
              <a:rPr dirty="0" spc="-175"/>
              <a:t> </a:t>
            </a:r>
            <a:r>
              <a:rPr dirty="0"/>
              <a:t>a</a:t>
            </a:r>
            <a:r>
              <a:rPr dirty="0" spc="-170"/>
              <a:t> </a:t>
            </a:r>
            <a:r>
              <a:rPr dirty="0" spc="-100"/>
              <a:t>Reasoning</a:t>
            </a:r>
            <a:r>
              <a:rPr dirty="0" spc="-375"/>
              <a:t> </a:t>
            </a:r>
            <a:r>
              <a:rPr dirty="0" spc="-45"/>
              <a:t>Aid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669" y="1621028"/>
            <a:ext cx="7877175" cy="46069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497205" indent="-34290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situated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context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or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goal-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directed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2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context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helps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human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relevant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concepts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link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them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appropriate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75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478155" indent="-34290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brings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together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background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contexts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current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observations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65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35496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known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situated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cognition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6797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>
                <a:solidFill>
                  <a:srgbClr val="003470"/>
                </a:solidFill>
                <a:latin typeface="Arial"/>
                <a:cs typeface="Arial"/>
              </a:rPr>
              <a:t>Reality</a:t>
            </a:r>
            <a:r>
              <a:rPr dirty="0" sz="3600" spc="-2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Check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3117596"/>
            <a:ext cx="7586980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Hypothesis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ways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‘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touch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’</a:t>
            </a:r>
            <a:r>
              <a:rPr dirty="0" sz="2400" spc="-1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data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(by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changing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form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exploring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them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from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different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perspectives),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insight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will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accumulate.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Interaction</a:t>
            </a:r>
            <a:r>
              <a:rPr dirty="0" spc="-175"/>
              <a:t> </a:t>
            </a:r>
            <a:r>
              <a:rPr dirty="0" spc="-55"/>
              <a:t>as</a:t>
            </a:r>
            <a:r>
              <a:rPr dirty="0" spc="-175"/>
              <a:t> </a:t>
            </a:r>
            <a:r>
              <a:rPr dirty="0" spc="-105"/>
              <a:t>Distributed</a:t>
            </a:r>
            <a:r>
              <a:rPr dirty="0" spc="-170"/>
              <a:t> </a:t>
            </a:r>
            <a:r>
              <a:rPr dirty="0" spc="-80"/>
              <a:t>Cognition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81403"/>
            <a:ext cx="8064500" cy="46101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93675" marR="5080" indent="-181610">
              <a:lnSpc>
                <a:spcPts val="2620"/>
              </a:lnSpc>
              <a:spcBef>
                <a:spcPts val="40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often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used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tool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offload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storage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or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computation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from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human’s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brain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95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93675" marR="1083945" indent="-181610">
              <a:lnSpc>
                <a:spcPts val="2620"/>
              </a:lnSpc>
              <a:spcBef>
                <a:spcPts val="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order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useful,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able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to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reload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parts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operate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95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ts val="2750"/>
              </a:lnSpc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Internal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(in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head)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vs.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50"/>
              </a:lnSpc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external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(on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screen)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representations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ts val="2750"/>
              </a:lnSpc>
              <a:spcBef>
                <a:spcPts val="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Consider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impact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affordances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50"/>
              </a:lnSpc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3687208"/>
            <a:ext cx="2209800" cy="29421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806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Example:</a:t>
            </a:r>
            <a:r>
              <a:rPr dirty="0" spc="-235"/>
              <a:t> </a:t>
            </a:r>
            <a:r>
              <a:rPr dirty="0" spc="-520"/>
              <a:t>T</a:t>
            </a:r>
            <a:r>
              <a:rPr dirty="0" spc="-114"/>
              <a:t>o</a:t>
            </a:r>
            <a:r>
              <a:rPr dirty="0" spc="-110"/>
              <a:t>w</a:t>
            </a:r>
            <a:r>
              <a:rPr dirty="0" spc="-114"/>
              <a:t>e</a:t>
            </a:r>
            <a:r>
              <a:rPr dirty="0" spc="-10"/>
              <a:t>r</a:t>
            </a:r>
            <a:r>
              <a:rPr dirty="0" spc="-160"/>
              <a:t> </a:t>
            </a:r>
            <a:r>
              <a:rPr dirty="0" spc="-55"/>
              <a:t>of</a:t>
            </a:r>
            <a:r>
              <a:rPr dirty="0" spc="-165"/>
              <a:t> </a:t>
            </a:r>
            <a:r>
              <a:rPr dirty="0" spc="-80"/>
              <a:t>Hanoi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5509259"/>
            <a:ext cx="8240395" cy="130556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85"/>
              </a:spcBef>
              <a:buClr>
                <a:srgbClr val="93A299"/>
              </a:buClr>
              <a:buSzPct val="85000"/>
              <a:buAutoNum type="arabicPeriod"/>
              <a:tabLst>
                <a:tab pos="4692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Only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disk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transferred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80"/>
              </a:spcBef>
              <a:buClr>
                <a:srgbClr val="93A299"/>
              </a:buClr>
              <a:buSzPct val="85000"/>
              <a:buAutoNum type="arabicPeriod"/>
              <a:tabLst>
                <a:tab pos="4692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1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disk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only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transferred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pole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which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will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largest.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15"/>
              </a:spcBef>
              <a:buClr>
                <a:srgbClr val="93A299"/>
              </a:buClr>
              <a:buSzPct val="85000"/>
              <a:buAutoNum type="arabicPeriod"/>
              <a:tabLst>
                <a:tab pos="4692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Only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largest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disk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pole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transferred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another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pole.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94534" y="1216602"/>
            <a:ext cx="6630670" cy="4168775"/>
            <a:chOff x="1294534" y="1216602"/>
            <a:chExt cx="6630670" cy="41687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534" y="1216602"/>
              <a:ext cx="6478731" cy="41684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109565" y="3505199"/>
              <a:ext cx="2815590" cy="1860550"/>
            </a:xfrm>
            <a:custGeom>
              <a:avLst/>
              <a:gdLst/>
              <a:ahLst/>
              <a:cxnLst/>
              <a:rect l="l" t="t" r="r" b="b"/>
              <a:pathLst>
                <a:path w="2815590" h="1860550">
                  <a:moveTo>
                    <a:pt x="2815234" y="1133754"/>
                  </a:moveTo>
                  <a:lnTo>
                    <a:pt x="0" y="1133754"/>
                  </a:lnTo>
                  <a:lnTo>
                    <a:pt x="0" y="1860270"/>
                  </a:lnTo>
                  <a:lnTo>
                    <a:pt x="2815234" y="1860270"/>
                  </a:lnTo>
                  <a:lnTo>
                    <a:pt x="2815234" y="1133754"/>
                  </a:lnTo>
                  <a:close/>
                </a:path>
                <a:path w="2815590" h="1860550">
                  <a:moveTo>
                    <a:pt x="2815234" y="0"/>
                  </a:moveTo>
                  <a:lnTo>
                    <a:pt x="0" y="0"/>
                  </a:lnTo>
                  <a:lnTo>
                    <a:pt x="0" y="726516"/>
                  </a:lnTo>
                  <a:lnTo>
                    <a:pt x="2815234" y="726516"/>
                  </a:lnTo>
                  <a:lnTo>
                    <a:pt x="2815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620" y="1197263"/>
            <a:ext cx="8168337" cy="47631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8982" y="6040628"/>
            <a:ext cx="6819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representations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internal</a:t>
            </a:r>
            <a:r>
              <a:rPr dirty="0" sz="2400" spc="-6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vs.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external?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Pragmatic</a:t>
            </a:r>
            <a:r>
              <a:rPr dirty="0" spc="-170"/>
              <a:t> </a:t>
            </a:r>
            <a:r>
              <a:rPr dirty="0" spc="-70"/>
              <a:t>vs.</a:t>
            </a:r>
            <a:r>
              <a:rPr dirty="0" spc="-170"/>
              <a:t> </a:t>
            </a:r>
            <a:r>
              <a:rPr dirty="0" spc="-100"/>
              <a:t>Epistemic</a:t>
            </a:r>
            <a:r>
              <a:rPr dirty="0" spc="-375"/>
              <a:t> </a:t>
            </a:r>
            <a:r>
              <a:rPr dirty="0" spc="-85"/>
              <a:t>Action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769225" cy="37807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9900" marR="104775" indent="-45720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46990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Pragmatic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actions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move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person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analysis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closer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desired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destination.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469900" marR="159385" indent="-457200">
              <a:lnSpc>
                <a:spcPct val="10080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46990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Epistemic</a:t>
            </a:r>
            <a:r>
              <a:rPr dirty="0" sz="24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actions</a:t>
            </a:r>
            <a:r>
              <a:rPr dirty="0" sz="24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enable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humans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leverage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environmental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structures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link</a:t>
            </a:r>
            <a:r>
              <a:rPr dirty="0" sz="2400" spc="-6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internal</a:t>
            </a:r>
            <a:r>
              <a:rPr dirty="0" sz="24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structures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100400"/>
              </a:lnSpc>
              <a:buClr>
                <a:srgbClr val="93A299"/>
              </a:buClr>
              <a:buSzPct val="83333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purpose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actions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effect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they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environment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but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effect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have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1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humans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Example:</a:t>
            </a:r>
            <a:r>
              <a:rPr dirty="0" spc="-195"/>
              <a:t> </a:t>
            </a:r>
            <a:r>
              <a:rPr dirty="0" spc="-500"/>
              <a:t>T</a:t>
            </a:r>
            <a:r>
              <a:rPr dirty="0" spc="-95"/>
              <a:t>et</a:t>
            </a:r>
            <a:r>
              <a:rPr dirty="0" spc="-90"/>
              <a:t>r</a:t>
            </a:r>
            <a:r>
              <a:rPr dirty="0" spc="-95"/>
              <a:t>i</a:t>
            </a:r>
            <a:r>
              <a:rPr dirty="0" spc="10"/>
              <a:t>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46" y="1744784"/>
            <a:ext cx="7981447" cy="41030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1156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Part</a:t>
            </a:r>
            <a:r>
              <a:rPr dirty="0" sz="3600" spc="-1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65">
                <a:solidFill>
                  <a:srgbClr val="003470"/>
                </a:solidFill>
                <a:latin typeface="Arial"/>
                <a:cs typeface="Arial"/>
              </a:rPr>
              <a:t>II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98127" y="2507996"/>
            <a:ext cx="3548379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4154">
              <a:lnSpc>
                <a:spcPct val="127800"/>
              </a:lnSpc>
              <a:spcBef>
                <a:spcPts val="100"/>
              </a:spcBef>
            </a:pP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3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003470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3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36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1625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So</a:t>
            </a:r>
            <a:r>
              <a:rPr dirty="0" spc="-200"/>
              <a:t> </a:t>
            </a:r>
            <a:r>
              <a:rPr dirty="0" spc="-70"/>
              <a:t>far…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00200" y="1295400"/>
            <a:ext cx="6172200" cy="4840605"/>
            <a:chOff x="1600200" y="1295400"/>
            <a:chExt cx="6172200" cy="48406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828800"/>
              <a:ext cx="5064718" cy="37337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600200" y="1295400"/>
              <a:ext cx="6172200" cy="4572000"/>
            </a:xfrm>
            <a:custGeom>
              <a:avLst/>
              <a:gdLst/>
              <a:ahLst/>
              <a:cxnLst/>
              <a:rect l="l" t="t" r="r" b="b"/>
              <a:pathLst>
                <a:path w="6172200" h="4572000">
                  <a:moveTo>
                    <a:pt x="6172200" y="0"/>
                  </a:moveTo>
                  <a:lnTo>
                    <a:pt x="0" y="0"/>
                  </a:lnTo>
                  <a:lnTo>
                    <a:pt x="0" y="4571999"/>
                  </a:lnTo>
                  <a:lnTo>
                    <a:pt x="6172200" y="4571999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3688" y="1737359"/>
              <a:ext cx="1962912" cy="2133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5164" y="1968500"/>
              <a:ext cx="1502835" cy="167216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888" y="4395215"/>
              <a:ext cx="2682240" cy="174040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250" y="4624916"/>
              <a:ext cx="2222500" cy="93763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8375" y="1737359"/>
              <a:ext cx="2694431" cy="2133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497" y="1968500"/>
              <a:ext cx="2233084" cy="1672167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750248" y="2395220"/>
            <a:ext cx="1304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5907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About</a:t>
            </a:r>
            <a:r>
              <a:rPr dirty="0" spc="-195"/>
              <a:t> </a:t>
            </a:r>
            <a:r>
              <a:rPr dirty="0" spc="-85"/>
              <a:t>Data</a:t>
            </a:r>
            <a:r>
              <a:rPr dirty="0" spc="-190"/>
              <a:t> </a:t>
            </a:r>
            <a:r>
              <a:rPr dirty="0" spc="-95"/>
              <a:t>Challenge</a:t>
            </a:r>
            <a:r>
              <a:rPr dirty="0" spc="-190"/>
              <a:t> </a:t>
            </a:r>
            <a:r>
              <a:rPr dirty="0"/>
              <a:t>1</a:t>
            </a:r>
            <a:r>
              <a:rPr dirty="0" spc="-190"/>
              <a:t> </a:t>
            </a:r>
            <a:r>
              <a:rPr dirty="0" spc="-60"/>
              <a:t>teams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8193405" cy="41497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50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Teams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created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Moodle,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few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late-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breaking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adjustments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last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night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/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morning</a:t>
            </a:r>
            <a:endParaRPr sz="2400">
              <a:latin typeface="Arial"/>
              <a:cs typeface="Arial"/>
            </a:endParaRPr>
          </a:p>
          <a:p>
            <a:pPr marL="193675" marR="532765" indent="-181610">
              <a:lnSpc>
                <a:spcPct val="100800"/>
              </a:lnSpc>
              <a:spcBef>
                <a:spcPts val="11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If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didn’t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request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team,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I’ve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assigned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one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subject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following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(my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best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guess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cases):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2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Minimize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zone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spread</a:t>
            </a:r>
            <a:endParaRPr sz="20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Maximize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diversity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major</a:t>
            </a:r>
            <a:endParaRPr sz="20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Avoid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odd-person-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out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(4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on-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campus+1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off,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4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first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year+1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senior,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193675" marR="1009650" indent="-181610">
              <a:lnSpc>
                <a:spcPct val="100800"/>
              </a:lnSpc>
              <a:spcBef>
                <a:spcPts val="1160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Feel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free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Slack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communicate,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any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other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mechanism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works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Questions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/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concerns?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DM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@jordan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7034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Recall:</a:t>
            </a:r>
            <a:r>
              <a:rPr dirty="0" spc="-195"/>
              <a:t> </a:t>
            </a:r>
            <a:r>
              <a:rPr dirty="0" spc="-95"/>
              <a:t>interaction</a:t>
            </a:r>
            <a:r>
              <a:rPr dirty="0" spc="-185"/>
              <a:t> </a:t>
            </a:r>
            <a:r>
              <a:rPr dirty="0" spc="-60"/>
              <a:t>as</a:t>
            </a:r>
            <a:r>
              <a:rPr dirty="0" spc="-180"/>
              <a:t> </a:t>
            </a:r>
            <a:r>
              <a:rPr dirty="0"/>
              <a:t>a</a:t>
            </a:r>
            <a:r>
              <a:rPr dirty="0" spc="-185"/>
              <a:t> </a:t>
            </a:r>
            <a:r>
              <a:rPr dirty="0" spc="-95"/>
              <a:t>reasoning</a:t>
            </a:r>
            <a:r>
              <a:rPr dirty="0" spc="-185"/>
              <a:t> </a:t>
            </a:r>
            <a:r>
              <a:rPr dirty="0" spc="-55"/>
              <a:t>aid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8051800" cy="21685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69215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situated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context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goal-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directed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2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93675" marR="5080" indent="-181610">
              <a:lnSpc>
                <a:spcPct val="10080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Question: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kinds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things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might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someone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want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do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using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visualization?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6637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Yi,</a:t>
            </a:r>
            <a:r>
              <a:rPr dirty="0" spc="-190"/>
              <a:t> </a:t>
            </a:r>
            <a:r>
              <a:rPr dirty="0" spc="-90"/>
              <a:t>Kang,</a:t>
            </a:r>
            <a:r>
              <a:rPr dirty="0" spc="-175"/>
              <a:t> </a:t>
            </a:r>
            <a:r>
              <a:rPr dirty="0" spc="-95"/>
              <a:t>Stasko</a:t>
            </a:r>
            <a:r>
              <a:rPr dirty="0" spc="-180"/>
              <a:t> </a:t>
            </a:r>
            <a:r>
              <a:rPr dirty="0" spc="-70"/>
              <a:t>and</a:t>
            </a:r>
            <a:r>
              <a:rPr dirty="0" spc="-185"/>
              <a:t> </a:t>
            </a:r>
            <a:r>
              <a:rPr dirty="0" spc="-85"/>
              <a:t>Jacko</a:t>
            </a:r>
            <a:r>
              <a:rPr dirty="0" spc="-185"/>
              <a:t> </a:t>
            </a:r>
            <a:r>
              <a:rPr dirty="0" spc="-65"/>
              <a:t>(2007)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9339" y="6076188"/>
            <a:ext cx="7077709" cy="656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Yi,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J.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S.,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ah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Kang,</a:t>
            </a:r>
            <a:r>
              <a:rPr dirty="0" sz="1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003470"/>
                </a:solidFill>
                <a:latin typeface="Arial"/>
                <a:cs typeface="Arial"/>
              </a:rPr>
              <a:t>Y.,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Stasko,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J.</a:t>
            </a:r>
            <a:r>
              <a:rPr dirty="0" sz="1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003470"/>
                </a:solidFill>
                <a:latin typeface="Arial"/>
                <a:cs typeface="Arial"/>
              </a:rPr>
              <a:t>T.,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&amp;</a:t>
            </a:r>
            <a:r>
              <a:rPr dirty="0" sz="14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Jacko,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J.</a:t>
            </a:r>
            <a:r>
              <a:rPr dirty="0" sz="1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A.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(2007).</a:t>
            </a:r>
            <a:r>
              <a:rPr dirty="0" sz="1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Toward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deeper</a:t>
            </a:r>
            <a:r>
              <a:rPr dirty="0" sz="1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understanding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role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1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information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visualization.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Computer</a:t>
            </a:r>
            <a:r>
              <a:rPr dirty="0" sz="1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Graphics,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IEEE</a:t>
            </a:r>
            <a:r>
              <a:rPr dirty="0" sz="1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Transactions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on,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13(6),</a:t>
            </a:r>
            <a:r>
              <a:rPr dirty="0" sz="1400" spc="-1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1224-1231.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1669" y="1541780"/>
            <a:ext cx="7216775" cy="31102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20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Select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mark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interesting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Explore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Reconfigure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arrangement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Encode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representation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Abstract/Elaborate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less</a:t>
            </a:r>
            <a:r>
              <a:rPr dirty="0" sz="2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detail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Filter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conditionally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00"/>
              </a:spcBef>
              <a:buClr>
                <a:srgbClr val="93A299"/>
              </a:buClr>
              <a:buSzPct val="83333"/>
              <a:buAutoNum type="arabicPeriod"/>
              <a:tabLst>
                <a:tab pos="52641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Connect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related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items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1689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003470"/>
                </a:solidFill>
                <a:latin typeface="Arial"/>
                <a:cs typeface="Arial"/>
              </a:rPr>
              <a:t>1.</a:t>
            </a:r>
            <a:r>
              <a:rPr dirty="0" sz="3600" spc="-2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95">
                <a:solidFill>
                  <a:srgbClr val="003470"/>
                </a:solidFill>
                <a:latin typeface="Arial"/>
                <a:cs typeface="Arial"/>
              </a:rPr>
              <a:t>Select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409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Mark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interesting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0066" y="2520778"/>
            <a:ext cx="3116732" cy="319422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12259" y="2520780"/>
            <a:ext cx="4821555" cy="3192780"/>
            <a:chOff x="512259" y="2520780"/>
            <a:chExt cx="4821555" cy="31927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59" y="2520780"/>
              <a:ext cx="4821350" cy="319229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2691712"/>
              <a:ext cx="737286" cy="737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2.</a:t>
            </a:r>
            <a:r>
              <a:rPr dirty="0" spc="-210"/>
              <a:t> </a:t>
            </a:r>
            <a:r>
              <a:rPr dirty="0" spc="-85"/>
              <a:t>Explore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08380"/>
            <a:ext cx="4863465" cy="15760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75501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Scroll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bars</a:t>
            </a:r>
            <a:endParaRPr sz="2000">
              <a:latin typeface="Arial"/>
              <a:cs typeface="Arial"/>
            </a:endParaRPr>
          </a:p>
          <a:p>
            <a:pPr marL="755015" indent="-34226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Panning</a:t>
            </a:r>
            <a:endParaRPr sz="2000">
              <a:latin typeface="Arial"/>
              <a:cs typeface="Arial"/>
            </a:endParaRPr>
          </a:p>
          <a:p>
            <a:pPr marL="755015" indent="-34226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Direct-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Walk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(e.g.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hyperlink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traversal)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41375" y="2831591"/>
            <a:ext cx="8519160" cy="3602990"/>
            <a:chOff x="341375" y="2831591"/>
            <a:chExt cx="8519160" cy="36029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191" y="2831591"/>
              <a:ext cx="2752343" cy="36027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2895601"/>
              <a:ext cx="2571424" cy="342016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153149" y="2876551"/>
              <a:ext cx="2609850" cy="3458845"/>
            </a:xfrm>
            <a:custGeom>
              <a:avLst/>
              <a:gdLst/>
              <a:ahLst/>
              <a:cxnLst/>
              <a:rect l="l" t="t" r="r" b="b"/>
              <a:pathLst>
                <a:path w="2609850" h="3458845">
                  <a:moveTo>
                    <a:pt x="0" y="0"/>
                  </a:moveTo>
                  <a:lnTo>
                    <a:pt x="2609524" y="0"/>
                  </a:lnTo>
                  <a:lnTo>
                    <a:pt x="2609524" y="3458265"/>
                  </a:lnTo>
                  <a:lnTo>
                    <a:pt x="0" y="345826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75" y="2831591"/>
              <a:ext cx="5900928" cy="359664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589" y="2895600"/>
              <a:ext cx="5720443" cy="341635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85540" y="2876550"/>
              <a:ext cx="5758815" cy="3455035"/>
            </a:xfrm>
            <a:custGeom>
              <a:avLst/>
              <a:gdLst/>
              <a:ahLst/>
              <a:cxnLst/>
              <a:rect l="l" t="t" r="r" b="b"/>
              <a:pathLst>
                <a:path w="5758815" h="3455035">
                  <a:moveTo>
                    <a:pt x="0" y="0"/>
                  </a:moveTo>
                  <a:lnTo>
                    <a:pt x="5758543" y="0"/>
                  </a:lnTo>
                  <a:lnTo>
                    <a:pt x="5758543" y="3454457"/>
                  </a:lnTo>
                  <a:lnTo>
                    <a:pt x="0" y="34544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832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003470"/>
                </a:solidFill>
                <a:latin typeface="Arial"/>
                <a:cs typeface="Arial"/>
              </a:rPr>
              <a:t>3.</a:t>
            </a:r>
            <a:r>
              <a:rPr dirty="0" sz="3600" spc="-2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Reconfigure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5629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arrangement: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sorting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93698"/>
            <a:ext cx="3756291" cy="32193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7620" y="2362201"/>
            <a:ext cx="3574379" cy="32542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832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003470"/>
                </a:solidFill>
                <a:latin typeface="Arial"/>
                <a:cs typeface="Arial"/>
              </a:rPr>
              <a:t>3.</a:t>
            </a:r>
            <a:r>
              <a:rPr dirty="0" sz="3600" spc="-2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Reconfigure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429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arrangement: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baseline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adjustment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501" y="2773311"/>
            <a:ext cx="8349430" cy="31272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832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003470"/>
                </a:solidFill>
                <a:latin typeface="Arial"/>
                <a:cs typeface="Arial"/>
              </a:rPr>
              <a:t>3.</a:t>
            </a:r>
            <a:r>
              <a:rPr dirty="0" sz="3600" spc="-2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Reconfigure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8682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arrangement: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reduce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occlusion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(jitter)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438400"/>
            <a:ext cx="4127500" cy="40512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19685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003470"/>
                </a:solidFill>
                <a:latin typeface="Arial"/>
                <a:cs typeface="Arial"/>
              </a:rPr>
              <a:t>4.</a:t>
            </a:r>
            <a:r>
              <a:rPr dirty="0" sz="3600" spc="-2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90">
                <a:solidFill>
                  <a:srgbClr val="003470"/>
                </a:solidFill>
                <a:latin typeface="Arial"/>
                <a:cs typeface="Arial"/>
              </a:rPr>
              <a:t>Encode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3437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representation: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type, color,</a:t>
            </a:r>
            <a:r>
              <a:rPr dirty="0" sz="24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size,</a:t>
            </a:r>
            <a:r>
              <a:rPr dirty="0" sz="24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orientation,</a:t>
            </a:r>
            <a:r>
              <a:rPr dirty="0" sz="24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667000"/>
            <a:ext cx="6248400" cy="386662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5.</a:t>
            </a:r>
            <a:r>
              <a:rPr dirty="0" spc="-390"/>
              <a:t> </a:t>
            </a:r>
            <a:r>
              <a:rPr dirty="0" spc="-95"/>
              <a:t>Abstract</a:t>
            </a:r>
            <a:r>
              <a:rPr dirty="0" spc="-190"/>
              <a:t> </a:t>
            </a:r>
            <a:r>
              <a:rPr dirty="0"/>
              <a:t>/</a:t>
            </a:r>
            <a:r>
              <a:rPr dirty="0" spc="-185"/>
              <a:t> </a:t>
            </a:r>
            <a:r>
              <a:rPr dirty="0" spc="-95"/>
              <a:t>Elaborate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5756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less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detail: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drill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up/down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285999"/>
            <a:ext cx="3657600" cy="42572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5.</a:t>
            </a:r>
            <a:r>
              <a:rPr dirty="0" spc="-390"/>
              <a:t> </a:t>
            </a:r>
            <a:r>
              <a:rPr dirty="0" spc="-95"/>
              <a:t>Abstract</a:t>
            </a:r>
            <a:r>
              <a:rPr dirty="0" spc="-190"/>
              <a:t> </a:t>
            </a:r>
            <a:r>
              <a:rPr dirty="0"/>
              <a:t>/</a:t>
            </a:r>
            <a:r>
              <a:rPr dirty="0" spc="-185"/>
              <a:t> </a:t>
            </a:r>
            <a:r>
              <a:rPr dirty="0" spc="-95"/>
              <a:t>Elaborate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5195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less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detail: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zooming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209800"/>
            <a:ext cx="6629398" cy="4496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0"/>
              <a:t>Data</a:t>
            </a:r>
            <a:r>
              <a:rPr dirty="0" sz="3200" spc="-170"/>
              <a:t> </a:t>
            </a:r>
            <a:r>
              <a:rPr dirty="0" sz="3200" spc="-100"/>
              <a:t>Challenge</a:t>
            </a:r>
            <a:r>
              <a:rPr dirty="0" sz="3200" spc="-165"/>
              <a:t> </a:t>
            </a:r>
            <a:r>
              <a:rPr dirty="0" sz="3200" spc="-60"/>
              <a:t>1:</a:t>
            </a:r>
            <a:r>
              <a:rPr dirty="0" sz="3200" spc="-160"/>
              <a:t> </a:t>
            </a:r>
            <a:r>
              <a:rPr dirty="0" sz="3200" spc="-105"/>
              <a:t>Exploratory</a:t>
            </a:r>
            <a:r>
              <a:rPr dirty="0" sz="3200" spc="-160"/>
              <a:t> </a:t>
            </a:r>
            <a:r>
              <a:rPr dirty="0" sz="3200" spc="-85"/>
              <a:t>Data</a:t>
            </a:r>
            <a:r>
              <a:rPr dirty="0" sz="3200" spc="-355"/>
              <a:t> </a:t>
            </a:r>
            <a:r>
              <a:rPr dirty="0" sz="3200" spc="-80"/>
              <a:t>Analysis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689584" y="1285875"/>
            <a:ext cx="7765415" cy="4895850"/>
            <a:chOff x="689584" y="1285875"/>
            <a:chExt cx="7765415" cy="48958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108" y="1295400"/>
              <a:ext cx="7745780" cy="48767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94346" y="1290637"/>
              <a:ext cx="7755890" cy="4886325"/>
            </a:xfrm>
            <a:custGeom>
              <a:avLst/>
              <a:gdLst/>
              <a:ahLst/>
              <a:cxnLst/>
              <a:rect l="l" t="t" r="r" b="b"/>
              <a:pathLst>
                <a:path w="7755890" h="4886325">
                  <a:moveTo>
                    <a:pt x="0" y="0"/>
                  </a:moveTo>
                  <a:lnTo>
                    <a:pt x="7755306" y="0"/>
                  </a:lnTo>
                  <a:lnTo>
                    <a:pt x="7755306" y="4886324"/>
                  </a:lnTo>
                  <a:lnTo>
                    <a:pt x="0" y="48863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5.</a:t>
            </a:r>
            <a:r>
              <a:rPr dirty="0" spc="-390"/>
              <a:t> </a:t>
            </a:r>
            <a:r>
              <a:rPr dirty="0" spc="-95"/>
              <a:t>Abstract</a:t>
            </a:r>
            <a:r>
              <a:rPr dirty="0" spc="-190"/>
              <a:t> </a:t>
            </a:r>
            <a:r>
              <a:rPr dirty="0"/>
              <a:t>/</a:t>
            </a:r>
            <a:r>
              <a:rPr dirty="0" spc="-185"/>
              <a:t> </a:t>
            </a:r>
            <a:r>
              <a:rPr dirty="0" spc="-95"/>
              <a:t>Elaborate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5008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less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detail: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tooltips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00" y="2590800"/>
            <a:ext cx="755650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1435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>
                <a:solidFill>
                  <a:srgbClr val="003470"/>
                </a:solidFill>
                <a:latin typeface="Arial"/>
                <a:cs typeface="Arial"/>
              </a:rPr>
              <a:t>6.</a:t>
            </a:r>
            <a:r>
              <a:rPr dirty="0" sz="3600" spc="-2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3600" spc="-95">
                <a:solidFill>
                  <a:srgbClr val="003470"/>
                </a:solidFill>
                <a:latin typeface="Arial"/>
                <a:cs typeface="Arial"/>
              </a:rPr>
              <a:t>Filter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4554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conditionally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313" y="2238207"/>
            <a:ext cx="6214646" cy="442490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7.</a:t>
            </a:r>
            <a:r>
              <a:rPr dirty="0" spc="-210"/>
              <a:t> </a:t>
            </a:r>
            <a:r>
              <a:rPr dirty="0" spc="-100"/>
              <a:t>Connect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4468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related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items: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build-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out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50391" y="2221991"/>
            <a:ext cx="7562215" cy="4221480"/>
            <a:chOff x="850391" y="2221991"/>
            <a:chExt cx="7562215" cy="42214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2221991"/>
              <a:ext cx="7562088" cy="42214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2286000"/>
              <a:ext cx="7379887" cy="40385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95350" y="2266950"/>
              <a:ext cx="7418070" cy="4076700"/>
            </a:xfrm>
            <a:custGeom>
              <a:avLst/>
              <a:gdLst/>
              <a:ahLst/>
              <a:cxnLst/>
              <a:rect l="l" t="t" r="r" b="b"/>
              <a:pathLst>
                <a:path w="7418070" h="4076700">
                  <a:moveTo>
                    <a:pt x="0" y="0"/>
                  </a:moveTo>
                  <a:lnTo>
                    <a:pt x="7417987" y="0"/>
                  </a:lnTo>
                  <a:lnTo>
                    <a:pt x="7417987" y="4076699"/>
                  </a:lnTo>
                  <a:lnTo>
                    <a:pt x="0" y="40766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2209800"/>
            <a:ext cx="6934200" cy="43701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7.</a:t>
            </a:r>
            <a:r>
              <a:rPr dirty="0" spc="-210"/>
              <a:t> </a:t>
            </a:r>
            <a:r>
              <a:rPr dirty="0" spc="-100"/>
              <a:t>Connect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621028"/>
            <a:ext cx="7840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related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items: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coordinated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(CMV)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Foreshadowing:</a:t>
            </a:r>
            <a:r>
              <a:rPr dirty="0" spc="-165"/>
              <a:t> </a:t>
            </a:r>
            <a:r>
              <a:rPr dirty="0" spc="-100"/>
              <a:t>multiple</a:t>
            </a:r>
            <a:r>
              <a:rPr dirty="0" spc="-130"/>
              <a:t> </a:t>
            </a:r>
            <a:r>
              <a:rPr dirty="0" spc="-80"/>
              <a:t>views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774" y="1295400"/>
            <a:ext cx="7516448" cy="4876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56468" y="5955283"/>
            <a:ext cx="753554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Systems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two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distinct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support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exploration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single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concept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791200" y="2182367"/>
            <a:ext cx="2956560" cy="1361440"/>
            <a:chOff x="5791200" y="2182367"/>
            <a:chExt cx="2956560" cy="1361440"/>
          </a:xfrm>
        </p:grpSpPr>
        <p:sp>
          <p:nvSpPr>
            <p:cNvPr id="6" name="object 6" descr=""/>
            <p:cNvSpPr/>
            <p:nvPr/>
          </p:nvSpPr>
          <p:spPr>
            <a:xfrm>
              <a:off x="5791200" y="2543289"/>
              <a:ext cx="1943100" cy="1000125"/>
            </a:xfrm>
            <a:custGeom>
              <a:avLst/>
              <a:gdLst/>
              <a:ahLst/>
              <a:cxnLst/>
              <a:rect l="l" t="t" r="r" b="b"/>
              <a:pathLst>
                <a:path w="1943100" h="1000125">
                  <a:moveTo>
                    <a:pt x="952461" y="84035"/>
                  </a:moveTo>
                  <a:lnTo>
                    <a:pt x="948855" y="69342"/>
                  </a:lnTo>
                  <a:lnTo>
                    <a:pt x="940193" y="57581"/>
                  </a:lnTo>
                  <a:lnTo>
                    <a:pt x="927747" y="49923"/>
                  </a:lnTo>
                  <a:lnTo>
                    <a:pt x="912812" y="47548"/>
                  </a:lnTo>
                  <a:lnTo>
                    <a:pt x="226809" y="76136"/>
                  </a:lnTo>
                  <a:lnTo>
                    <a:pt x="223634" y="0"/>
                  </a:lnTo>
                  <a:lnTo>
                    <a:pt x="0" y="123710"/>
                  </a:lnTo>
                  <a:lnTo>
                    <a:pt x="233159" y="228396"/>
                  </a:lnTo>
                  <a:lnTo>
                    <a:pt x="230047" y="153847"/>
                  </a:lnTo>
                  <a:lnTo>
                    <a:pt x="229984" y="152273"/>
                  </a:lnTo>
                  <a:lnTo>
                    <a:pt x="915187" y="123710"/>
                  </a:lnTo>
                  <a:lnTo>
                    <a:pt x="915847" y="123710"/>
                  </a:lnTo>
                  <a:lnTo>
                    <a:pt x="930668" y="120078"/>
                  </a:lnTo>
                  <a:lnTo>
                    <a:pt x="942428" y="111417"/>
                  </a:lnTo>
                  <a:lnTo>
                    <a:pt x="950087" y="98971"/>
                  </a:lnTo>
                  <a:lnTo>
                    <a:pt x="952461" y="84035"/>
                  </a:lnTo>
                  <a:close/>
                </a:path>
                <a:path w="1943100" h="1000125">
                  <a:moveTo>
                    <a:pt x="1942515" y="498017"/>
                  </a:moveTo>
                  <a:lnTo>
                    <a:pt x="1936940" y="483946"/>
                  </a:lnTo>
                  <a:lnTo>
                    <a:pt x="1926348" y="473151"/>
                  </a:lnTo>
                  <a:lnTo>
                    <a:pt x="1912899" y="467448"/>
                  </a:lnTo>
                  <a:lnTo>
                    <a:pt x="1898294" y="467194"/>
                  </a:lnTo>
                  <a:lnTo>
                    <a:pt x="1884235" y="472770"/>
                  </a:lnTo>
                  <a:lnTo>
                    <a:pt x="1313903" y="843483"/>
                  </a:lnTo>
                  <a:lnTo>
                    <a:pt x="1272374" y="779602"/>
                  </a:lnTo>
                  <a:lnTo>
                    <a:pt x="1143000" y="1000010"/>
                  </a:lnTo>
                  <a:lnTo>
                    <a:pt x="1396949" y="971270"/>
                  </a:lnTo>
                  <a:lnTo>
                    <a:pt x="1372539" y="933716"/>
                  </a:lnTo>
                  <a:lnTo>
                    <a:pt x="1355420" y="907376"/>
                  </a:lnTo>
                  <a:lnTo>
                    <a:pt x="1925764" y="536663"/>
                  </a:lnTo>
                  <a:lnTo>
                    <a:pt x="1936559" y="526072"/>
                  </a:lnTo>
                  <a:lnTo>
                    <a:pt x="1942261" y="512622"/>
                  </a:lnTo>
                  <a:lnTo>
                    <a:pt x="1942515" y="498017"/>
                  </a:lnTo>
                  <a:close/>
                </a:path>
              </a:pathLst>
            </a:custGeom>
            <a:solidFill>
              <a:srgbClr val="292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8167" y="2182367"/>
              <a:ext cx="2069592" cy="92659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2" y="2261615"/>
              <a:ext cx="1932431" cy="83515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6705600" y="2209800"/>
            <a:ext cx="1981200" cy="838200"/>
          </a:xfrm>
          <a:prstGeom prst="rect">
            <a:avLst/>
          </a:prstGeom>
          <a:solidFill>
            <a:srgbClr val="D9DEE4"/>
          </a:solidFill>
          <a:ln w="9525">
            <a:solidFill>
              <a:srgbClr val="000000"/>
            </a:solidFill>
          </a:ln>
        </p:spPr>
        <p:txBody>
          <a:bodyPr wrap="square" lIns="0" tIns="157480" rIns="0" bIns="0" rtlCol="0" vert="horz">
            <a:spAutoFit/>
          </a:bodyPr>
          <a:lstStyle/>
          <a:p>
            <a:pPr marL="203200" marR="194945" indent="357505">
              <a:lnSpc>
                <a:spcPts val="2110"/>
              </a:lnSpc>
              <a:spcBef>
                <a:spcPts val="1240"/>
              </a:spcBef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Different representations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34568" y="3325367"/>
            <a:ext cx="2161540" cy="1352550"/>
            <a:chOff x="734568" y="3325367"/>
            <a:chExt cx="2161540" cy="1352550"/>
          </a:xfrm>
        </p:grpSpPr>
        <p:sp>
          <p:nvSpPr>
            <p:cNvPr id="11" name="object 11" descr=""/>
            <p:cNvSpPr/>
            <p:nvPr/>
          </p:nvSpPr>
          <p:spPr>
            <a:xfrm>
              <a:off x="1371638" y="3685438"/>
              <a:ext cx="1524000" cy="992505"/>
            </a:xfrm>
            <a:custGeom>
              <a:avLst/>
              <a:gdLst/>
              <a:ahLst/>
              <a:cxnLst/>
              <a:rect l="l" t="t" r="r" b="b"/>
              <a:pathLst>
                <a:path w="1524000" h="992504">
                  <a:moveTo>
                    <a:pt x="1295361" y="962761"/>
                  </a:moveTo>
                  <a:lnTo>
                    <a:pt x="1269733" y="935723"/>
                  </a:lnTo>
                  <a:lnTo>
                    <a:pt x="1119581" y="777227"/>
                  </a:lnTo>
                  <a:lnTo>
                    <a:pt x="1093533" y="848842"/>
                  </a:lnTo>
                  <a:lnTo>
                    <a:pt x="51079" y="469760"/>
                  </a:lnTo>
                  <a:lnTo>
                    <a:pt x="36118" y="467512"/>
                  </a:lnTo>
                  <a:lnTo>
                    <a:pt x="21945" y="471043"/>
                  </a:lnTo>
                  <a:lnTo>
                    <a:pt x="10134" y="479628"/>
                  </a:lnTo>
                  <a:lnTo>
                    <a:pt x="2247" y="492544"/>
                  </a:lnTo>
                  <a:lnTo>
                    <a:pt x="0" y="507504"/>
                  </a:lnTo>
                  <a:lnTo>
                    <a:pt x="3530" y="521677"/>
                  </a:lnTo>
                  <a:lnTo>
                    <a:pt x="12115" y="533488"/>
                  </a:lnTo>
                  <a:lnTo>
                    <a:pt x="25031" y="541375"/>
                  </a:lnTo>
                  <a:lnTo>
                    <a:pt x="1067498" y="920445"/>
                  </a:lnTo>
                  <a:lnTo>
                    <a:pt x="1041463" y="992060"/>
                  </a:lnTo>
                  <a:lnTo>
                    <a:pt x="1295361" y="962761"/>
                  </a:lnTo>
                  <a:close/>
                </a:path>
                <a:path w="1524000" h="992504">
                  <a:moveTo>
                    <a:pt x="1457782" y="153974"/>
                  </a:moveTo>
                  <a:lnTo>
                    <a:pt x="1331925" y="153974"/>
                  </a:lnTo>
                  <a:lnTo>
                    <a:pt x="1293787" y="153974"/>
                  </a:lnTo>
                  <a:lnTo>
                    <a:pt x="1290396" y="228371"/>
                  </a:lnTo>
                  <a:lnTo>
                    <a:pt x="1457782" y="153974"/>
                  </a:lnTo>
                  <a:close/>
                </a:path>
                <a:path w="1524000" h="992504">
                  <a:moveTo>
                    <a:pt x="1523961" y="124561"/>
                  </a:moveTo>
                  <a:lnTo>
                    <a:pt x="1300784" y="0"/>
                  </a:lnTo>
                  <a:lnTo>
                    <a:pt x="1297317" y="76123"/>
                  </a:lnTo>
                  <a:lnTo>
                    <a:pt x="687489" y="48412"/>
                  </a:lnTo>
                  <a:lnTo>
                    <a:pt x="672528" y="50723"/>
                  </a:lnTo>
                  <a:lnTo>
                    <a:pt x="660069" y="58331"/>
                  </a:lnTo>
                  <a:lnTo>
                    <a:pt x="651357" y="70053"/>
                  </a:lnTo>
                  <a:lnTo>
                    <a:pt x="647700" y="84734"/>
                  </a:lnTo>
                  <a:lnTo>
                    <a:pt x="650011" y="99695"/>
                  </a:lnTo>
                  <a:lnTo>
                    <a:pt x="657618" y="112153"/>
                  </a:lnTo>
                  <a:lnTo>
                    <a:pt x="669340" y="120865"/>
                  </a:lnTo>
                  <a:lnTo>
                    <a:pt x="684187" y="124561"/>
                  </a:lnTo>
                  <a:lnTo>
                    <a:pt x="684885" y="124561"/>
                  </a:lnTo>
                  <a:lnTo>
                    <a:pt x="1293863" y="152247"/>
                  </a:lnTo>
                  <a:lnTo>
                    <a:pt x="1343088" y="152247"/>
                  </a:lnTo>
                  <a:lnTo>
                    <a:pt x="1461668" y="152247"/>
                  </a:lnTo>
                  <a:lnTo>
                    <a:pt x="1523961" y="124561"/>
                  </a:lnTo>
                  <a:close/>
                </a:path>
              </a:pathLst>
            </a:custGeom>
            <a:solidFill>
              <a:srgbClr val="292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568" y="3325367"/>
              <a:ext cx="1383792" cy="92659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911" y="3404615"/>
              <a:ext cx="1280160" cy="83515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62000" y="3352800"/>
            <a:ext cx="1295400" cy="838200"/>
          </a:xfrm>
          <a:prstGeom prst="rect">
            <a:avLst/>
          </a:prstGeom>
          <a:solidFill>
            <a:srgbClr val="D9DEE4"/>
          </a:solidFill>
          <a:ln w="9525">
            <a:solidFill>
              <a:srgbClr val="000000"/>
            </a:solidFill>
          </a:ln>
        </p:spPr>
        <p:txBody>
          <a:bodyPr wrap="square" lIns="0" tIns="157480" rIns="0" bIns="0" rtlCol="0" vert="horz">
            <a:spAutoFit/>
          </a:bodyPr>
          <a:lstStyle/>
          <a:p>
            <a:pPr marL="425450" marR="210185" indent="-207645">
              <a:lnSpc>
                <a:spcPts val="2110"/>
              </a:lnSpc>
              <a:spcBef>
                <a:spcPts val="1240"/>
              </a:spcBef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Different 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120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Discussion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43250" y="2504948"/>
            <a:ext cx="2858135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480" marR="5080" indent="-145415">
              <a:lnSpc>
                <a:spcPct val="1425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would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need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make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work?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18" y="4800600"/>
            <a:ext cx="5021581" cy="20496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Questions</a:t>
            </a:r>
            <a:r>
              <a:rPr dirty="0" spc="-204"/>
              <a:t> </a:t>
            </a:r>
            <a:r>
              <a:rPr dirty="0" spc="-55"/>
              <a:t>to</a:t>
            </a:r>
            <a:r>
              <a:rPr dirty="0" spc="-195"/>
              <a:t> </a:t>
            </a:r>
            <a:r>
              <a:rPr dirty="0" spc="-70"/>
              <a:t>ask</a:t>
            </a:r>
            <a:r>
              <a:rPr dirty="0" spc="-195"/>
              <a:t> </a:t>
            </a:r>
            <a:r>
              <a:rPr dirty="0" spc="-85"/>
              <a:t>when</a:t>
            </a:r>
            <a:r>
              <a:rPr dirty="0" spc="-190"/>
              <a:t> </a:t>
            </a:r>
            <a:r>
              <a:rPr dirty="0" spc="-90"/>
              <a:t>designing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AutoNum type="arabicPeriod"/>
              <a:tabLst>
                <a:tab pos="469265" algn="l"/>
              </a:tabLst>
            </a:pPr>
            <a:r>
              <a:rPr dirty="0"/>
              <a:t>What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goal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analysis?</a:t>
            </a:r>
          </a:p>
          <a:p>
            <a:pPr lvl="1" marL="869315" indent="-4565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869315" algn="l"/>
              </a:tabLst>
            </a:pP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Decision-making</a:t>
            </a:r>
            <a:endParaRPr sz="2000">
              <a:latin typeface="Arial"/>
              <a:cs typeface="Arial"/>
            </a:endParaRPr>
          </a:p>
          <a:p>
            <a:pPr lvl="1" marL="869315" indent="-45656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8693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Better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understand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domain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lvl="1" marL="869315" indent="-45656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8693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trends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phenomenon</a:t>
            </a:r>
            <a:endParaRPr sz="2000">
              <a:latin typeface="Arial"/>
              <a:cs typeface="Arial"/>
            </a:endParaRPr>
          </a:p>
          <a:p>
            <a:pPr lvl="1" marL="869315" indent="-4565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8693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Forecast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future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dirty="0" sz="2000" spc="-10"/>
              <a:t>…etc.</a:t>
            </a:r>
            <a:endParaRPr sz="2000"/>
          </a:p>
          <a:p>
            <a:pPr marL="594995" indent="-457200">
              <a:lnSpc>
                <a:spcPct val="100000"/>
              </a:lnSpc>
              <a:spcBef>
                <a:spcPts val="605"/>
              </a:spcBef>
              <a:buClr>
                <a:srgbClr val="93A299"/>
              </a:buClr>
              <a:buSzPct val="83333"/>
              <a:buAutoNum type="arabicPeriod" startAt="2"/>
              <a:tabLst>
                <a:tab pos="594995" algn="l"/>
              </a:tabLst>
            </a:pPr>
            <a:r>
              <a:rPr dirty="0"/>
              <a:t>What</a:t>
            </a:r>
            <a:r>
              <a:rPr dirty="0" spc="-55"/>
              <a:t> </a:t>
            </a:r>
            <a:r>
              <a:rPr dirty="0"/>
              <a:t>kinds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operations</a:t>
            </a:r>
            <a:r>
              <a:rPr dirty="0" spc="-45"/>
              <a:t> </a:t>
            </a:r>
            <a:r>
              <a:rPr dirty="0"/>
              <a:t>do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/>
              <a:t>need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0"/>
              <a:t>enable?</a:t>
            </a:r>
          </a:p>
          <a:p>
            <a:pPr marL="594995" marR="1157605" indent="-4572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3333"/>
              <a:buAutoNum type="arabicPeriod" startAt="2"/>
              <a:tabLst>
                <a:tab pos="594995" algn="l"/>
              </a:tabLst>
            </a:pPr>
            <a:r>
              <a:rPr dirty="0"/>
              <a:t>How</a:t>
            </a:r>
            <a:r>
              <a:rPr dirty="0" spc="-70"/>
              <a:t> </a:t>
            </a:r>
            <a:r>
              <a:rPr dirty="0"/>
              <a:t>can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/>
              <a:t>visualization</a:t>
            </a:r>
            <a:r>
              <a:rPr dirty="0" spc="-75"/>
              <a:t> </a:t>
            </a:r>
            <a:r>
              <a:rPr dirty="0"/>
              <a:t>support</a:t>
            </a:r>
            <a:r>
              <a:rPr dirty="0" spc="-80"/>
              <a:t> </a:t>
            </a:r>
            <a:r>
              <a:rPr dirty="0" spc="-10"/>
              <a:t>those operations?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4981575" cy="266827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320"/>
              </a:spcBef>
              <a:buSzPct val="79166"/>
              <a:buFont typeface="Wingdings"/>
              <a:buChar char=""/>
              <a:tabLst>
                <a:tab pos="215265" algn="l"/>
              </a:tabLst>
            </a:pP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DC1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check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93A299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4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1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20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interfaces</a:t>
            </a:r>
            <a:endParaRPr sz="20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11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Demo: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Courier New"/>
                <a:cs typeface="Courier New"/>
              </a:rPr>
              <a:t>plotly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So</a:t>
            </a:r>
            <a:r>
              <a:rPr dirty="0" spc="-185"/>
              <a:t> </a:t>
            </a:r>
            <a:r>
              <a:rPr dirty="0" spc="-85"/>
              <a:t>far:</a:t>
            </a:r>
            <a:r>
              <a:rPr dirty="0" spc="-180"/>
              <a:t> </a:t>
            </a:r>
            <a:r>
              <a:rPr dirty="0" spc="-100"/>
              <a:t>Information</a:t>
            </a:r>
            <a:r>
              <a:rPr dirty="0" spc="-180"/>
              <a:t> </a:t>
            </a:r>
            <a:r>
              <a:rPr dirty="0" spc="-100"/>
              <a:t>Visualization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0103" y="1917192"/>
            <a:ext cx="9074150" cy="3816350"/>
            <a:chOff x="70103" y="1917192"/>
            <a:chExt cx="9074150" cy="38163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2968" y="3822191"/>
              <a:ext cx="3069335" cy="191109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6" y="3886201"/>
              <a:ext cx="2888678" cy="17282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216276" y="3867151"/>
              <a:ext cx="2927350" cy="1766570"/>
            </a:xfrm>
            <a:custGeom>
              <a:avLst/>
              <a:gdLst/>
              <a:ahLst/>
              <a:cxnLst/>
              <a:rect l="l" t="t" r="r" b="b"/>
              <a:pathLst>
                <a:path w="2927350" h="1766570">
                  <a:moveTo>
                    <a:pt x="0" y="0"/>
                  </a:moveTo>
                  <a:lnTo>
                    <a:pt x="2926778" y="0"/>
                  </a:lnTo>
                  <a:lnTo>
                    <a:pt x="2926778" y="1766315"/>
                  </a:lnTo>
                  <a:lnTo>
                    <a:pt x="0" y="1766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91" y="1917192"/>
              <a:ext cx="3057144" cy="191109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799" y="1981200"/>
              <a:ext cx="2877088" cy="17282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85750" y="1962150"/>
              <a:ext cx="2915285" cy="1766570"/>
            </a:xfrm>
            <a:custGeom>
              <a:avLst/>
              <a:gdLst/>
              <a:ahLst/>
              <a:cxnLst/>
              <a:rect l="l" t="t" r="r" b="b"/>
              <a:pathLst>
                <a:path w="2915285" h="1766570">
                  <a:moveTo>
                    <a:pt x="0" y="0"/>
                  </a:moveTo>
                  <a:lnTo>
                    <a:pt x="2915187" y="0"/>
                  </a:lnTo>
                  <a:lnTo>
                    <a:pt x="2915187" y="1766315"/>
                  </a:lnTo>
                  <a:lnTo>
                    <a:pt x="0" y="1766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3" y="3822191"/>
              <a:ext cx="3099816" cy="191109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42" y="3886201"/>
              <a:ext cx="2917245" cy="173005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5893" y="3867151"/>
              <a:ext cx="2955925" cy="1768475"/>
            </a:xfrm>
            <a:custGeom>
              <a:avLst/>
              <a:gdLst/>
              <a:ahLst/>
              <a:cxnLst/>
              <a:rect l="l" t="t" r="r" b="b"/>
              <a:pathLst>
                <a:path w="2955925" h="1768475">
                  <a:moveTo>
                    <a:pt x="0" y="0"/>
                  </a:moveTo>
                  <a:lnTo>
                    <a:pt x="2955345" y="0"/>
                  </a:lnTo>
                  <a:lnTo>
                    <a:pt x="2955345" y="1768153"/>
                  </a:lnTo>
                  <a:lnTo>
                    <a:pt x="0" y="176815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2303" y="3822191"/>
              <a:ext cx="2901696" cy="191109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7142" y="3886201"/>
              <a:ext cx="2760657" cy="172821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288092" y="3867151"/>
              <a:ext cx="2799080" cy="1766570"/>
            </a:xfrm>
            <a:custGeom>
              <a:avLst/>
              <a:gdLst/>
              <a:ahLst/>
              <a:cxnLst/>
              <a:rect l="l" t="t" r="r" b="b"/>
              <a:pathLst>
                <a:path w="2799079" h="1766570">
                  <a:moveTo>
                    <a:pt x="0" y="0"/>
                  </a:moveTo>
                  <a:lnTo>
                    <a:pt x="2798756" y="0"/>
                  </a:lnTo>
                  <a:lnTo>
                    <a:pt x="2798756" y="1766315"/>
                  </a:lnTo>
                  <a:lnTo>
                    <a:pt x="0" y="1766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8359" y="1917192"/>
              <a:ext cx="3084576" cy="191109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1037" y="1981201"/>
              <a:ext cx="2905851" cy="172821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971987" y="1962151"/>
              <a:ext cx="2944495" cy="1766570"/>
            </a:xfrm>
            <a:custGeom>
              <a:avLst/>
              <a:gdLst/>
              <a:ahLst/>
              <a:cxnLst/>
              <a:rect l="l" t="t" r="r" b="b"/>
              <a:pathLst>
                <a:path w="2944495" h="1766570">
                  <a:moveTo>
                    <a:pt x="0" y="0"/>
                  </a:moveTo>
                  <a:lnTo>
                    <a:pt x="2943950" y="0"/>
                  </a:lnTo>
                  <a:lnTo>
                    <a:pt x="2943950" y="1766315"/>
                  </a:lnTo>
                  <a:lnTo>
                    <a:pt x="0" y="1766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0503" y="1917192"/>
              <a:ext cx="2667000" cy="191109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34288" y="1981201"/>
              <a:ext cx="2484423" cy="172821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315238" y="1962151"/>
              <a:ext cx="2522855" cy="1766570"/>
            </a:xfrm>
            <a:custGeom>
              <a:avLst/>
              <a:gdLst/>
              <a:ahLst/>
              <a:cxnLst/>
              <a:rect l="l" t="t" r="r" b="b"/>
              <a:pathLst>
                <a:path w="2522854" h="1766570">
                  <a:moveTo>
                    <a:pt x="0" y="0"/>
                  </a:moveTo>
                  <a:lnTo>
                    <a:pt x="2522523" y="0"/>
                  </a:lnTo>
                  <a:lnTo>
                    <a:pt x="2522523" y="1766315"/>
                  </a:lnTo>
                  <a:lnTo>
                    <a:pt x="0" y="176631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648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Rewind:</a:t>
            </a:r>
            <a:r>
              <a:rPr dirty="0" spc="-185"/>
              <a:t> </a:t>
            </a:r>
            <a:r>
              <a:rPr dirty="0" spc="-85"/>
              <a:t>about</a:t>
            </a:r>
            <a:r>
              <a:rPr dirty="0" spc="-190"/>
              <a:t> </a:t>
            </a:r>
            <a:r>
              <a:rPr dirty="0" spc="-85"/>
              <a:t>this</a:t>
            </a:r>
            <a:r>
              <a:rPr dirty="0" spc="-185"/>
              <a:t> </a:t>
            </a:r>
            <a:r>
              <a:rPr dirty="0" spc="-85"/>
              <a:t>class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00200" y="1295400"/>
            <a:ext cx="6172200" cy="4572000"/>
            <a:chOff x="1600200" y="1295400"/>
            <a:chExt cx="6172200" cy="4572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828800"/>
              <a:ext cx="5064718" cy="37337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600200" y="1295400"/>
              <a:ext cx="6172200" cy="4572000"/>
            </a:xfrm>
            <a:custGeom>
              <a:avLst/>
              <a:gdLst/>
              <a:ahLst/>
              <a:cxnLst/>
              <a:rect l="l" t="t" r="r" b="b"/>
              <a:pathLst>
                <a:path w="6172200" h="4572000">
                  <a:moveTo>
                    <a:pt x="6172200" y="0"/>
                  </a:moveTo>
                  <a:lnTo>
                    <a:pt x="0" y="0"/>
                  </a:lnTo>
                  <a:lnTo>
                    <a:pt x="0" y="4571999"/>
                  </a:lnTo>
                  <a:lnTo>
                    <a:pt x="6172200" y="4571999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375" y="1737359"/>
              <a:ext cx="2694431" cy="2133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497" y="1968500"/>
              <a:ext cx="2233084" cy="167216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750248" y="2395220"/>
            <a:ext cx="1304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294888" y="4395215"/>
            <a:ext cx="2682240" cy="1740535"/>
            <a:chOff x="3294888" y="4395215"/>
            <a:chExt cx="2682240" cy="174053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888" y="4395215"/>
              <a:ext cx="2682240" cy="174040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250" y="4624916"/>
              <a:ext cx="2222500" cy="93763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742761" y="4300220"/>
            <a:ext cx="109283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90500" marR="5080" indent="-17780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Interaction Design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3124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Interaction</a:t>
            </a:r>
            <a:r>
              <a:rPr dirty="0" spc="-150"/>
              <a:t> </a:t>
            </a:r>
            <a:r>
              <a:rPr dirty="0" spc="-90"/>
              <a:t>(def.)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579995" cy="46609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50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Methods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which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humans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create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knowledge</a:t>
            </a:r>
            <a:r>
              <a:rPr dirty="0" sz="2400" spc="-6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through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manipulation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5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Low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level: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between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human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2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set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operations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relationship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between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human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000">
              <a:latin typeface="Arial"/>
              <a:cs typeface="Arial"/>
            </a:endParaRPr>
          </a:p>
          <a:p>
            <a:pPr marL="480695" indent="-34290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48069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High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level: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between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human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cognitive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act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3470"/>
                </a:solidFill>
                <a:latin typeface="Arial"/>
                <a:cs typeface="Arial"/>
              </a:rPr>
              <a:t>enabled</a:t>
            </a:r>
            <a:r>
              <a:rPr dirty="0" sz="2000" spc="-4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tool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does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need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take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place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exclusively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within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lvl="1" marL="755015" indent="-34226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might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distributed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across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501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Example:</a:t>
            </a:r>
            <a:r>
              <a:rPr dirty="0" spc="-185"/>
              <a:t> </a:t>
            </a:r>
            <a:r>
              <a:rPr dirty="0" spc="-105"/>
              <a:t>Rubik’s</a:t>
            </a:r>
            <a:r>
              <a:rPr dirty="0" spc="-195"/>
              <a:t> </a:t>
            </a:r>
            <a:r>
              <a:rPr dirty="0" spc="-65"/>
              <a:t>Cube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7172" y="1219200"/>
            <a:ext cx="4682454" cy="4876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6281" y="2230628"/>
            <a:ext cx="2738120" cy="27412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>
              <a:lnSpc>
                <a:spcPct val="100400"/>
              </a:lnSpc>
              <a:spcBef>
                <a:spcPts val="85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1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low-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level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interactions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you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have?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>
              <a:latin typeface="Arial"/>
              <a:cs typeface="Arial"/>
            </a:endParaRPr>
          </a:p>
          <a:p>
            <a:pPr algn="ctr" marL="12065" marR="5080" indent="635">
              <a:lnSpc>
                <a:spcPct val="100800"/>
              </a:lnSpc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high-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level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interactions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you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have?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547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Interaction</a:t>
            </a:r>
            <a:r>
              <a:rPr dirty="0" spc="-175"/>
              <a:t> </a:t>
            </a:r>
            <a:r>
              <a:rPr dirty="0" spc="-70"/>
              <a:t>and</a:t>
            </a:r>
            <a:r>
              <a:rPr dirty="0" spc="-375"/>
              <a:t> </a:t>
            </a:r>
            <a:r>
              <a:rPr dirty="0" spc="-8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621028"/>
            <a:ext cx="7569834" cy="39331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08000" marR="528320" indent="-45720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50800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observable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result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cognitive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process: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externalization</a:t>
            </a:r>
            <a:r>
              <a:rPr dirty="0" sz="2400" spc="-6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thought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2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508000" marR="679450" indent="-457200">
              <a:lnSpc>
                <a:spcPct val="100800"/>
              </a:lnSpc>
              <a:buClr>
                <a:srgbClr val="93A299"/>
              </a:buClr>
              <a:buSzPct val="83333"/>
              <a:buChar char="•"/>
              <a:tabLst>
                <a:tab pos="50800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analytics,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there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growing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belief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that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analysis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one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508000" marR="55880" indent="-457200">
              <a:lnSpc>
                <a:spcPct val="10040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50800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Analytic</a:t>
            </a:r>
            <a:r>
              <a:rPr dirty="0" sz="24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discourse: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idea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knowledge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constructed,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tested,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refined,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shared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through</a:t>
            </a:r>
            <a:r>
              <a:rPr dirty="0" sz="2400" spc="-7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 i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2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interactive</a:t>
            </a:r>
            <a:r>
              <a:rPr dirty="0" sz="2400" spc="-7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manipulation</a:t>
            </a:r>
            <a:r>
              <a:rPr dirty="0" sz="2400" spc="-7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7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7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400" spc="-65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r>
              <a:rPr dirty="0" baseline="24305" sz="2400" spc="-15">
                <a:solidFill>
                  <a:srgbClr val="003470"/>
                </a:solidFill>
                <a:latin typeface="Arial"/>
                <a:cs typeface="Arial"/>
              </a:rPr>
              <a:t>1</a:t>
            </a:r>
            <a:endParaRPr baseline="24305"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34740" y="6368796"/>
            <a:ext cx="5378450" cy="44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630"/>
              </a:lnSpc>
              <a:spcBef>
                <a:spcPts val="100"/>
              </a:spcBef>
            </a:pPr>
            <a:r>
              <a:rPr dirty="0" baseline="24691" sz="135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Pike,</a:t>
            </a:r>
            <a:r>
              <a:rPr dirty="0" sz="1400" spc="-45">
                <a:solidFill>
                  <a:srgbClr val="292934"/>
                </a:solidFill>
                <a:latin typeface="Arial"/>
                <a:cs typeface="Arial"/>
              </a:rPr>
              <a:t> W.</a:t>
            </a:r>
            <a:r>
              <a:rPr dirty="0" sz="14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A.,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Stasko,</a:t>
            </a:r>
            <a:r>
              <a:rPr dirty="0" sz="1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J.,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Chang,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R.,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&amp;</a:t>
            </a:r>
            <a:r>
              <a:rPr dirty="0" sz="1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O'Connell,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90">
                <a:solidFill>
                  <a:srgbClr val="292934"/>
                </a:solidFill>
                <a:latin typeface="Arial"/>
                <a:cs typeface="Arial"/>
              </a:rPr>
              <a:t>T.</a:t>
            </a:r>
            <a:r>
              <a:rPr dirty="0" sz="14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A.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(2009).</a:t>
            </a:r>
            <a:endParaRPr sz="1400">
              <a:latin typeface="Arial"/>
              <a:cs typeface="Arial"/>
            </a:endParaRPr>
          </a:p>
          <a:p>
            <a:pPr marL="83820">
              <a:lnSpc>
                <a:spcPts val="1630"/>
              </a:lnSpc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science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interaction.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Information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Visualization,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8(4),</a:t>
            </a:r>
            <a:r>
              <a:rPr dirty="0" sz="1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92934"/>
                </a:solidFill>
                <a:latin typeface="Arial"/>
                <a:cs typeface="Arial"/>
              </a:rPr>
              <a:t>263-</a:t>
            </a:r>
            <a:r>
              <a:rPr dirty="0" sz="1400" spc="-20">
                <a:solidFill>
                  <a:srgbClr val="292934"/>
                </a:solidFill>
                <a:latin typeface="Arial"/>
                <a:cs typeface="Arial"/>
              </a:rPr>
              <a:t>274.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2024-08-19T20:20:25Z</dcterms:created>
  <dcterms:modified xsi:type="dcterms:W3CDTF">2024-08-19T20:20:25Z</dcterms:modified>
</cp:coreProperties>
</file>