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0212" y="645668"/>
            <a:ext cx="3862070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1600" y="190500"/>
            <a:ext cx="9855200" cy="394335"/>
          </a:xfrm>
          <a:custGeom>
            <a:avLst/>
            <a:gdLst/>
            <a:ahLst/>
            <a:cxnLst/>
            <a:rect l="l" t="t" r="r" b="b"/>
            <a:pathLst>
              <a:path w="9855200" h="394334">
                <a:moveTo>
                  <a:pt x="9855200" y="0"/>
                </a:moveTo>
                <a:lnTo>
                  <a:pt x="0" y="0"/>
                </a:lnTo>
                <a:lnTo>
                  <a:pt x="0" y="394207"/>
                </a:lnTo>
                <a:lnTo>
                  <a:pt x="9855200" y="394207"/>
                </a:lnTo>
                <a:lnTo>
                  <a:pt x="9855200" y="0"/>
                </a:lnTo>
                <a:close/>
              </a:path>
            </a:pathLst>
          </a:custGeom>
          <a:solidFill>
            <a:srgbClr val="0026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0212" y="645668"/>
            <a:ext cx="8697975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0212" y="1867685"/>
            <a:ext cx="8519160" cy="409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40739" y="3853348"/>
            <a:ext cx="8459470" cy="1905"/>
          </a:xfrm>
          <a:custGeom>
            <a:avLst/>
            <a:gdLst/>
            <a:ahLst/>
            <a:cxnLst/>
            <a:rect l="l" t="t" r="r" b="b"/>
            <a:pathLst>
              <a:path w="8459470" h="1904">
                <a:moveTo>
                  <a:pt x="0" y="0"/>
                </a:moveTo>
                <a:lnTo>
                  <a:pt x="8459046" y="1711"/>
                </a:lnTo>
              </a:path>
            </a:pathLst>
          </a:custGeom>
          <a:ln w="20531">
            <a:solidFill>
              <a:srgbClr val="0026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6591" y="2685288"/>
            <a:ext cx="7524115" cy="10128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05"/>
              </a:lnSpc>
              <a:spcBef>
                <a:spcPts val="100"/>
              </a:spcBef>
            </a:pPr>
            <a:r>
              <a:rPr dirty="0" sz="2600" spc="-110"/>
              <a:t>LECTURE</a:t>
            </a:r>
            <a:r>
              <a:rPr dirty="0" sz="2600" spc="-200"/>
              <a:t> </a:t>
            </a:r>
            <a:r>
              <a:rPr dirty="0" sz="2600" spc="-25"/>
              <a:t>06:</a:t>
            </a:r>
            <a:endParaRPr sz="2600"/>
          </a:p>
          <a:p>
            <a:pPr marL="12700">
              <a:lnSpc>
                <a:spcPts val="4665"/>
              </a:lnSpc>
            </a:pPr>
            <a:r>
              <a:rPr dirty="0" spc="-145"/>
              <a:t>COORDINATED</a:t>
            </a:r>
            <a:r>
              <a:rPr dirty="0" spc="-200"/>
              <a:t> </a:t>
            </a:r>
            <a:r>
              <a:rPr dirty="0" spc="-170"/>
              <a:t>MULTIPLE</a:t>
            </a:r>
            <a:r>
              <a:rPr dirty="0" spc="-195"/>
              <a:t> </a:t>
            </a:r>
            <a:r>
              <a:rPr dirty="0" spc="-45"/>
              <a:t>VIEWS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26591" y="3989832"/>
            <a:ext cx="2305050" cy="1769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March</a:t>
            </a:r>
            <a:r>
              <a:rPr dirty="0" sz="26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9,</a:t>
            </a:r>
            <a:r>
              <a:rPr dirty="0" sz="26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20">
                <a:solidFill>
                  <a:srgbClr val="003470"/>
                </a:solidFill>
                <a:latin typeface="Arial"/>
                <a:cs typeface="Arial"/>
              </a:rPr>
              <a:t>2021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CSC/SDS</a:t>
            </a:r>
            <a:r>
              <a:rPr dirty="0" sz="2600" spc="-1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25">
                <a:solidFill>
                  <a:srgbClr val="003470"/>
                </a:solidFill>
                <a:latin typeface="Arial"/>
                <a:cs typeface="Arial"/>
              </a:rPr>
              <a:t>235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600" spc="-25">
                <a:solidFill>
                  <a:srgbClr val="003470"/>
                </a:solidFill>
                <a:latin typeface="Arial"/>
                <a:cs typeface="Arial"/>
              </a:rPr>
              <a:t>Visual</a:t>
            </a:r>
            <a:r>
              <a:rPr dirty="0" sz="2600" spc="-1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003470"/>
                </a:solidFill>
                <a:latin typeface="Arial"/>
                <a:cs typeface="Arial"/>
              </a:rPr>
              <a:t>Analytics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Coordination:</a:t>
            </a:r>
            <a:r>
              <a:rPr dirty="0" spc="-185"/>
              <a:t> </a:t>
            </a:r>
            <a:r>
              <a:rPr dirty="0" spc="-130"/>
              <a:t>brushing</a:t>
            </a:r>
            <a:r>
              <a:rPr dirty="0" spc="-190"/>
              <a:t> </a:t>
            </a:r>
            <a:r>
              <a:rPr dirty="0" spc="-114"/>
              <a:t>and</a:t>
            </a:r>
            <a:r>
              <a:rPr dirty="0" spc="-185"/>
              <a:t> </a:t>
            </a:r>
            <a:r>
              <a:rPr dirty="0" spc="-55"/>
              <a:t>linking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0212" y="1938528"/>
            <a:ext cx="8112125" cy="38633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209550" marR="137795" indent="-197485">
              <a:lnSpc>
                <a:spcPts val="3100"/>
              </a:lnSpc>
              <a:spcBef>
                <a:spcPts val="219"/>
              </a:spcBef>
              <a:buClr>
                <a:srgbClr val="93A299"/>
              </a:buClr>
              <a:buSzPct val="84615"/>
              <a:buFont typeface="Arial"/>
              <a:buChar char="•"/>
              <a:tabLst>
                <a:tab pos="209550" algn="l"/>
              </a:tabLst>
            </a:pPr>
            <a:r>
              <a:rPr dirty="0" sz="2600" b="1">
                <a:solidFill>
                  <a:srgbClr val="003470"/>
                </a:solidFill>
                <a:latin typeface="Arial"/>
                <a:cs typeface="Arial"/>
              </a:rPr>
              <a:t>Big</a:t>
            </a:r>
            <a:r>
              <a:rPr dirty="0" sz="2600" spc="-7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3470"/>
                </a:solidFill>
                <a:latin typeface="Arial"/>
                <a:cs typeface="Arial"/>
              </a:rPr>
              <a:t>idea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6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actions</a:t>
            </a:r>
            <a:r>
              <a:rPr dirty="0" sz="26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6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6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real</a:t>
            </a:r>
            <a:r>
              <a:rPr dirty="0" sz="26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world</a:t>
            </a:r>
            <a:r>
              <a:rPr dirty="0" sz="26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have</a:t>
            </a:r>
            <a:r>
              <a:rPr dirty="0" sz="26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ripple</a:t>
            </a:r>
            <a:r>
              <a:rPr dirty="0" sz="26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003470"/>
                </a:solidFill>
                <a:latin typeface="Arial"/>
                <a:cs typeface="Arial"/>
              </a:rPr>
              <a:t>effects;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actions</a:t>
            </a:r>
            <a:r>
              <a:rPr dirty="0" sz="26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on</a:t>
            </a:r>
            <a:r>
              <a:rPr dirty="0" sz="26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6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visualization</a:t>
            </a:r>
            <a:r>
              <a:rPr dirty="0" sz="26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should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25">
                <a:solidFill>
                  <a:srgbClr val="003470"/>
                </a:solidFill>
                <a:latin typeface="Arial"/>
                <a:cs typeface="Arial"/>
              </a:rPr>
              <a:t>too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65"/>
              </a:spcBef>
              <a:buClr>
                <a:srgbClr val="93A299"/>
              </a:buClr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209550" marR="36195" indent="-197485">
              <a:lnSpc>
                <a:spcPct val="100000"/>
              </a:lnSpc>
              <a:buClr>
                <a:srgbClr val="93A299"/>
              </a:buClr>
              <a:buSzPct val="84615"/>
              <a:buFont typeface="Arial"/>
              <a:buChar char="•"/>
              <a:tabLst>
                <a:tab pos="209550" algn="l"/>
              </a:tabLst>
            </a:pPr>
            <a:r>
              <a:rPr dirty="0" sz="2600" b="1">
                <a:solidFill>
                  <a:srgbClr val="003470"/>
                </a:solidFill>
                <a:latin typeface="Arial"/>
                <a:cs typeface="Arial"/>
              </a:rPr>
              <a:t>Brushing:</a:t>
            </a:r>
            <a:r>
              <a:rPr dirty="0" sz="2600" spc="-11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600" spc="-114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visualization</a:t>
            </a:r>
            <a:r>
              <a:rPr dirty="0" sz="2600" spc="-114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responds</a:t>
            </a:r>
            <a:r>
              <a:rPr dirty="0" sz="2600" spc="-114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(usually</a:t>
            </a:r>
            <a:r>
              <a:rPr dirty="0" sz="2600" spc="-114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003470"/>
                </a:solidFill>
                <a:latin typeface="Arial"/>
                <a:cs typeface="Arial"/>
              </a:rPr>
              <a:t>through highlighting)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person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“brushes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past”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003470"/>
                </a:solidFill>
                <a:latin typeface="Arial"/>
                <a:cs typeface="Arial"/>
              </a:rPr>
              <a:t>points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75"/>
              </a:spcBef>
              <a:buClr>
                <a:srgbClr val="93A299"/>
              </a:buClr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209550" marR="5080" indent="-197485">
              <a:lnSpc>
                <a:spcPct val="103099"/>
              </a:lnSpc>
              <a:buClr>
                <a:srgbClr val="93A299"/>
              </a:buClr>
              <a:buSzPct val="84615"/>
              <a:buFont typeface="Arial"/>
              <a:buChar char="•"/>
              <a:tabLst>
                <a:tab pos="209550" algn="l"/>
              </a:tabLst>
            </a:pPr>
            <a:r>
              <a:rPr dirty="0" sz="2600" b="1">
                <a:solidFill>
                  <a:srgbClr val="003470"/>
                </a:solidFill>
                <a:latin typeface="Arial"/>
                <a:cs typeface="Arial"/>
              </a:rPr>
              <a:t>Linking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600" spc="-1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600" spc="-1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visualization</a:t>
            </a:r>
            <a:r>
              <a:rPr dirty="0" sz="2600" spc="-1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connects</a:t>
            </a:r>
            <a:r>
              <a:rPr dirty="0" sz="2600" spc="-1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related</a:t>
            </a:r>
            <a:r>
              <a:rPr dirty="0" sz="2600" spc="-1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600" spc="-1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003470"/>
                </a:solidFill>
                <a:latin typeface="Arial"/>
                <a:cs typeface="Arial"/>
              </a:rPr>
              <a:t>points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across</a:t>
            </a:r>
            <a:r>
              <a:rPr dirty="0" sz="2600" spc="-1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multiple</a:t>
            </a:r>
            <a:r>
              <a:rPr dirty="0" sz="2600" spc="-1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003470"/>
                </a:solidFill>
                <a:latin typeface="Arial"/>
                <a:cs typeface="Arial"/>
              </a:rPr>
              <a:t>views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Coordination:</a:t>
            </a:r>
            <a:r>
              <a:rPr dirty="0" spc="-185"/>
              <a:t> </a:t>
            </a:r>
            <a:r>
              <a:rPr dirty="0" spc="-130"/>
              <a:t>brushing</a:t>
            </a:r>
            <a:r>
              <a:rPr dirty="0" spc="-190"/>
              <a:t> </a:t>
            </a:r>
            <a:r>
              <a:rPr dirty="0" spc="-114"/>
              <a:t>and</a:t>
            </a:r>
            <a:r>
              <a:rPr dirty="0" spc="-185"/>
              <a:t> </a:t>
            </a:r>
            <a:r>
              <a:rPr dirty="0" spc="-55"/>
              <a:t>linking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10616" y="1845564"/>
            <a:ext cx="8897620" cy="5453380"/>
            <a:chOff x="610616" y="1845564"/>
            <a:chExt cx="8897620" cy="54533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616" y="1845564"/>
              <a:ext cx="8897112" cy="545287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98" y="1915160"/>
              <a:ext cx="8702004" cy="525610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57666" y="1894628"/>
              <a:ext cx="8743315" cy="5297170"/>
            </a:xfrm>
            <a:custGeom>
              <a:avLst/>
              <a:gdLst/>
              <a:ahLst/>
              <a:cxnLst/>
              <a:rect l="l" t="t" r="r" b="b"/>
              <a:pathLst>
                <a:path w="8743315" h="5297170">
                  <a:moveTo>
                    <a:pt x="0" y="0"/>
                  </a:moveTo>
                  <a:lnTo>
                    <a:pt x="8743067" y="0"/>
                  </a:lnTo>
                  <a:lnTo>
                    <a:pt x="8743067" y="5297169"/>
                  </a:lnTo>
                  <a:lnTo>
                    <a:pt x="0" y="5297169"/>
                  </a:lnTo>
                  <a:lnTo>
                    <a:pt x="0" y="0"/>
                  </a:lnTo>
                  <a:close/>
                </a:path>
              </a:pathLst>
            </a:custGeom>
            <a:ln w="41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212" y="645668"/>
            <a:ext cx="555879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Coordinated</a:t>
            </a:r>
            <a:r>
              <a:rPr dirty="0" spc="-195"/>
              <a:t> </a:t>
            </a:r>
            <a:r>
              <a:rPr dirty="0" spc="-125"/>
              <a:t>multiple</a:t>
            </a:r>
            <a:r>
              <a:rPr dirty="0" spc="-190"/>
              <a:t> </a:t>
            </a:r>
            <a:r>
              <a:rPr dirty="0" spc="-40"/>
              <a:t>views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0212" y="1776984"/>
            <a:ext cx="7710805" cy="1546860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209550" indent="-196850">
              <a:lnSpc>
                <a:spcPct val="100000"/>
              </a:lnSpc>
              <a:spcBef>
                <a:spcPts val="1370"/>
              </a:spcBef>
              <a:buClr>
                <a:srgbClr val="93A299"/>
              </a:buClr>
              <a:buSzPct val="84615"/>
              <a:buChar char="•"/>
              <a:tabLst>
                <a:tab pos="209550" algn="l"/>
              </a:tabLst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Multiple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views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+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brushing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003470"/>
                </a:solidFill>
                <a:latin typeface="Arial"/>
                <a:cs typeface="Arial"/>
              </a:rPr>
              <a:t>linking</a:t>
            </a:r>
            <a:endParaRPr sz="2600">
              <a:latin typeface="Arial"/>
              <a:cs typeface="Arial"/>
            </a:endParaRPr>
          </a:p>
          <a:p>
            <a:pPr marL="209550" marR="5080" indent="-197485">
              <a:lnSpc>
                <a:spcPct val="102299"/>
              </a:lnSpc>
              <a:spcBef>
                <a:spcPts val="1200"/>
              </a:spcBef>
              <a:buClr>
                <a:srgbClr val="93A299"/>
              </a:buClr>
              <a:buSzPct val="84615"/>
              <a:buFont typeface="Arial"/>
              <a:buChar char="•"/>
              <a:tabLst>
                <a:tab pos="209550" algn="l"/>
              </a:tabLst>
            </a:pPr>
            <a:r>
              <a:rPr dirty="0" sz="2600" b="1">
                <a:solidFill>
                  <a:srgbClr val="003470"/>
                </a:solidFill>
                <a:latin typeface="Arial"/>
                <a:cs typeface="Arial"/>
              </a:rPr>
              <a:t>Big</a:t>
            </a:r>
            <a:r>
              <a:rPr dirty="0" sz="2600" spc="-10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3470"/>
                </a:solidFill>
                <a:latin typeface="Arial"/>
                <a:cs typeface="Arial"/>
              </a:rPr>
              <a:t>idea:</a:t>
            </a:r>
            <a:r>
              <a:rPr dirty="0" sz="2600" spc="-8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propagate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interaction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from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one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view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25">
                <a:solidFill>
                  <a:srgbClr val="003470"/>
                </a:solidFill>
                <a:latin typeface="Arial"/>
                <a:cs typeface="Arial"/>
              </a:rPr>
              <a:t>all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others,</a:t>
            </a:r>
            <a:r>
              <a:rPr dirty="0" sz="2600" spc="-114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respond</a:t>
            </a:r>
            <a:r>
              <a:rPr dirty="0" sz="2600" spc="-1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600" spc="-114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003470"/>
                </a:solidFill>
                <a:latin typeface="Arial"/>
                <a:cs typeface="Arial"/>
              </a:rPr>
              <a:t>appropriate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430527" y="3406140"/>
            <a:ext cx="7175500" cy="4060190"/>
            <a:chOff x="1430527" y="3406140"/>
            <a:chExt cx="7175500" cy="406019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0527" y="3406140"/>
              <a:ext cx="7174992" cy="405993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7752" y="3475567"/>
              <a:ext cx="6980767" cy="386408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477221" y="3455035"/>
              <a:ext cx="7021830" cy="3905250"/>
            </a:xfrm>
            <a:custGeom>
              <a:avLst/>
              <a:gdLst/>
              <a:ahLst/>
              <a:cxnLst/>
              <a:rect l="l" t="t" r="r" b="b"/>
              <a:pathLst>
                <a:path w="7021830" h="3905250">
                  <a:moveTo>
                    <a:pt x="0" y="0"/>
                  </a:moveTo>
                  <a:lnTo>
                    <a:pt x="7021829" y="0"/>
                  </a:lnTo>
                  <a:lnTo>
                    <a:pt x="7021829" y="3905147"/>
                  </a:lnTo>
                  <a:lnTo>
                    <a:pt x="0" y="3905147"/>
                  </a:lnTo>
                  <a:lnTo>
                    <a:pt x="0" y="0"/>
                  </a:lnTo>
                  <a:close/>
                </a:path>
              </a:pathLst>
            </a:custGeom>
            <a:ln w="41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Discussion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90312" y="2901695"/>
            <a:ext cx="3080385" cy="1147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8910" marR="5080" indent="-156845">
              <a:lnSpc>
                <a:spcPct val="141500"/>
              </a:lnSpc>
              <a:spcBef>
                <a:spcPts val="100"/>
              </a:spcBef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6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would</a:t>
            </a:r>
            <a:r>
              <a:rPr dirty="0" sz="26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we</a:t>
            </a:r>
            <a:r>
              <a:rPr dirty="0" sz="26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20">
                <a:solidFill>
                  <a:srgbClr val="003470"/>
                </a:solidFill>
                <a:latin typeface="Arial"/>
                <a:cs typeface="Arial"/>
              </a:rPr>
              <a:t>need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6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make</a:t>
            </a:r>
            <a:r>
              <a:rPr dirty="0" sz="26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this</a:t>
            </a:r>
            <a:r>
              <a:rPr dirty="0" sz="26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20">
                <a:solidFill>
                  <a:srgbClr val="003470"/>
                </a:solidFill>
                <a:latin typeface="Arial"/>
                <a:cs typeface="Arial"/>
              </a:rPr>
              <a:t>work?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5104" y="5364479"/>
            <a:ext cx="5412148" cy="2209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1010" y="2654300"/>
            <a:ext cx="6296378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94359" y="1915731"/>
            <a:ext cx="8869680" cy="1337310"/>
            <a:chOff x="594359" y="1915731"/>
            <a:chExt cx="8869680" cy="1337310"/>
          </a:xfrm>
        </p:grpSpPr>
        <p:sp>
          <p:nvSpPr>
            <p:cNvPr id="3" name="object 3" descr=""/>
            <p:cNvSpPr/>
            <p:nvPr/>
          </p:nvSpPr>
          <p:spPr>
            <a:xfrm>
              <a:off x="594359" y="1915731"/>
              <a:ext cx="8869680" cy="1337310"/>
            </a:xfrm>
            <a:custGeom>
              <a:avLst/>
              <a:gdLst/>
              <a:ahLst/>
              <a:cxnLst/>
              <a:rect l="l" t="t" r="r" b="b"/>
              <a:pathLst>
                <a:path w="8869680" h="1337310">
                  <a:moveTo>
                    <a:pt x="8735965" y="0"/>
                  </a:moveTo>
                  <a:lnTo>
                    <a:pt x="133714" y="0"/>
                  </a:lnTo>
                  <a:lnTo>
                    <a:pt x="91450" y="6816"/>
                  </a:lnTo>
                  <a:lnTo>
                    <a:pt x="54744" y="25798"/>
                  </a:lnTo>
                  <a:lnTo>
                    <a:pt x="25799" y="54744"/>
                  </a:lnTo>
                  <a:lnTo>
                    <a:pt x="6816" y="91450"/>
                  </a:lnTo>
                  <a:lnTo>
                    <a:pt x="0" y="133714"/>
                  </a:lnTo>
                  <a:lnTo>
                    <a:pt x="0" y="1203449"/>
                  </a:lnTo>
                  <a:lnTo>
                    <a:pt x="6816" y="1245713"/>
                  </a:lnTo>
                  <a:lnTo>
                    <a:pt x="25799" y="1282419"/>
                  </a:lnTo>
                  <a:lnTo>
                    <a:pt x="54744" y="1311365"/>
                  </a:lnTo>
                  <a:lnTo>
                    <a:pt x="91450" y="1330347"/>
                  </a:lnTo>
                  <a:lnTo>
                    <a:pt x="133714" y="1337163"/>
                  </a:lnTo>
                  <a:lnTo>
                    <a:pt x="8735965" y="1337163"/>
                  </a:lnTo>
                  <a:lnTo>
                    <a:pt x="8778229" y="1330347"/>
                  </a:lnTo>
                  <a:lnTo>
                    <a:pt x="8814935" y="1311365"/>
                  </a:lnTo>
                  <a:lnTo>
                    <a:pt x="8843881" y="1282419"/>
                  </a:lnTo>
                  <a:lnTo>
                    <a:pt x="8862863" y="1245713"/>
                  </a:lnTo>
                  <a:lnTo>
                    <a:pt x="8869680" y="1203449"/>
                  </a:lnTo>
                  <a:lnTo>
                    <a:pt x="8869680" y="133714"/>
                  </a:lnTo>
                  <a:lnTo>
                    <a:pt x="8862863" y="91450"/>
                  </a:lnTo>
                  <a:lnTo>
                    <a:pt x="8843881" y="54744"/>
                  </a:lnTo>
                  <a:lnTo>
                    <a:pt x="8814935" y="25798"/>
                  </a:lnTo>
                  <a:lnTo>
                    <a:pt x="8778229" y="6816"/>
                  </a:lnTo>
                  <a:lnTo>
                    <a:pt x="8735965" y="0"/>
                  </a:lnTo>
                  <a:close/>
                </a:path>
              </a:pathLst>
            </a:custGeom>
            <a:solidFill>
              <a:srgbClr val="E3DBD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7711" y="2214372"/>
              <a:ext cx="737615" cy="74066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7601" y="2325115"/>
            <a:ext cx="695134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292934"/>
                </a:solidFill>
              </a:rPr>
              <a:t>Introduction</a:t>
            </a:r>
            <a:r>
              <a:rPr dirty="0" sz="2700" spc="-5">
                <a:solidFill>
                  <a:srgbClr val="292934"/>
                </a:solidFill>
              </a:rPr>
              <a:t> </a:t>
            </a:r>
            <a:r>
              <a:rPr dirty="0" sz="2700">
                <a:solidFill>
                  <a:srgbClr val="292934"/>
                </a:solidFill>
              </a:rPr>
              <a:t>to </a:t>
            </a:r>
            <a:r>
              <a:rPr dirty="0" sz="2700" spc="-30">
                <a:solidFill>
                  <a:srgbClr val="292934"/>
                </a:solidFill>
                <a:latin typeface="Courier New"/>
                <a:cs typeface="Courier New"/>
              </a:rPr>
              <a:t>plot_ly()</a:t>
            </a:r>
            <a:r>
              <a:rPr dirty="0" sz="2700" spc="-875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dirty="0" sz="2700">
                <a:solidFill>
                  <a:srgbClr val="292934"/>
                </a:solidFill>
              </a:rPr>
              <a:t>and </a:t>
            </a:r>
            <a:r>
              <a:rPr dirty="0" sz="2700" spc="-10">
                <a:solidFill>
                  <a:srgbClr val="292934"/>
                </a:solidFill>
                <a:latin typeface="Courier New"/>
                <a:cs typeface="Courier New"/>
              </a:rPr>
              <a:t>ggplotly()</a:t>
            </a:r>
            <a:endParaRPr sz="2700">
              <a:latin typeface="Courier New"/>
              <a:cs typeface="Courier New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94359" y="3587187"/>
            <a:ext cx="8869680" cy="1337310"/>
            <a:chOff x="594359" y="3587187"/>
            <a:chExt cx="8869680" cy="1337310"/>
          </a:xfrm>
        </p:grpSpPr>
        <p:sp>
          <p:nvSpPr>
            <p:cNvPr id="7" name="object 7" descr=""/>
            <p:cNvSpPr/>
            <p:nvPr/>
          </p:nvSpPr>
          <p:spPr>
            <a:xfrm>
              <a:off x="594359" y="3587187"/>
              <a:ext cx="8869680" cy="1337310"/>
            </a:xfrm>
            <a:custGeom>
              <a:avLst/>
              <a:gdLst/>
              <a:ahLst/>
              <a:cxnLst/>
              <a:rect l="l" t="t" r="r" b="b"/>
              <a:pathLst>
                <a:path w="8869680" h="1337310">
                  <a:moveTo>
                    <a:pt x="8735965" y="0"/>
                  </a:moveTo>
                  <a:lnTo>
                    <a:pt x="133714" y="0"/>
                  </a:lnTo>
                  <a:lnTo>
                    <a:pt x="91450" y="6816"/>
                  </a:lnTo>
                  <a:lnTo>
                    <a:pt x="54744" y="25798"/>
                  </a:lnTo>
                  <a:lnTo>
                    <a:pt x="25799" y="54744"/>
                  </a:lnTo>
                  <a:lnTo>
                    <a:pt x="6816" y="91450"/>
                  </a:lnTo>
                  <a:lnTo>
                    <a:pt x="0" y="133714"/>
                  </a:lnTo>
                  <a:lnTo>
                    <a:pt x="0" y="1203449"/>
                  </a:lnTo>
                  <a:lnTo>
                    <a:pt x="6816" y="1245713"/>
                  </a:lnTo>
                  <a:lnTo>
                    <a:pt x="25799" y="1282419"/>
                  </a:lnTo>
                  <a:lnTo>
                    <a:pt x="54744" y="1311364"/>
                  </a:lnTo>
                  <a:lnTo>
                    <a:pt x="91450" y="1330347"/>
                  </a:lnTo>
                  <a:lnTo>
                    <a:pt x="133714" y="1337163"/>
                  </a:lnTo>
                  <a:lnTo>
                    <a:pt x="8735965" y="1337163"/>
                  </a:lnTo>
                  <a:lnTo>
                    <a:pt x="8778229" y="1330347"/>
                  </a:lnTo>
                  <a:lnTo>
                    <a:pt x="8814935" y="1311364"/>
                  </a:lnTo>
                  <a:lnTo>
                    <a:pt x="8843881" y="1282419"/>
                  </a:lnTo>
                  <a:lnTo>
                    <a:pt x="8862863" y="1245713"/>
                  </a:lnTo>
                  <a:lnTo>
                    <a:pt x="8869680" y="1203449"/>
                  </a:lnTo>
                  <a:lnTo>
                    <a:pt x="8869680" y="133714"/>
                  </a:lnTo>
                  <a:lnTo>
                    <a:pt x="8862863" y="91450"/>
                  </a:lnTo>
                  <a:lnTo>
                    <a:pt x="8843881" y="54744"/>
                  </a:lnTo>
                  <a:lnTo>
                    <a:pt x="8814935" y="25798"/>
                  </a:lnTo>
                  <a:lnTo>
                    <a:pt x="8778229" y="6816"/>
                  </a:lnTo>
                  <a:lnTo>
                    <a:pt x="8735965" y="0"/>
                  </a:lnTo>
                  <a:close/>
                </a:path>
              </a:pathLst>
            </a:custGeom>
            <a:solidFill>
              <a:srgbClr val="E3DBD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711" y="3887723"/>
              <a:ext cx="737615" cy="73761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2267601" y="3824732"/>
            <a:ext cx="357568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10"/>
              </a:lnSpc>
              <a:spcBef>
                <a:spcPts val="100"/>
              </a:spcBef>
            </a:pPr>
            <a:r>
              <a:rPr dirty="0" sz="2700">
                <a:solidFill>
                  <a:srgbClr val="292934"/>
                </a:solidFill>
                <a:latin typeface="Arial"/>
                <a:cs typeface="Arial"/>
              </a:rPr>
              <a:t>Case</a:t>
            </a:r>
            <a:r>
              <a:rPr dirty="0" sz="27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292934"/>
                </a:solidFill>
                <a:latin typeface="Arial"/>
                <a:cs typeface="Arial"/>
              </a:rPr>
              <a:t>Study</a:t>
            </a:r>
            <a:r>
              <a:rPr dirty="0" sz="27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700" spc="-50">
                <a:solidFill>
                  <a:srgbClr val="292934"/>
                </a:solidFill>
                <a:latin typeface="Arial"/>
                <a:cs typeface="Arial"/>
              </a:rPr>
              <a:t>–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3010"/>
              </a:lnSpc>
            </a:pPr>
            <a:r>
              <a:rPr dirty="0" sz="2700">
                <a:solidFill>
                  <a:srgbClr val="292934"/>
                </a:solidFill>
                <a:latin typeface="Arial"/>
                <a:cs typeface="Arial"/>
              </a:rPr>
              <a:t>Housing</a:t>
            </a:r>
            <a:r>
              <a:rPr dirty="0" sz="27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292934"/>
                </a:solidFill>
                <a:latin typeface="Arial"/>
                <a:cs typeface="Arial"/>
              </a:rPr>
              <a:t>Sales</a:t>
            </a:r>
            <a:r>
              <a:rPr dirty="0" sz="27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700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dirty="0" sz="27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700" spc="-50">
                <a:solidFill>
                  <a:srgbClr val="292934"/>
                </a:solidFill>
                <a:latin typeface="Arial"/>
                <a:cs typeface="Arial"/>
              </a:rPr>
              <a:t>Texas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58957" y="3810507"/>
            <a:ext cx="2010410" cy="7632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dirty="0" sz="19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292934"/>
                </a:solidFill>
                <a:latin typeface="Courier New"/>
                <a:cs typeface="Courier New"/>
              </a:rPr>
              <a:t>plot_ly()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dirty="0" sz="19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292934"/>
                </a:solidFill>
                <a:latin typeface="Courier New"/>
                <a:cs typeface="Courier New"/>
              </a:rPr>
              <a:t>ggplotly()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94359" y="5258643"/>
            <a:ext cx="8869680" cy="1337310"/>
            <a:chOff x="594359" y="5258643"/>
            <a:chExt cx="8869680" cy="1337310"/>
          </a:xfrm>
        </p:grpSpPr>
        <p:sp>
          <p:nvSpPr>
            <p:cNvPr id="12" name="object 12" descr=""/>
            <p:cNvSpPr/>
            <p:nvPr/>
          </p:nvSpPr>
          <p:spPr>
            <a:xfrm>
              <a:off x="594359" y="5258643"/>
              <a:ext cx="8869680" cy="1337310"/>
            </a:xfrm>
            <a:custGeom>
              <a:avLst/>
              <a:gdLst/>
              <a:ahLst/>
              <a:cxnLst/>
              <a:rect l="l" t="t" r="r" b="b"/>
              <a:pathLst>
                <a:path w="8869680" h="1337309">
                  <a:moveTo>
                    <a:pt x="8735965" y="0"/>
                  </a:moveTo>
                  <a:lnTo>
                    <a:pt x="133714" y="0"/>
                  </a:lnTo>
                  <a:lnTo>
                    <a:pt x="91450" y="6816"/>
                  </a:lnTo>
                  <a:lnTo>
                    <a:pt x="54744" y="25799"/>
                  </a:lnTo>
                  <a:lnTo>
                    <a:pt x="25799" y="54744"/>
                  </a:lnTo>
                  <a:lnTo>
                    <a:pt x="6816" y="91450"/>
                  </a:lnTo>
                  <a:lnTo>
                    <a:pt x="0" y="133714"/>
                  </a:lnTo>
                  <a:lnTo>
                    <a:pt x="0" y="1203450"/>
                  </a:lnTo>
                  <a:lnTo>
                    <a:pt x="6816" y="1245714"/>
                  </a:lnTo>
                  <a:lnTo>
                    <a:pt x="25799" y="1282420"/>
                  </a:lnTo>
                  <a:lnTo>
                    <a:pt x="54744" y="1311365"/>
                  </a:lnTo>
                  <a:lnTo>
                    <a:pt x="91450" y="1330347"/>
                  </a:lnTo>
                  <a:lnTo>
                    <a:pt x="133714" y="1337164"/>
                  </a:lnTo>
                  <a:lnTo>
                    <a:pt x="8735965" y="1337164"/>
                  </a:lnTo>
                  <a:lnTo>
                    <a:pt x="8778229" y="1330347"/>
                  </a:lnTo>
                  <a:lnTo>
                    <a:pt x="8814935" y="1311365"/>
                  </a:lnTo>
                  <a:lnTo>
                    <a:pt x="8843881" y="1282420"/>
                  </a:lnTo>
                  <a:lnTo>
                    <a:pt x="8862863" y="1245714"/>
                  </a:lnTo>
                  <a:lnTo>
                    <a:pt x="8869680" y="1203450"/>
                  </a:lnTo>
                  <a:lnTo>
                    <a:pt x="8869680" y="133714"/>
                  </a:lnTo>
                  <a:lnTo>
                    <a:pt x="8862863" y="91450"/>
                  </a:lnTo>
                  <a:lnTo>
                    <a:pt x="8843881" y="54744"/>
                  </a:lnTo>
                  <a:lnTo>
                    <a:pt x="8814935" y="25799"/>
                  </a:lnTo>
                  <a:lnTo>
                    <a:pt x="8778229" y="6816"/>
                  </a:lnTo>
                  <a:lnTo>
                    <a:pt x="8735965" y="0"/>
                  </a:lnTo>
                  <a:close/>
                </a:path>
              </a:pathLst>
            </a:custGeom>
            <a:solidFill>
              <a:srgbClr val="E3DBD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711" y="5558028"/>
              <a:ext cx="737615" cy="737616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2267601" y="5671820"/>
            <a:ext cx="261175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292934"/>
                </a:solidFill>
                <a:latin typeface="Arial"/>
                <a:cs typeface="Arial"/>
              </a:rPr>
              <a:t>Combining</a:t>
            </a:r>
            <a:r>
              <a:rPr dirty="0" sz="27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700" spc="-10">
                <a:solidFill>
                  <a:srgbClr val="292934"/>
                </a:solidFill>
                <a:latin typeface="Arial"/>
                <a:cs typeface="Arial"/>
              </a:rPr>
              <a:t>views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258957" y="5300979"/>
            <a:ext cx="2158365" cy="113220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dirty="0" sz="19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292934"/>
                </a:solidFill>
                <a:latin typeface="Courier New"/>
                <a:cs typeface="Courier New"/>
              </a:rPr>
              <a:t>htmlwidgets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dirty="0" sz="19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292934"/>
                </a:solidFill>
                <a:latin typeface="Courier New"/>
                <a:cs typeface="Courier New"/>
              </a:rPr>
              <a:t>shiny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90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dirty="0" sz="19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292934"/>
                </a:solidFill>
                <a:latin typeface="Courier New"/>
                <a:cs typeface="Courier New"/>
              </a:rPr>
              <a:t>subplot(…)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617652" y="6921500"/>
            <a:ext cx="68249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Demo</a:t>
            </a:r>
            <a:r>
              <a:rPr dirty="0" sz="15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modeled</a:t>
            </a:r>
            <a:r>
              <a:rPr dirty="0" sz="15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003470"/>
                </a:solidFill>
                <a:latin typeface="Arial"/>
                <a:cs typeface="Arial"/>
              </a:rPr>
              <a:t>on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“</a:t>
            </a:r>
            <a:r>
              <a:rPr dirty="0" u="sng" sz="15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</a:t>
            </a:r>
            <a:r>
              <a:rPr dirty="0" u="sng" sz="15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5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Plotly</a:t>
            </a:r>
            <a:r>
              <a:rPr dirty="0" u="sng" sz="15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5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Cookbook</a:t>
            </a:r>
            <a:r>
              <a:rPr dirty="0" u="none" sz="1500">
                <a:solidFill>
                  <a:srgbClr val="003470"/>
                </a:solidFill>
                <a:latin typeface="Arial"/>
                <a:cs typeface="Arial"/>
              </a:rPr>
              <a:t>”</a:t>
            </a:r>
            <a:r>
              <a:rPr dirty="0" u="none" sz="15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u="none" sz="1500">
                <a:solidFill>
                  <a:srgbClr val="003470"/>
                </a:solidFill>
                <a:latin typeface="Arial"/>
                <a:cs typeface="Arial"/>
              </a:rPr>
              <a:t>chapter</a:t>
            </a:r>
            <a:r>
              <a:rPr dirty="0" u="none" sz="15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u="none" sz="15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u="none" sz="15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u="none" sz="15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u="none" sz="15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u="none" sz="1500">
                <a:solidFill>
                  <a:srgbClr val="003470"/>
                </a:solidFill>
                <a:latin typeface="Arial"/>
                <a:cs typeface="Arial"/>
              </a:rPr>
              <a:t>Plotly</a:t>
            </a:r>
            <a:r>
              <a:rPr dirty="0" u="none" sz="15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u="none" sz="1500">
                <a:solidFill>
                  <a:srgbClr val="003470"/>
                </a:solidFill>
                <a:latin typeface="Arial"/>
                <a:cs typeface="Arial"/>
              </a:rPr>
              <a:t>for</a:t>
            </a:r>
            <a:r>
              <a:rPr dirty="0" u="none" sz="15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u="none" sz="1500">
                <a:solidFill>
                  <a:srgbClr val="003470"/>
                </a:solidFill>
                <a:latin typeface="Arial"/>
                <a:cs typeface="Arial"/>
              </a:rPr>
              <a:t>R</a:t>
            </a:r>
            <a:r>
              <a:rPr dirty="0" u="none" sz="15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u="none" sz="1500">
                <a:solidFill>
                  <a:srgbClr val="003470"/>
                </a:solidFill>
                <a:latin typeface="Arial"/>
                <a:cs typeface="Arial"/>
              </a:rPr>
              <a:t>Masterclass</a:t>
            </a:r>
            <a:r>
              <a:rPr dirty="0" u="none" sz="1500" spc="-1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u="none" sz="1500">
                <a:solidFill>
                  <a:srgbClr val="003470"/>
                </a:solidFill>
                <a:latin typeface="Arial"/>
                <a:cs typeface="Arial"/>
              </a:rPr>
              <a:t>by</a:t>
            </a:r>
            <a:r>
              <a:rPr dirty="0" u="none" sz="1500" spc="-1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u="none" sz="1500">
                <a:solidFill>
                  <a:srgbClr val="003470"/>
                </a:solidFill>
                <a:latin typeface="Arial"/>
                <a:cs typeface="Arial"/>
              </a:rPr>
              <a:t>Carson</a:t>
            </a:r>
            <a:r>
              <a:rPr dirty="0" u="none" sz="15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u="none" sz="1500" spc="-10">
                <a:solidFill>
                  <a:srgbClr val="003470"/>
                </a:solidFill>
                <a:latin typeface="Arial"/>
                <a:cs typeface="Arial"/>
              </a:rPr>
              <a:t>Sievert.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0672" y="629560"/>
            <a:ext cx="2547447" cy="9968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Important</a:t>
            </a:r>
            <a:r>
              <a:rPr dirty="0" spc="-200"/>
              <a:t> </a:t>
            </a:r>
            <a:r>
              <a:rPr dirty="0" spc="-100"/>
              <a:t>distinction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3185" rIns="0" bIns="0" rtlCol="0" vert="horz">
            <a:spAutoFit/>
          </a:bodyPr>
          <a:lstStyle/>
          <a:p>
            <a:pPr marL="209550" indent="-196850">
              <a:lnSpc>
                <a:spcPct val="100000"/>
              </a:lnSpc>
              <a:spcBef>
                <a:spcPts val="655"/>
              </a:spcBef>
              <a:buClr>
                <a:srgbClr val="93A299"/>
              </a:buClr>
              <a:buSzPct val="84615"/>
              <a:buChar char="•"/>
              <a:tabLst>
                <a:tab pos="209550" algn="l"/>
              </a:tabLst>
            </a:pPr>
            <a:r>
              <a:rPr dirty="0"/>
              <a:t>2</a:t>
            </a:r>
            <a:r>
              <a:rPr dirty="0" spc="-95"/>
              <a:t> </a:t>
            </a:r>
            <a:r>
              <a:rPr dirty="0"/>
              <a:t>main</a:t>
            </a:r>
            <a:r>
              <a:rPr dirty="0" spc="-50"/>
              <a:t> </a:t>
            </a:r>
            <a:r>
              <a:rPr dirty="0"/>
              <a:t>ways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/>
              <a:t>initiate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 spc="-10">
                <a:latin typeface="Courier New"/>
                <a:cs typeface="Courier New"/>
              </a:rPr>
              <a:t>plotly</a:t>
            </a:r>
            <a:r>
              <a:rPr dirty="0" spc="-850">
                <a:latin typeface="Courier New"/>
                <a:cs typeface="Courier New"/>
              </a:rPr>
              <a:t> </a:t>
            </a:r>
            <a:r>
              <a:rPr dirty="0"/>
              <a:t>object</a:t>
            </a:r>
            <a:r>
              <a:rPr dirty="0" spc="-60"/>
              <a:t>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 spc="-25"/>
              <a:t>R:</a:t>
            </a:r>
          </a:p>
          <a:p>
            <a:pPr lvl="1" marL="505459" indent="-197485">
              <a:lnSpc>
                <a:spcPct val="100000"/>
              </a:lnSpc>
              <a:spcBef>
                <a:spcPts val="475"/>
              </a:spcBef>
              <a:buClr>
                <a:srgbClr val="93A299"/>
              </a:buClr>
              <a:buSzPct val="81818"/>
              <a:buFont typeface="Lucida Sans Unicode"/>
              <a:buChar char="-"/>
              <a:tabLst>
                <a:tab pos="505459" algn="l"/>
              </a:tabLst>
            </a:pPr>
            <a:r>
              <a:rPr dirty="0" sz="2200" spc="-50">
                <a:solidFill>
                  <a:srgbClr val="003470"/>
                </a:solidFill>
                <a:latin typeface="Courier New"/>
                <a:cs typeface="Courier New"/>
              </a:rPr>
              <a:t>plot_ly()</a:t>
            </a:r>
            <a:r>
              <a:rPr dirty="0" sz="2200" spc="-760">
                <a:solidFill>
                  <a:srgbClr val="003470"/>
                </a:solidFill>
                <a:latin typeface="Courier New"/>
                <a:cs typeface="Courier New"/>
              </a:rPr>
              <a:t> </a:t>
            </a:r>
            <a:r>
              <a:rPr dirty="0" sz="2200" spc="-20">
                <a:solidFill>
                  <a:srgbClr val="003470"/>
                </a:solidFill>
                <a:latin typeface="Arial"/>
                <a:cs typeface="Arial"/>
              </a:rPr>
              <a:t>function</a:t>
            </a:r>
            <a:r>
              <a:rPr dirty="0" sz="2200" spc="-1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03470"/>
                </a:solidFill>
                <a:latin typeface="Arial"/>
                <a:cs typeface="Arial"/>
              </a:rPr>
              <a:t>transforms</a:t>
            </a:r>
            <a:r>
              <a:rPr dirty="0" sz="22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10" i="1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200" spc="-70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into</a:t>
            </a:r>
            <a:r>
              <a:rPr dirty="0" sz="22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2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50">
                <a:solidFill>
                  <a:srgbClr val="003470"/>
                </a:solidFill>
                <a:latin typeface="Courier New"/>
                <a:cs typeface="Courier New"/>
              </a:rPr>
              <a:t>plotly</a:t>
            </a:r>
            <a:r>
              <a:rPr dirty="0" sz="2200" spc="-760">
                <a:solidFill>
                  <a:srgbClr val="003470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003470"/>
                </a:solidFill>
                <a:latin typeface="Arial"/>
                <a:cs typeface="Arial"/>
              </a:rPr>
              <a:t>object</a:t>
            </a:r>
            <a:endParaRPr sz="2200">
              <a:latin typeface="Arial"/>
              <a:cs typeface="Arial"/>
            </a:endParaRPr>
          </a:p>
          <a:p>
            <a:pPr lvl="1" marL="505459" indent="-197485">
              <a:lnSpc>
                <a:spcPct val="100000"/>
              </a:lnSpc>
              <a:spcBef>
                <a:spcPts val="455"/>
              </a:spcBef>
              <a:buClr>
                <a:srgbClr val="93A299"/>
              </a:buClr>
              <a:buSzPct val="81818"/>
              <a:buFont typeface="Lucida Sans Unicode"/>
              <a:buChar char="-"/>
              <a:tabLst>
                <a:tab pos="505459" algn="l"/>
              </a:tabLst>
            </a:pPr>
            <a:r>
              <a:rPr dirty="0" sz="2200" spc="-50">
                <a:solidFill>
                  <a:srgbClr val="003470"/>
                </a:solidFill>
                <a:latin typeface="Courier New"/>
                <a:cs typeface="Courier New"/>
              </a:rPr>
              <a:t>ggplotly()</a:t>
            </a:r>
            <a:r>
              <a:rPr dirty="0" sz="2200" spc="-760">
                <a:solidFill>
                  <a:srgbClr val="003470"/>
                </a:solidFill>
                <a:latin typeface="Courier New"/>
                <a:cs typeface="Courier New"/>
              </a:rPr>
              <a:t> </a:t>
            </a:r>
            <a:r>
              <a:rPr dirty="0" sz="2200" spc="-20">
                <a:solidFill>
                  <a:srgbClr val="003470"/>
                </a:solidFill>
                <a:latin typeface="Arial"/>
                <a:cs typeface="Arial"/>
              </a:rPr>
              <a:t>function</a:t>
            </a:r>
            <a:r>
              <a:rPr dirty="0" sz="2200" spc="-10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03470"/>
                </a:solidFill>
                <a:latin typeface="Arial"/>
                <a:cs typeface="Arial"/>
              </a:rPr>
              <a:t>transforms</a:t>
            </a:r>
            <a:r>
              <a:rPr dirty="0" sz="22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2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50" i="1">
                <a:solidFill>
                  <a:srgbClr val="003470"/>
                </a:solidFill>
                <a:latin typeface="Courier New"/>
                <a:cs typeface="Courier New"/>
              </a:rPr>
              <a:t>ggplot</a:t>
            </a:r>
            <a:r>
              <a:rPr dirty="0" sz="2200" spc="-760" i="1">
                <a:solidFill>
                  <a:srgbClr val="003470"/>
                </a:solidFill>
                <a:latin typeface="Courier New"/>
                <a:cs typeface="Courier New"/>
              </a:rPr>
              <a:t> </a:t>
            </a:r>
            <a:r>
              <a:rPr dirty="0" sz="2200" spc="-20" i="1">
                <a:solidFill>
                  <a:srgbClr val="003470"/>
                </a:solidFill>
                <a:latin typeface="Arial"/>
                <a:cs typeface="Arial"/>
              </a:rPr>
              <a:t>object</a:t>
            </a:r>
            <a:r>
              <a:rPr dirty="0" sz="2200" spc="-60" i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into</a:t>
            </a:r>
            <a:r>
              <a:rPr dirty="0" sz="22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2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3470"/>
                </a:solidFill>
                <a:latin typeface="Courier New"/>
                <a:cs typeface="Courier New"/>
              </a:rPr>
              <a:t>plotly</a:t>
            </a:r>
            <a:endParaRPr sz="2200">
              <a:latin typeface="Courier New"/>
              <a:cs typeface="Courier New"/>
            </a:endParaRPr>
          </a:p>
          <a:p>
            <a:pPr marL="505459">
              <a:lnSpc>
                <a:spcPct val="100000"/>
              </a:lnSpc>
              <a:spcBef>
                <a:spcPts val="70"/>
              </a:spcBef>
            </a:pPr>
            <a:r>
              <a:rPr dirty="0" sz="2200" spc="-20"/>
              <a:t>object</a:t>
            </a:r>
            <a:r>
              <a:rPr dirty="0" sz="2200" spc="-100"/>
              <a:t> </a:t>
            </a:r>
            <a:r>
              <a:rPr dirty="0" sz="2200" spc="-25"/>
              <a:t>(Wickham</a:t>
            </a:r>
            <a:r>
              <a:rPr dirty="0" sz="2200" spc="-114"/>
              <a:t> </a:t>
            </a:r>
            <a:r>
              <a:rPr dirty="0" u="heavy" sz="2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2009</a:t>
            </a:r>
            <a:r>
              <a:rPr dirty="0" u="none" sz="2200" spc="-20"/>
              <a:t>,</a:t>
            </a:r>
            <a:r>
              <a:rPr dirty="0" u="none" sz="2200" spc="-95"/>
              <a:t> </a:t>
            </a:r>
            <a:r>
              <a:rPr dirty="0" u="none" sz="2200" spc="-10"/>
              <a:t>Sievert</a:t>
            </a:r>
            <a:r>
              <a:rPr dirty="0" u="none" sz="2200" spc="-100"/>
              <a:t> </a:t>
            </a:r>
            <a:r>
              <a:rPr dirty="0" u="none" sz="2200"/>
              <a:t>et</a:t>
            </a:r>
            <a:r>
              <a:rPr dirty="0" u="none" sz="2200" spc="-95"/>
              <a:t> </a:t>
            </a:r>
            <a:r>
              <a:rPr dirty="0" u="none" sz="2200"/>
              <a:t>al.</a:t>
            </a:r>
            <a:r>
              <a:rPr dirty="0" u="none" sz="2200" spc="-95"/>
              <a:t> </a:t>
            </a:r>
            <a:r>
              <a:rPr dirty="0" u="heavy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2016</a:t>
            </a:r>
            <a:r>
              <a:rPr dirty="0" u="heavy" sz="2200" spc="-10">
                <a:uFill>
                  <a:solidFill>
                    <a:srgbClr val="0000FF"/>
                  </a:solidFill>
                </a:uFill>
              </a:rPr>
              <a:t>)</a:t>
            </a:r>
            <a:endParaRPr sz="2200"/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2200"/>
          </a:p>
          <a:p>
            <a:pPr marL="209550" marR="5080" indent="-197485">
              <a:lnSpc>
                <a:spcPts val="3100"/>
              </a:lnSpc>
              <a:buClr>
                <a:srgbClr val="93A299"/>
              </a:buClr>
              <a:buSzPct val="84615"/>
              <a:buFont typeface="Arial"/>
              <a:buChar char="•"/>
              <a:tabLst>
                <a:tab pos="209550" algn="l"/>
              </a:tabLst>
            </a:pPr>
            <a:r>
              <a:rPr dirty="0" b="1">
                <a:latin typeface="Arial"/>
                <a:cs typeface="Arial"/>
              </a:rPr>
              <a:t>Both</a:t>
            </a:r>
            <a:r>
              <a:rPr dirty="0" spc="-105" b="1">
                <a:latin typeface="Arial"/>
                <a:cs typeface="Arial"/>
              </a:rPr>
              <a:t> </a:t>
            </a:r>
            <a:r>
              <a:rPr dirty="0"/>
              <a:t>result</a:t>
            </a:r>
            <a:r>
              <a:rPr dirty="0" spc="-95"/>
              <a:t> </a:t>
            </a:r>
            <a:r>
              <a:rPr dirty="0"/>
              <a:t>in</a:t>
            </a:r>
            <a:r>
              <a:rPr dirty="0" spc="-90"/>
              <a:t> </a:t>
            </a:r>
            <a:r>
              <a:rPr dirty="0"/>
              <a:t>an</a:t>
            </a:r>
            <a:r>
              <a:rPr dirty="0" spc="-95"/>
              <a:t> </a:t>
            </a:r>
            <a:r>
              <a:rPr dirty="0"/>
              <a:t>interactive</a:t>
            </a:r>
            <a:r>
              <a:rPr dirty="0" spc="-90"/>
              <a:t> </a:t>
            </a:r>
            <a:r>
              <a:rPr dirty="0" spc="-25"/>
              <a:t>web-</a:t>
            </a:r>
            <a:r>
              <a:rPr dirty="0"/>
              <a:t>based</a:t>
            </a:r>
            <a:r>
              <a:rPr dirty="0" spc="-90"/>
              <a:t> </a:t>
            </a:r>
            <a:r>
              <a:rPr dirty="0"/>
              <a:t>visualization</a:t>
            </a:r>
            <a:r>
              <a:rPr dirty="0" spc="-95"/>
              <a:t> </a:t>
            </a:r>
            <a:r>
              <a:rPr dirty="0" spc="-20"/>
              <a:t>with </a:t>
            </a:r>
            <a:r>
              <a:rPr dirty="0"/>
              <a:t>tooltips,</a:t>
            </a:r>
            <a:r>
              <a:rPr dirty="0" spc="-105"/>
              <a:t> </a:t>
            </a:r>
            <a:r>
              <a:rPr dirty="0"/>
              <a:t>zooming,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/>
              <a:t>panning</a:t>
            </a:r>
            <a:r>
              <a:rPr dirty="0" spc="-100"/>
              <a:t> </a:t>
            </a:r>
            <a:r>
              <a:rPr dirty="0"/>
              <a:t>enabled</a:t>
            </a:r>
            <a:r>
              <a:rPr dirty="0" spc="-100"/>
              <a:t> </a:t>
            </a:r>
            <a:r>
              <a:rPr dirty="0"/>
              <a:t>by</a:t>
            </a:r>
            <a:r>
              <a:rPr dirty="0" spc="-105"/>
              <a:t> </a:t>
            </a:r>
            <a:r>
              <a:rPr dirty="0" spc="-10"/>
              <a:t>default</a:t>
            </a:r>
          </a:p>
          <a:p>
            <a:pPr>
              <a:lnSpc>
                <a:spcPct val="100000"/>
              </a:lnSpc>
              <a:spcBef>
                <a:spcPts val="2690"/>
              </a:spcBef>
              <a:buClr>
                <a:srgbClr val="93A299"/>
              </a:buClr>
              <a:buFont typeface="Arial"/>
              <a:buChar char="•"/>
            </a:pPr>
          </a:p>
          <a:p>
            <a:pPr marL="209550" indent="-196850">
              <a:lnSpc>
                <a:spcPct val="100000"/>
              </a:lnSpc>
              <a:buClr>
                <a:srgbClr val="93A299"/>
              </a:buClr>
              <a:buSzPct val="84615"/>
              <a:buChar char="•"/>
              <a:tabLst>
                <a:tab pos="209550" algn="l"/>
              </a:tabLst>
            </a:pPr>
            <a:r>
              <a:rPr dirty="0"/>
              <a:t>Let’s</a:t>
            </a:r>
            <a:r>
              <a:rPr dirty="0" spc="-130"/>
              <a:t> </a:t>
            </a:r>
            <a:r>
              <a:rPr dirty="0" spc="-10"/>
              <a:t>play…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212" y="645668"/>
            <a:ext cx="7753984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Data</a:t>
            </a:r>
            <a:r>
              <a:rPr dirty="0" spc="-210"/>
              <a:t> </a:t>
            </a:r>
            <a:r>
              <a:rPr dirty="0" spc="-130"/>
              <a:t>Challenge</a:t>
            </a:r>
            <a:r>
              <a:rPr dirty="0" spc="-204"/>
              <a:t> </a:t>
            </a:r>
            <a:r>
              <a:rPr dirty="0" spc="-85"/>
              <a:t>2:</a:t>
            </a:r>
            <a:r>
              <a:rPr dirty="0" spc="-200"/>
              <a:t> </a:t>
            </a:r>
            <a:r>
              <a:rPr dirty="0" spc="-135"/>
              <a:t>Coordinated</a:t>
            </a:r>
            <a:r>
              <a:rPr dirty="0" spc="-204"/>
              <a:t> </a:t>
            </a:r>
            <a:r>
              <a:rPr dirty="0" spc="-30"/>
              <a:t>Views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65174" y="1576387"/>
            <a:ext cx="8128634" cy="5276850"/>
            <a:chOff x="965174" y="1576387"/>
            <a:chExt cx="8128634" cy="52768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439" y="1586654"/>
              <a:ext cx="8107519" cy="518957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70306" y="1581520"/>
              <a:ext cx="8117840" cy="5266690"/>
            </a:xfrm>
            <a:custGeom>
              <a:avLst/>
              <a:gdLst/>
              <a:ahLst/>
              <a:cxnLst/>
              <a:rect l="l" t="t" r="r" b="b"/>
              <a:pathLst>
                <a:path w="8117840" h="5266690">
                  <a:moveTo>
                    <a:pt x="0" y="0"/>
                  </a:moveTo>
                  <a:lnTo>
                    <a:pt x="8117785" y="0"/>
                  </a:lnTo>
                  <a:lnTo>
                    <a:pt x="8117785" y="5266371"/>
                  </a:lnTo>
                  <a:lnTo>
                    <a:pt x="0" y="5266371"/>
                  </a:lnTo>
                  <a:lnTo>
                    <a:pt x="0" y="0"/>
                  </a:lnTo>
                  <a:close/>
                </a:path>
              </a:pathLst>
            </a:custGeom>
            <a:ln w="1026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95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75"/>
              <a:t>Data</a:t>
            </a:r>
            <a:r>
              <a:rPr dirty="0" sz="3400" spc="-160"/>
              <a:t> </a:t>
            </a:r>
            <a:r>
              <a:rPr dirty="0" sz="3400" spc="-80"/>
              <a:t>Challenge</a:t>
            </a:r>
            <a:r>
              <a:rPr dirty="0" sz="3400" spc="-160"/>
              <a:t> </a:t>
            </a:r>
            <a:r>
              <a:rPr dirty="0" sz="3400" spc="-55"/>
              <a:t>1:</a:t>
            </a:r>
            <a:r>
              <a:rPr dirty="0" sz="3400" spc="-170"/>
              <a:t> </a:t>
            </a:r>
            <a:r>
              <a:rPr dirty="0" sz="3400" spc="-85"/>
              <a:t>Exploratory</a:t>
            </a:r>
            <a:r>
              <a:rPr dirty="0" sz="3400" spc="-160"/>
              <a:t> </a:t>
            </a:r>
            <a:r>
              <a:rPr dirty="0" sz="3400" spc="-75"/>
              <a:t>Data</a:t>
            </a:r>
            <a:r>
              <a:rPr dirty="0" sz="3400" spc="-355"/>
              <a:t> </a:t>
            </a:r>
            <a:r>
              <a:rPr dirty="0" sz="3400" spc="-55"/>
              <a:t>Analysis</a:t>
            </a:r>
            <a:endParaRPr sz="3400"/>
          </a:p>
        </p:txBody>
      </p:sp>
      <p:grpSp>
        <p:nvGrpSpPr>
          <p:cNvPr id="3" name="object 3" descr=""/>
          <p:cNvGrpSpPr/>
          <p:nvPr/>
        </p:nvGrpSpPr>
        <p:grpSpPr>
          <a:xfrm>
            <a:off x="844818" y="1576387"/>
            <a:ext cx="8369300" cy="5276850"/>
            <a:chOff x="844818" y="1576387"/>
            <a:chExt cx="8369300" cy="52768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084" y="1586653"/>
              <a:ext cx="8348229" cy="52561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49951" y="1581520"/>
              <a:ext cx="8358505" cy="5266690"/>
            </a:xfrm>
            <a:custGeom>
              <a:avLst/>
              <a:gdLst/>
              <a:ahLst/>
              <a:cxnLst/>
              <a:rect l="l" t="t" r="r" b="b"/>
              <a:pathLst>
                <a:path w="8358505" h="5266690">
                  <a:moveTo>
                    <a:pt x="0" y="0"/>
                  </a:moveTo>
                  <a:lnTo>
                    <a:pt x="8358495" y="0"/>
                  </a:lnTo>
                  <a:lnTo>
                    <a:pt x="8358495" y="5266371"/>
                  </a:lnTo>
                  <a:lnTo>
                    <a:pt x="0" y="5266371"/>
                  </a:lnTo>
                  <a:lnTo>
                    <a:pt x="0" y="0"/>
                  </a:lnTo>
                  <a:close/>
                </a:path>
              </a:pathLst>
            </a:custGeom>
            <a:ln w="1026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0212" y="1776984"/>
            <a:ext cx="4843780" cy="2485390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231140" indent="-222250">
              <a:lnSpc>
                <a:spcPct val="100000"/>
              </a:lnSpc>
              <a:spcBef>
                <a:spcPts val="1370"/>
              </a:spcBef>
              <a:buSzPct val="80769"/>
              <a:buFont typeface="Wingdings"/>
              <a:buChar char=""/>
              <a:tabLst>
                <a:tab pos="231140" algn="l"/>
              </a:tabLst>
            </a:pPr>
            <a:r>
              <a:rPr dirty="0" sz="2600">
                <a:solidFill>
                  <a:srgbClr val="93A299"/>
                </a:solidFill>
                <a:latin typeface="Arial"/>
                <a:cs typeface="Arial"/>
              </a:rPr>
              <a:t>DC1</a:t>
            </a:r>
            <a:r>
              <a:rPr dirty="0" sz="2600" spc="-6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93A299"/>
                </a:solidFill>
                <a:latin typeface="Arial"/>
                <a:cs typeface="Arial"/>
              </a:rPr>
              <a:t>check</a:t>
            </a:r>
            <a:r>
              <a:rPr dirty="0" sz="2600" spc="-6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600" spc="-25">
                <a:solidFill>
                  <a:srgbClr val="93A299"/>
                </a:solidFill>
                <a:latin typeface="Arial"/>
                <a:cs typeface="Arial"/>
              </a:rPr>
              <a:t>in</a:t>
            </a:r>
            <a:endParaRPr sz="260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1270"/>
              </a:spcBef>
              <a:buClr>
                <a:srgbClr val="93A299"/>
              </a:buClr>
              <a:buSzPct val="84615"/>
              <a:buChar char="•"/>
              <a:tabLst>
                <a:tab pos="209550" algn="l"/>
              </a:tabLst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Interaction</a:t>
            </a:r>
            <a:r>
              <a:rPr dirty="0" sz="26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6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20">
                <a:solidFill>
                  <a:srgbClr val="003470"/>
                </a:solidFill>
                <a:latin typeface="Arial"/>
                <a:cs typeface="Arial"/>
              </a:rPr>
              <a:t>context-</a:t>
            </a:r>
            <a:r>
              <a:rPr dirty="0" sz="2600" spc="-10">
                <a:solidFill>
                  <a:srgbClr val="003470"/>
                </a:solidFill>
                <a:latin typeface="Arial"/>
                <a:cs typeface="Arial"/>
              </a:rPr>
              <a:t>preserver</a:t>
            </a:r>
            <a:endParaRPr sz="2600">
              <a:latin typeface="Arial"/>
              <a:cs typeface="Arial"/>
            </a:endParaRPr>
          </a:p>
          <a:p>
            <a:pPr lvl="1" marL="505459" indent="-197485">
              <a:lnSpc>
                <a:spcPct val="100000"/>
              </a:lnSpc>
              <a:spcBef>
                <a:spcPts val="570"/>
              </a:spcBef>
              <a:buClr>
                <a:srgbClr val="93A299"/>
              </a:buClr>
              <a:buSzPct val="81818"/>
              <a:buFont typeface="Lucida Sans Unicode"/>
              <a:buChar char="-"/>
              <a:tabLst>
                <a:tab pos="505459" algn="l"/>
              </a:tabLst>
            </a:pPr>
            <a:r>
              <a:rPr dirty="0" sz="2200" spc="-25">
                <a:solidFill>
                  <a:srgbClr val="003470"/>
                </a:solidFill>
                <a:latin typeface="Arial"/>
                <a:cs typeface="Arial"/>
              </a:rPr>
              <a:t>Coordinated</a:t>
            </a:r>
            <a:r>
              <a:rPr dirty="0" sz="22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03470"/>
                </a:solidFill>
                <a:latin typeface="Arial"/>
                <a:cs typeface="Arial"/>
              </a:rPr>
              <a:t>multiple</a:t>
            </a:r>
            <a:r>
              <a:rPr dirty="0" sz="22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views</a:t>
            </a:r>
            <a:r>
              <a:rPr dirty="0" sz="22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3470"/>
                </a:solidFill>
                <a:latin typeface="Arial"/>
                <a:cs typeface="Arial"/>
              </a:rPr>
              <a:t>(CMV)</a:t>
            </a:r>
            <a:endParaRPr sz="2200">
              <a:latin typeface="Arial"/>
              <a:cs typeface="Arial"/>
            </a:endParaRPr>
          </a:p>
          <a:p>
            <a:pPr lvl="1" marL="505459" indent="-197485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1818"/>
              <a:buFont typeface="Lucida Sans Unicode"/>
              <a:buChar char="-"/>
              <a:tabLst>
                <a:tab pos="505459" algn="l"/>
              </a:tabLst>
            </a:pPr>
            <a:r>
              <a:rPr dirty="0" sz="2200" spc="-20">
                <a:solidFill>
                  <a:srgbClr val="003470"/>
                </a:solidFill>
                <a:latin typeface="Arial"/>
                <a:cs typeface="Arial"/>
              </a:rPr>
              <a:t>Brushing</a:t>
            </a:r>
            <a:r>
              <a:rPr dirty="0" sz="2200" spc="-114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200" spc="-1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3470"/>
                </a:solidFill>
                <a:latin typeface="Arial"/>
                <a:cs typeface="Arial"/>
              </a:rPr>
              <a:t>linking</a:t>
            </a:r>
            <a:endParaRPr sz="220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1135"/>
              </a:spcBef>
              <a:buClr>
                <a:srgbClr val="93A299"/>
              </a:buClr>
              <a:buSzPct val="84615"/>
              <a:buChar char="•"/>
              <a:tabLst>
                <a:tab pos="209550" algn="l"/>
              </a:tabLst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Demo:</a:t>
            </a:r>
            <a:r>
              <a:rPr dirty="0" sz="26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003470"/>
                </a:solidFill>
                <a:latin typeface="Courier New"/>
                <a:cs typeface="Courier New"/>
              </a:rPr>
              <a:t>plotly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437" y="2572173"/>
            <a:ext cx="7473525" cy="47100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7.</a:t>
            </a:r>
            <a:r>
              <a:rPr dirty="0" spc="-210"/>
              <a:t> </a:t>
            </a:r>
            <a:r>
              <a:rPr dirty="0" spc="-130"/>
              <a:t>Connect</a:t>
            </a:r>
            <a:r>
              <a:rPr dirty="0" spc="-204"/>
              <a:t> </a:t>
            </a:r>
            <a:r>
              <a:rPr dirty="0" spc="-95"/>
              <a:t>(recap)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80212" y="1938528"/>
            <a:ext cx="844486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Show</a:t>
            </a:r>
            <a:r>
              <a:rPr dirty="0" sz="26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6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related</a:t>
            </a:r>
            <a:r>
              <a:rPr dirty="0" sz="26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items:</a:t>
            </a:r>
            <a:r>
              <a:rPr dirty="0" sz="2600" spc="-10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003470"/>
                </a:solidFill>
                <a:latin typeface="Arial"/>
                <a:cs typeface="Arial"/>
              </a:rPr>
              <a:t>coordinated</a:t>
            </a:r>
            <a:r>
              <a:rPr dirty="0" sz="26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multiple</a:t>
            </a:r>
            <a:r>
              <a:rPr dirty="0" sz="26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views</a:t>
            </a:r>
            <a:r>
              <a:rPr dirty="0" sz="2600" spc="-10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003470"/>
                </a:solidFill>
                <a:latin typeface="Arial"/>
                <a:cs typeface="Arial"/>
              </a:rPr>
              <a:t>(CMV)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212" y="645668"/>
            <a:ext cx="291528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Multiple</a:t>
            </a:r>
            <a:r>
              <a:rPr dirty="0" spc="-210"/>
              <a:t> </a:t>
            </a:r>
            <a:r>
              <a:rPr dirty="0" spc="-70"/>
              <a:t>views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668" y="1586653"/>
            <a:ext cx="8101061" cy="525610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33448" y="6608064"/>
            <a:ext cx="8121650" cy="815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110"/>
              </a:lnSpc>
              <a:spcBef>
                <a:spcPts val="100"/>
              </a:spcBef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Systems</a:t>
            </a:r>
            <a:r>
              <a:rPr dirty="0" sz="26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use</a:t>
            </a:r>
            <a:r>
              <a:rPr dirty="0" sz="26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3470"/>
                </a:solidFill>
                <a:latin typeface="Arial"/>
                <a:cs typeface="Arial"/>
              </a:rPr>
              <a:t>two</a:t>
            </a:r>
            <a:r>
              <a:rPr dirty="0" sz="2600" spc="-9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600" spc="-8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3470"/>
                </a:solidFill>
                <a:latin typeface="Arial"/>
                <a:cs typeface="Arial"/>
              </a:rPr>
              <a:t>more</a:t>
            </a:r>
            <a:r>
              <a:rPr dirty="0" sz="2600" spc="-8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3470"/>
                </a:solidFill>
                <a:latin typeface="Arial"/>
                <a:cs typeface="Arial"/>
              </a:rPr>
              <a:t>distinct</a:t>
            </a:r>
            <a:r>
              <a:rPr dirty="0" sz="2600" spc="-8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003470"/>
                </a:solidFill>
                <a:latin typeface="Arial"/>
                <a:cs typeface="Arial"/>
              </a:rPr>
              <a:t>views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6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support</a:t>
            </a:r>
            <a:r>
              <a:rPr dirty="0" sz="26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6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exploration</a:t>
            </a:r>
            <a:r>
              <a:rPr dirty="0" sz="26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6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single</a:t>
            </a:r>
            <a:r>
              <a:rPr dirty="0" sz="26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concept</a:t>
            </a:r>
            <a:r>
              <a:rPr dirty="0" sz="26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6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003470"/>
                </a:solidFill>
                <a:latin typeface="Arial"/>
                <a:cs typeface="Arial"/>
              </a:rPr>
              <a:t>domain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343225" y="2543555"/>
            <a:ext cx="3188970" cy="1466215"/>
            <a:chOff x="6343225" y="2543555"/>
            <a:chExt cx="3188970" cy="1466215"/>
          </a:xfrm>
        </p:grpSpPr>
        <p:sp>
          <p:nvSpPr>
            <p:cNvPr id="6" name="object 6" descr=""/>
            <p:cNvSpPr/>
            <p:nvPr/>
          </p:nvSpPr>
          <p:spPr>
            <a:xfrm>
              <a:off x="6343218" y="2931604"/>
              <a:ext cx="2094230" cy="1078230"/>
            </a:xfrm>
            <a:custGeom>
              <a:avLst/>
              <a:gdLst/>
              <a:ahLst/>
              <a:cxnLst/>
              <a:rect l="l" t="t" r="r" b="b"/>
              <a:pathLst>
                <a:path w="2094229" h="1078229">
                  <a:moveTo>
                    <a:pt x="1026553" y="90563"/>
                  </a:moveTo>
                  <a:lnTo>
                    <a:pt x="1022654" y="74726"/>
                  </a:lnTo>
                  <a:lnTo>
                    <a:pt x="1013320" y="62052"/>
                  </a:lnTo>
                  <a:lnTo>
                    <a:pt x="999921" y="53797"/>
                  </a:lnTo>
                  <a:lnTo>
                    <a:pt x="983818" y="51244"/>
                  </a:lnTo>
                  <a:lnTo>
                    <a:pt x="244462" y="82054"/>
                  </a:lnTo>
                  <a:lnTo>
                    <a:pt x="241046" y="0"/>
                  </a:lnTo>
                  <a:lnTo>
                    <a:pt x="0" y="133337"/>
                  </a:lnTo>
                  <a:lnTo>
                    <a:pt x="251294" y="246164"/>
                  </a:lnTo>
                  <a:lnTo>
                    <a:pt x="247954" y="165811"/>
                  </a:lnTo>
                  <a:lnTo>
                    <a:pt x="247878" y="164109"/>
                  </a:lnTo>
                  <a:lnTo>
                    <a:pt x="986383" y="133337"/>
                  </a:lnTo>
                  <a:lnTo>
                    <a:pt x="987082" y="133337"/>
                  </a:lnTo>
                  <a:lnTo>
                    <a:pt x="1003071" y="129413"/>
                  </a:lnTo>
                  <a:lnTo>
                    <a:pt x="1015746" y="120078"/>
                  </a:lnTo>
                  <a:lnTo>
                    <a:pt x="1023988" y="106667"/>
                  </a:lnTo>
                  <a:lnTo>
                    <a:pt x="1026553" y="90563"/>
                  </a:lnTo>
                  <a:close/>
                </a:path>
                <a:path w="2094229" h="1078229">
                  <a:moveTo>
                    <a:pt x="2093607" y="536752"/>
                  </a:moveTo>
                  <a:lnTo>
                    <a:pt x="2087600" y="521589"/>
                  </a:lnTo>
                  <a:lnTo>
                    <a:pt x="2076183" y="509943"/>
                  </a:lnTo>
                  <a:lnTo>
                    <a:pt x="2061692" y="503796"/>
                  </a:lnTo>
                  <a:lnTo>
                    <a:pt x="2045944" y="503529"/>
                  </a:lnTo>
                  <a:lnTo>
                    <a:pt x="2030793" y="509536"/>
                  </a:lnTo>
                  <a:lnTo>
                    <a:pt x="1416100" y="909091"/>
                  </a:lnTo>
                  <a:lnTo>
                    <a:pt x="1371346" y="840232"/>
                  </a:lnTo>
                  <a:lnTo>
                    <a:pt x="1231900" y="1077785"/>
                  </a:lnTo>
                  <a:lnTo>
                    <a:pt x="1505610" y="1046810"/>
                  </a:lnTo>
                  <a:lnTo>
                    <a:pt x="1479308" y="1006335"/>
                  </a:lnTo>
                  <a:lnTo>
                    <a:pt x="1460855" y="977950"/>
                  </a:lnTo>
                  <a:lnTo>
                    <a:pt x="2075548" y="578396"/>
                  </a:lnTo>
                  <a:lnTo>
                    <a:pt x="2087194" y="566978"/>
                  </a:lnTo>
                  <a:lnTo>
                    <a:pt x="2093341" y="552488"/>
                  </a:lnTo>
                  <a:lnTo>
                    <a:pt x="2093607" y="536752"/>
                  </a:lnTo>
                  <a:close/>
                </a:path>
              </a:pathLst>
            </a:custGeom>
            <a:solidFill>
              <a:srgbClr val="29293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0976" y="2543555"/>
              <a:ext cx="2231135" cy="99974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7176" y="2631947"/>
              <a:ext cx="2075687" cy="886967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7328745" y="2572172"/>
            <a:ext cx="2135505" cy="903605"/>
          </a:xfrm>
          <a:prstGeom prst="rect">
            <a:avLst/>
          </a:prstGeom>
          <a:solidFill>
            <a:srgbClr val="D9DEE4"/>
          </a:solidFill>
          <a:ln w="1026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18440" marR="213360" indent="385445">
              <a:lnSpc>
                <a:spcPct val="101099"/>
              </a:lnSpc>
              <a:spcBef>
                <a:spcPts val="1185"/>
              </a:spcBef>
            </a:pPr>
            <a:r>
              <a:rPr dirty="0" sz="1900" spc="-10">
                <a:solidFill>
                  <a:srgbClr val="003470"/>
                </a:solidFill>
                <a:latin typeface="Arial"/>
                <a:cs typeface="Arial"/>
              </a:rPr>
              <a:t>Different representations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94080" y="3774947"/>
            <a:ext cx="2328545" cy="1457325"/>
            <a:chOff x="894080" y="3774947"/>
            <a:chExt cx="2328545" cy="1457325"/>
          </a:xfrm>
        </p:grpSpPr>
        <p:sp>
          <p:nvSpPr>
            <p:cNvPr id="11" name="object 11" descr=""/>
            <p:cNvSpPr/>
            <p:nvPr/>
          </p:nvSpPr>
          <p:spPr>
            <a:xfrm>
              <a:off x="1579918" y="4162589"/>
              <a:ext cx="1642745" cy="1069340"/>
            </a:xfrm>
            <a:custGeom>
              <a:avLst/>
              <a:gdLst/>
              <a:ahLst/>
              <a:cxnLst/>
              <a:rect l="l" t="t" r="r" b="b"/>
              <a:pathLst>
                <a:path w="1642745" h="1069339">
                  <a:moveTo>
                    <a:pt x="1396111" y="1037640"/>
                  </a:moveTo>
                  <a:lnTo>
                    <a:pt x="1368501" y="1008494"/>
                  </a:lnTo>
                  <a:lnTo>
                    <a:pt x="1206665" y="837666"/>
                  </a:lnTo>
                  <a:lnTo>
                    <a:pt x="1178598" y="914857"/>
                  </a:lnTo>
                  <a:lnTo>
                    <a:pt x="55054" y="506285"/>
                  </a:lnTo>
                  <a:lnTo>
                    <a:pt x="10922" y="516928"/>
                  </a:lnTo>
                  <a:lnTo>
                    <a:pt x="0" y="546976"/>
                  </a:lnTo>
                  <a:lnTo>
                    <a:pt x="3810" y="562241"/>
                  </a:lnTo>
                  <a:lnTo>
                    <a:pt x="13068" y="574979"/>
                  </a:lnTo>
                  <a:lnTo>
                    <a:pt x="26987" y="583476"/>
                  </a:lnTo>
                  <a:lnTo>
                    <a:pt x="1150531" y="992035"/>
                  </a:lnTo>
                  <a:lnTo>
                    <a:pt x="1122464" y="1069213"/>
                  </a:lnTo>
                  <a:lnTo>
                    <a:pt x="1396111" y="1037640"/>
                  </a:lnTo>
                  <a:close/>
                </a:path>
                <a:path w="1642745" h="1069339">
                  <a:moveTo>
                    <a:pt x="1571167" y="165950"/>
                  </a:moveTo>
                  <a:lnTo>
                    <a:pt x="1435519" y="165950"/>
                  </a:lnTo>
                  <a:lnTo>
                    <a:pt x="1394409" y="165950"/>
                  </a:lnTo>
                  <a:lnTo>
                    <a:pt x="1390764" y="246126"/>
                  </a:lnTo>
                  <a:lnTo>
                    <a:pt x="1571167" y="165950"/>
                  </a:lnTo>
                  <a:close/>
                </a:path>
                <a:path w="1642745" h="1069339">
                  <a:moveTo>
                    <a:pt x="1642491" y="134251"/>
                  </a:moveTo>
                  <a:lnTo>
                    <a:pt x="1401953" y="0"/>
                  </a:lnTo>
                  <a:lnTo>
                    <a:pt x="1398231" y="82042"/>
                  </a:lnTo>
                  <a:lnTo>
                    <a:pt x="740956" y="52158"/>
                  </a:lnTo>
                  <a:lnTo>
                    <a:pt x="724839" y="54660"/>
                  </a:lnTo>
                  <a:lnTo>
                    <a:pt x="711403" y="62865"/>
                  </a:lnTo>
                  <a:lnTo>
                    <a:pt x="702017" y="75501"/>
                  </a:lnTo>
                  <a:lnTo>
                    <a:pt x="698080" y="91325"/>
                  </a:lnTo>
                  <a:lnTo>
                    <a:pt x="700570" y="107442"/>
                  </a:lnTo>
                  <a:lnTo>
                    <a:pt x="708774" y="120878"/>
                  </a:lnTo>
                  <a:lnTo>
                    <a:pt x="721410" y="130263"/>
                  </a:lnTo>
                  <a:lnTo>
                    <a:pt x="737400" y="134251"/>
                  </a:lnTo>
                  <a:lnTo>
                    <a:pt x="738149" y="134251"/>
                  </a:lnTo>
                  <a:lnTo>
                    <a:pt x="1394498" y="164084"/>
                  </a:lnTo>
                  <a:lnTo>
                    <a:pt x="1447533" y="164084"/>
                  </a:lnTo>
                  <a:lnTo>
                    <a:pt x="1575358" y="164084"/>
                  </a:lnTo>
                  <a:lnTo>
                    <a:pt x="1642491" y="134251"/>
                  </a:lnTo>
                  <a:close/>
                </a:path>
              </a:pathLst>
            </a:custGeom>
            <a:solidFill>
              <a:srgbClr val="29293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080" y="3774947"/>
              <a:ext cx="1493520" cy="99974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8568" y="3863339"/>
              <a:ext cx="1371600" cy="886968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922866" y="3804072"/>
            <a:ext cx="1396365" cy="903605"/>
          </a:xfrm>
          <a:prstGeom prst="rect">
            <a:avLst/>
          </a:prstGeom>
          <a:solidFill>
            <a:srgbClr val="D9DEE4"/>
          </a:solidFill>
          <a:ln w="10265">
            <a:solidFill>
              <a:srgbClr val="000000"/>
            </a:solidFill>
          </a:ln>
        </p:spPr>
        <p:txBody>
          <a:bodyPr wrap="square" lIns="0" tIns="156210" rIns="0" bIns="0" rtlCol="0" vert="horz">
            <a:spAutoFit/>
          </a:bodyPr>
          <a:lstStyle/>
          <a:p>
            <a:pPr marL="458470" marR="228600" indent="-224154">
              <a:lnSpc>
                <a:spcPct val="100000"/>
              </a:lnSpc>
              <a:spcBef>
                <a:spcPts val="1230"/>
              </a:spcBef>
            </a:pPr>
            <a:r>
              <a:rPr dirty="0" sz="1900" spc="-10">
                <a:solidFill>
                  <a:srgbClr val="003470"/>
                </a:solidFill>
                <a:latin typeface="Arial"/>
                <a:cs typeface="Arial"/>
              </a:rPr>
              <a:t>Different </a:t>
            </a:r>
            <a:r>
              <a:rPr dirty="0" sz="1900" spc="-2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When</a:t>
            </a:r>
            <a:r>
              <a:rPr dirty="0" spc="-215"/>
              <a:t> </a:t>
            </a:r>
            <a:r>
              <a:rPr dirty="0" spc="-80"/>
              <a:t>to</a:t>
            </a:r>
            <a:r>
              <a:rPr dirty="0" spc="-215"/>
              <a:t> </a:t>
            </a:r>
            <a:r>
              <a:rPr dirty="0" spc="-105"/>
              <a:t>use</a:t>
            </a:r>
            <a:r>
              <a:rPr dirty="0" spc="-210"/>
              <a:t> </a:t>
            </a:r>
            <a:r>
              <a:rPr dirty="0" spc="-120"/>
              <a:t>multiple</a:t>
            </a:r>
            <a:r>
              <a:rPr dirty="0" spc="-215"/>
              <a:t> </a:t>
            </a:r>
            <a:r>
              <a:rPr dirty="0" spc="-65"/>
              <a:t>views?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0212" y="1867685"/>
            <a:ext cx="7454900" cy="360172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209550" indent="-196850">
              <a:lnSpc>
                <a:spcPct val="100000"/>
              </a:lnSpc>
              <a:spcBef>
                <a:spcPts val="655"/>
              </a:spcBef>
              <a:buClr>
                <a:srgbClr val="93A299"/>
              </a:buClr>
              <a:buSzPct val="84615"/>
              <a:buChar char="•"/>
              <a:tabLst>
                <a:tab pos="209550" algn="l"/>
              </a:tabLst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6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6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6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too</a:t>
            </a:r>
            <a:r>
              <a:rPr dirty="0" sz="26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25">
                <a:solidFill>
                  <a:srgbClr val="003470"/>
                </a:solidFill>
                <a:latin typeface="Arial"/>
                <a:cs typeface="Arial"/>
              </a:rPr>
              <a:t>big</a:t>
            </a:r>
            <a:endParaRPr sz="2600">
              <a:latin typeface="Arial"/>
              <a:cs typeface="Arial"/>
            </a:endParaRPr>
          </a:p>
          <a:p>
            <a:pPr lvl="1" marL="505459" indent="-197485">
              <a:lnSpc>
                <a:spcPct val="100000"/>
              </a:lnSpc>
              <a:spcBef>
                <a:spcPts val="475"/>
              </a:spcBef>
              <a:buClr>
                <a:srgbClr val="93A299"/>
              </a:buClr>
              <a:buSzPct val="81818"/>
              <a:buFont typeface="Lucida Sans Unicode"/>
              <a:buChar char="-"/>
              <a:tabLst>
                <a:tab pos="505459" algn="l"/>
              </a:tabLst>
            </a:pP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Lots</a:t>
            </a:r>
            <a:r>
              <a:rPr dirty="0" sz="2200" spc="-1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200" spc="-1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3470"/>
                </a:solidFill>
                <a:latin typeface="Arial"/>
                <a:cs typeface="Arial"/>
              </a:rPr>
              <a:t>attributes</a:t>
            </a:r>
            <a:endParaRPr sz="2200">
              <a:latin typeface="Arial"/>
              <a:cs typeface="Arial"/>
            </a:endParaRPr>
          </a:p>
          <a:p>
            <a:pPr lvl="1" marL="505459" indent="-197485">
              <a:lnSpc>
                <a:spcPct val="100000"/>
              </a:lnSpc>
              <a:spcBef>
                <a:spcPts val="550"/>
              </a:spcBef>
              <a:buClr>
                <a:srgbClr val="93A299"/>
              </a:buClr>
              <a:buSzPct val="81818"/>
              <a:buFont typeface="Lucida Sans Unicode"/>
              <a:buChar char="-"/>
              <a:tabLst>
                <a:tab pos="505459" algn="l"/>
              </a:tabLst>
            </a:pP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Lots</a:t>
            </a:r>
            <a:r>
              <a:rPr dirty="0" sz="2200" spc="-1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200" spc="-1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3470"/>
                </a:solidFill>
                <a:latin typeface="Arial"/>
                <a:cs typeface="Arial"/>
              </a:rPr>
              <a:t>observations</a:t>
            </a:r>
            <a:endParaRPr sz="220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1255"/>
              </a:spcBef>
              <a:buClr>
                <a:srgbClr val="93A299"/>
              </a:buClr>
              <a:buSzPct val="84615"/>
              <a:buChar char="•"/>
              <a:tabLst>
                <a:tab pos="209550" algn="l"/>
              </a:tabLst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6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6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6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too</a:t>
            </a:r>
            <a:r>
              <a:rPr dirty="0" sz="26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003470"/>
                </a:solidFill>
                <a:latin typeface="Arial"/>
                <a:cs typeface="Arial"/>
              </a:rPr>
              <a:t>complicated</a:t>
            </a:r>
            <a:endParaRPr sz="2600">
              <a:latin typeface="Arial"/>
              <a:cs typeface="Arial"/>
            </a:endParaRPr>
          </a:p>
          <a:p>
            <a:pPr lvl="1" marL="505459" indent="-197485">
              <a:lnSpc>
                <a:spcPct val="100000"/>
              </a:lnSpc>
              <a:spcBef>
                <a:spcPts val="495"/>
              </a:spcBef>
              <a:buClr>
                <a:srgbClr val="93A299"/>
              </a:buClr>
              <a:buSzPct val="81818"/>
              <a:buFont typeface="Lucida Sans Unicode"/>
              <a:buChar char="-"/>
              <a:tabLst>
                <a:tab pos="505459" algn="l"/>
              </a:tabLst>
            </a:pP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Lots</a:t>
            </a:r>
            <a:r>
              <a:rPr dirty="0" sz="2200" spc="-1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200" spc="-1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200" spc="-1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3470"/>
                </a:solidFill>
                <a:latin typeface="Arial"/>
                <a:cs typeface="Arial"/>
              </a:rPr>
              <a:t>sources</a:t>
            </a:r>
            <a:endParaRPr sz="2200">
              <a:latin typeface="Arial"/>
              <a:cs typeface="Arial"/>
            </a:endParaRPr>
          </a:p>
          <a:p>
            <a:pPr lvl="1" marL="505459" indent="-197485">
              <a:lnSpc>
                <a:spcPct val="100000"/>
              </a:lnSpc>
              <a:spcBef>
                <a:spcPts val="459"/>
              </a:spcBef>
              <a:buClr>
                <a:srgbClr val="93A299"/>
              </a:buClr>
              <a:buSzPct val="81818"/>
              <a:buFont typeface="Lucida Sans Unicode"/>
              <a:buChar char="-"/>
              <a:tabLst>
                <a:tab pos="505459" algn="l"/>
              </a:tabLst>
            </a:pP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Lots</a:t>
            </a:r>
            <a:r>
              <a:rPr dirty="0" sz="2200" spc="-1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200" spc="-1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200" spc="-1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03470"/>
                </a:solidFill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  <a:p>
            <a:pPr marL="209550" marR="5080" indent="-197485">
              <a:lnSpc>
                <a:spcPct val="102299"/>
              </a:lnSpc>
              <a:spcBef>
                <a:spcPts val="1185"/>
              </a:spcBef>
              <a:buClr>
                <a:srgbClr val="93A299"/>
              </a:buClr>
              <a:buSzPct val="84615"/>
              <a:buChar char="•"/>
              <a:tabLst>
                <a:tab pos="209550" algn="l"/>
              </a:tabLst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has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several</a:t>
            </a:r>
            <a:r>
              <a:rPr dirty="0" sz="26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interesting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parts,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but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no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25">
                <a:solidFill>
                  <a:srgbClr val="003470"/>
                </a:solidFill>
                <a:latin typeface="Arial"/>
                <a:cs typeface="Arial"/>
              </a:rPr>
              <a:t>one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visualization</a:t>
            </a:r>
            <a:r>
              <a:rPr dirty="0" sz="2600" spc="-1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highlights</a:t>
            </a:r>
            <a:r>
              <a:rPr dirty="0" sz="2600" spc="-1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them</a:t>
            </a:r>
            <a:r>
              <a:rPr dirty="0" sz="2600" spc="-1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25">
                <a:solidFill>
                  <a:srgbClr val="003470"/>
                </a:solidFill>
                <a:latin typeface="Arial"/>
                <a:cs typeface="Arial"/>
              </a:rPr>
              <a:t>all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Need</a:t>
            </a:r>
            <a:r>
              <a:rPr dirty="0" spc="-210"/>
              <a:t> </a:t>
            </a:r>
            <a:r>
              <a:rPr dirty="0" spc="-80"/>
              <a:t>to</a:t>
            </a:r>
            <a:r>
              <a:rPr dirty="0" spc="-210"/>
              <a:t> </a:t>
            </a:r>
            <a:r>
              <a:rPr dirty="0" spc="-114"/>
              <a:t>think</a:t>
            </a:r>
            <a:r>
              <a:rPr dirty="0" spc="-204"/>
              <a:t> </a:t>
            </a:r>
            <a:r>
              <a:rPr dirty="0" spc="-130"/>
              <a:t>about:</a:t>
            </a:r>
            <a:r>
              <a:rPr dirty="0" spc="-204"/>
              <a:t> </a:t>
            </a:r>
            <a:r>
              <a:rPr dirty="0" spc="-125"/>
              <a:t>resource</a:t>
            </a:r>
            <a:r>
              <a:rPr dirty="0" spc="-204"/>
              <a:t> </a:t>
            </a:r>
            <a:r>
              <a:rPr dirty="0" spc="-85"/>
              <a:t>optimization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1996254"/>
            <a:ext cx="8869680" cy="50323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Need</a:t>
            </a:r>
            <a:r>
              <a:rPr dirty="0" spc="-210"/>
              <a:t> </a:t>
            </a:r>
            <a:r>
              <a:rPr dirty="0" spc="-80"/>
              <a:t>to</a:t>
            </a:r>
            <a:r>
              <a:rPr dirty="0" spc="-210"/>
              <a:t> </a:t>
            </a:r>
            <a:r>
              <a:rPr dirty="0" spc="-114"/>
              <a:t>think</a:t>
            </a:r>
            <a:r>
              <a:rPr dirty="0" spc="-204"/>
              <a:t> </a:t>
            </a:r>
            <a:r>
              <a:rPr dirty="0" spc="-130"/>
              <a:t>about:</a:t>
            </a:r>
            <a:r>
              <a:rPr dirty="0" spc="-204"/>
              <a:t> </a:t>
            </a:r>
            <a:r>
              <a:rPr dirty="0" spc="-125"/>
              <a:t>resource</a:t>
            </a:r>
            <a:r>
              <a:rPr dirty="0" spc="-204"/>
              <a:t> </a:t>
            </a:r>
            <a:r>
              <a:rPr dirty="0" spc="-85"/>
              <a:t>optimization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2254925"/>
            <a:ext cx="8869680" cy="4576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212" y="645668"/>
            <a:ext cx="588645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Guidelines</a:t>
            </a:r>
            <a:r>
              <a:rPr dirty="0" spc="-210"/>
              <a:t> </a:t>
            </a:r>
            <a:r>
              <a:rPr dirty="0" spc="-105"/>
              <a:t>for</a:t>
            </a:r>
            <a:r>
              <a:rPr dirty="0" spc="-204"/>
              <a:t> </a:t>
            </a:r>
            <a:r>
              <a:rPr dirty="0" spc="-120"/>
              <a:t>multiple</a:t>
            </a:r>
            <a:r>
              <a:rPr dirty="0" spc="-215"/>
              <a:t> </a:t>
            </a:r>
            <a:r>
              <a:rPr dirty="0" spc="-30"/>
              <a:t>views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0212" y="1938528"/>
            <a:ext cx="8261350" cy="4093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0" indent="-196850">
              <a:lnSpc>
                <a:spcPts val="3110"/>
              </a:lnSpc>
              <a:spcBef>
                <a:spcPts val="100"/>
              </a:spcBef>
              <a:buClr>
                <a:srgbClr val="93A299"/>
              </a:buClr>
              <a:buSzPct val="84615"/>
              <a:buChar char="•"/>
              <a:tabLst>
                <a:tab pos="209550" algn="l"/>
              </a:tabLst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Balance</a:t>
            </a:r>
            <a:r>
              <a:rPr dirty="0" sz="26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6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3470"/>
                </a:solidFill>
                <a:latin typeface="Arial"/>
                <a:cs typeface="Arial"/>
              </a:rPr>
              <a:t>costs</a:t>
            </a:r>
            <a:r>
              <a:rPr dirty="0" sz="2600" spc="-9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600" spc="-10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presenting</a:t>
            </a:r>
            <a:r>
              <a:rPr dirty="0" sz="26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multiple</a:t>
            </a:r>
            <a:r>
              <a:rPr dirty="0" sz="26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views</a:t>
            </a:r>
            <a:r>
              <a:rPr dirty="0" sz="2600" spc="-10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with</a:t>
            </a:r>
            <a:r>
              <a:rPr dirty="0" sz="26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25">
                <a:solidFill>
                  <a:srgbClr val="003470"/>
                </a:solidFill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  <a:p>
            <a:pPr marL="209550">
              <a:lnSpc>
                <a:spcPts val="3110"/>
              </a:lnSpc>
            </a:pPr>
            <a:r>
              <a:rPr dirty="0" sz="2600" b="1">
                <a:solidFill>
                  <a:srgbClr val="003470"/>
                </a:solidFill>
                <a:latin typeface="Arial"/>
                <a:cs typeface="Arial"/>
              </a:rPr>
              <a:t>benefits</a:t>
            </a:r>
            <a:r>
              <a:rPr dirty="0" sz="2600" spc="-8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6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using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003470"/>
                </a:solidFill>
                <a:latin typeface="Arial"/>
                <a:cs typeface="Arial"/>
              </a:rPr>
              <a:t>views</a:t>
            </a:r>
            <a:endParaRPr sz="2600">
              <a:latin typeface="Arial"/>
              <a:cs typeface="Arial"/>
            </a:endParaRPr>
          </a:p>
          <a:p>
            <a:pPr marL="209550" indent="-196850">
              <a:lnSpc>
                <a:spcPts val="3110"/>
              </a:lnSpc>
              <a:spcBef>
                <a:spcPts val="1365"/>
              </a:spcBef>
              <a:buClr>
                <a:srgbClr val="93A299"/>
              </a:buClr>
              <a:buSzPct val="84615"/>
              <a:buChar char="•"/>
              <a:tabLst>
                <a:tab pos="209550" algn="l"/>
              </a:tabLst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Split</a:t>
            </a:r>
            <a:r>
              <a:rPr dirty="0" sz="26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complex</a:t>
            </a:r>
            <a:r>
              <a:rPr dirty="0" sz="26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into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multiple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views</a:t>
            </a:r>
            <a:r>
              <a:rPr dirty="0" sz="26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6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003470"/>
                </a:solidFill>
                <a:latin typeface="Arial"/>
                <a:cs typeface="Arial"/>
              </a:rPr>
              <a:t>create</a:t>
            </a:r>
            <a:endParaRPr sz="2600">
              <a:latin typeface="Arial"/>
              <a:cs typeface="Arial"/>
            </a:endParaRPr>
          </a:p>
          <a:p>
            <a:pPr marL="209550">
              <a:lnSpc>
                <a:spcPts val="3110"/>
              </a:lnSpc>
            </a:pPr>
            <a:r>
              <a:rPr dirty="0" sz="2600" spc="-10" b="1">
                <a:solidFill>
                  <a:srgbClr val="003470"/>
                </a:solidFill>
                <a:latin typeface="Arial"/>
                <a:cs typeface="Arial"/>
              </a:rPr>
              <a:t>manageable</a:t>
            </a:r>
            <a:r>
              <a:rPr dirty="0" sz="2600" spc="-12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003470"/>
                </a:solidFill>
                <a:latin typeface="Arial"/>
                <a:cs typeface="Arial"/>
              </a:rPr>
              <a:t>chunks</a:t>
            </a:r>
            <a:endParaRPr sz="2600">
              <a:latin typeface="Arial"/>
              <a:cs typeface="Arial"/>
            </a:endParaRPr>
          </a:p>
          <a:p>
            <a:pPr marL="209550" indent="-196850">
              <a:lnSpc>
                <a:spcPts val="3110"/>
              </a:lnSpc>
              <a:spcBef>
                <a:spcPts val="1300"/>
              </a:spcBef>
              <a:buClr>
                <a:srgbClr val="93A299"/>
              </a:buClr>
              <a:buSzPct val="84615"/>
              <a:buChar char="•"/>
              <a:tabLst>
                <a:tab pos="209550" algn="l"/>
              </a:tabLst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Use</a:t>
            </a:r>
            <a:r>
              <a:rPr dirty="0" sz="26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views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6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are</a:t>
            </a:r>
            <a:r>
              <a:rPr dirty="0" sz="26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25">
                <a:solidFill>
                  <a:srgbClr val="003470"/>
                </a:solidFill>
                <a:latin typeface="Arial"/>
                <a:cs typeface="Arial"/>
              </a:rPr>
              <a:t>complimentary,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bringing</a:t>
            </a:r>
            <a:r>
              <a:rPr dirty="0" sz="26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25">
                <a:solidFill>
                  <a:srgbClr val="003470"/>
                </a:solidFill>
                <a:latin typeface="Arial"/>
                <a:cs typeface="Arial"/>
              </a:rPr>
              <a:t>out</a:t>
            </a:r>
            <a:endParaRPr sz="2600">
              <a:latin typeface="Arial"/>
              <a:cs typeface="Arial"/>
            </a:endParaRPr>
          </a:p>
          <a:p>
            <a:pPr marL="209550">
              <a:lnSpc>
                <a:spcPts val="3110"/>
              </a:lnSpc>
            </a:pPr>
            <a:r>
              <a:rPr dirty="0" sz="2600" spc="-10" b="1">
                <a:solidFill>
                  <a:srgbClr val="003470"/>
                </a:solidFill>
                <a:latin typeface="Arial"/>
                <a:cs typeface="Arial"/>
              </a:rPr>
              <a:t>correlations</a:t>
            </a:r>
            <a:r>
              <a:rPr dirty="0" sz="2600" spc="-12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3470"/>
                </a:solidFill>
                <a:latin typeface="Arial"/>
                <a:cs typeface="Arial"/>
              </a:rPr>
              <a:t>and/or</a:t>
            </a:r>
            <a:r>
              <a:rPr dirty="0" sz="2600" spc="-114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003470"/>
                </a:solidFill>
                <a:latin typeface="Arial"/>
                <a:cs typeface="Arial"/>
              </a:rPr>
              <a:t>disparities</a:t>
            </a:r>
            <a:endParaRPr sz="2600">
              <a:latin typeface="Arial"/>
              <a:cs typeface="Arial"/>
            </a:endParaRPr>
          </a:p>
          <a:p>
            <a:pPr marL="209550" indent="-196850">
              <a:lnSpc>
                <a:spcPct val="100000"/>
              </a:lnSpc>
              <a:spcBef>
                <a:spcPts val="1270"/>
              </a:spcBef>
              <a:buClr>
                <a:srgbClr val="93A299"/>
              </a:buClr>
              <a:buSzPct val="84615"/>
              <a:buChar char="•"/>
              <a:tabLst>
                <a:tab pos="209550" algn="l"/>
              </a:tabLst>
            </a:pPr>
            <a:r>
              <a:rPr dirty="0" sz="2600">
                <a:solidFill>
                  <a:srgbClr val="003470"/>
                </a:solidFill>
                <a:latin typeface="Arial"/>
                <a:cs typeface="Arial"/>
              </a:rPr>
              <a:t>Use</a:t>
            </a:r>
            <a:r>
              <a:rPr dirty="0" sz="26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003470"/>
                </a:solidFill>
                <a:latin typeface="Arial"/>
                <a:cs typeface="Arial"/>
              </a:rPr>
              <a:t>perceptual</a:t>
            </a:r>
            <a:r>
              <a:rPr dirty="0" sz="2600" spc="-8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003470"/>
                </a:solidFill>
                <a:latin typeface="Arial"/>
                <a:cs typeface="Arial"/>
              </a:rPr>
              <a:t>cues</a:t>
            </a:r>
            <a:r>
              <a:rPr dirty="0" sz="2600" spc="-7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600" spc="-25">
                <a:solidFill>
                  <a:srgbClr val="003470"/>
                </a:solidFill>
                <a:latin typeface="Arial"/>
                <a:cs typeface="Arial"/>
              </a:rPr>
              <a:t>to:</a:t>
            </a:r>
            <a:endParaRPr sz="2600">
              <a:latin typeface="Arial"/>
              <a:cs typeface="Arial"/>
            </a:endParaRPr>
          </a:p>
          <a:p>
            <a:pPr lvl="1" marL="505459" indent="-197485">
              <a:lnSpc>
                <a:spcPct val="100000"/>
              </a:lnSpc>
              <a:spcBef>
                <a:spcPts val="590"/>
              </a:spcBef>
              <a:buClr>
                <a:srgbClr val="93A299"/>
              </a:buClr>
              <a:buSzPct val="81818"/>
              <a:buFont typeface="Lucida Sans Unicode"/>
              <a:buChar char="-"/>
              <a:tabLst>
                <a:tab pos="505459" algn="l"/>
              </a:tabLst>
            </a:pPr>
            <a:r>
              <a:rPr dirty="0" sz="2200" spc="-10">
                <a:solidFill>
                  <a:srgbClr val="003470"/>
                </a:solidFill>
                <a:latin typeface="Arial"/>
                <a:cs typeface="Arial"/>
              </a:rPr>
              <a:t>make</a:t>
            </a:r>
            <a:r>
              <a:rPr dirty="0" sz="22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03470"/>
                </a:solidFill>
                <a:latin typeface="Arial"/>
                <a:cs typeface="Arial"/>
              </a:rPr>
              <a:t>relationships</a:t>
            </a:r>
            <a:r>
              <a:rPr dirty="0" sz="22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03470"/>
                </a:solidFill>
                <a:latin typeface="Arial"/>
                <a:cs typeface="Arial"/>
              </a:rPr>
              <a:t>more</a:t>
            </a:r>
            <a:r>
              <a:rPr dirty="0" sz="22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03470"/>
                </a:solidFill>
                <a:latin typeface="Arial"/>
                <a:cs typeface="Arial"/>
              </a:rPr>
              <a:t>apparent</a:t>
            </a:r>
            <a:r>
              <a:rPr dirty="0" sz="22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2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2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3470"/>
                </a:solidFill>
                <a:latin typeface="Arial"/>
                <a:cs typeface="Arial"/>
              </a:rPr>
              <a:t>reader</a:t>
            </a:r>
            <a:endParaRPr sz="2200">
              <a:latin typeface="Arial"/>
              <a:cs typeface="Arial"/>
            </a:endParaRPr>
          </a:p>
          <a:p>
            <a:pPr lvl="1" marL="505459" indent="-197485">
              <a:lnSpc>
                <a:spcPct val="100000"/>
              </a:lnSpc>
              <a:spcBef>
                <a:spcPts val="459"/>
              </a:spcBef>
              <a:buClr>
                <a:srgbClr val="93A299"/>
              </a:buClr>
              <a:buSzPct val="81818"/>
              <a:buFont typeface="Lucida Sans Unicode"/>
              <a:buChar char="-"/>
              <a:tabLst>
                <a:tab pos="505459" algn="l"/>
              </a:tabLst>
            </a:pPr>
            <a:r>
              <a:rPr dirty="0" sz="2200" spc="-10">
                <a:solidFill>
                  <a:srgbClr val="003470"/>
                </a:solidFill>
                <a:latin typeface="Arial"/>
                <a:cs typeface="Arial"/>
              </a:rPr>
              <a:t>focus</a:t>
            </a:r>
            <a:r>
              <a:rPr dirty="0" sz="2200" spc="-114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200" spc="-114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3470"/>
                </a:solidFill>
                <a:latin typeface="Arial"/>
                <a:cs typeface="Arial"/>
              </a:rPr>
              <a:t>reader’s</a:t>
            </a:r>
            <a:r>
              <a:rPr dirty="0" sz="2200" spc="-1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03470"/>
                </a:solidFill>
                <a:latin typeface="Arial"/>
                <a:cs typeface="Arial"/>
              </a:rPr>
              <a:t>attention</a:t>
            </a:r>
            <a:r>
              <a:rPr dirty="0" sz="2200" spc="-114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on</a:t>
            </a:r>
            <a:r>
              <a:rPr dirty="0" sz="2200" spc="-1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200" spc="-114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3470"/>
                </a:solidFill>
                <a:latin typeface="Arial"/>
                <a:cs typeface="Arial"/>
              </a:rPr>
              <a:t>right</a:t>
            </a:r>
            <a:r>
              <a:rPr dirty="0" sz="2200" spc="-10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view</a:t>
            </a:r>
            <a:r>
              <a:rPr dirty="0" sz="2200" spc="-114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at</a:t>
            </a:r>
            <a:r>
              <a:rPr dirty="0" sz="2200" spc="-10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200" spc="-114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03470"/>
                </a:solidFill>
                <a:latin typeface="Arial"/>
                <a:cs typeface="Arial"/>
              </a:rPr>
              <a:t>right</a:t>
            </a:r>
            <a:r>
              <a:rPr dirty="0" sz="2200" spc="-1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03470"/>
                </a:solidFill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2024-08-19T20:20:46Z</dcterms:created>
  <dcterms:modified xsi:type="dcterms:W3CDTF">2024-08-19T20:20:46Z</dcterms:modified>
</cp:coreProperties>
</file>