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23163"/>
            <a:ext cx="32092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26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23163"/>
            <a:ext cx="75584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5684"/>
            <a:ext cx="4184650" cy="2506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hyperlink" Target="http://i1206241.blogspot.com/2013/01/task-descriptions-hierarchical-task.html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hyperlink" Target="http://www.uxmatters.com/mt/archives/2010/07/design-is-a-process-not-a-methodology.php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88"/>
                </a:lnTo>
              </a:path>
            </a:pathLst>
          </a:custGeom>
          <a:ln w="19050">
            <a:solidFill>
              <a:srgbClr val="0026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946147"/>
            <a:ext cx="689610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/>
              <a:t>(Mini)</a:t>
            </a:r>
            <a:r>
              <a:rPr dirty="0" sz="2000" spc="-170"/>
              <a:t> </a:t>
            </a:r>
            <a:r>
              <a:rPr dirty="0" sz="2000" spc="-95"/>
              <a:t>Lecture</a:t>
            </a:r>
            <a:r>
              <a:rPr dirty="0" sz="2000" spc="-160"/>
              <a:t> </a:t>
            </a:r>
            <a:r>
              <a:rPr dirty="0" sz="2000" spc="-25"/>
              <a:t>15: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dirty="0" sz="4400" spc="-130"/>
              <a:t>USER-</a:t>
            </a:r>
            <a:r>
              <a:rPr dirty="0" sz="4400" spc="-125"/>
              <a:t>CENTERED</a:t>
            </a:r>
            <a:r>
              <a:rPr dirty="0" sz="4400" spc="-90"/>
              <a:t> </a:t>
            </a:r>
            <a:r>
              <a:rPr dirty="0" sz="4400" spc="-25"/>
              <a:t>DESIGN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764540" y="2924555"/>
            <a:ext cx="6359525" cy="197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>
                <a:solidFill>
                  <a:srgbClr val="003470"/>
                </a:solidFill>
                <a:latin typeface="Arial"/>
                <a:cs typeface="Arial"/>
              </a:rPr>
              <a:t>(and</a:t>
            </a:r>
            <a:r>
              <a:rPr dirty="0" sz="2000" spc="-1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003470"/>
                </a:solidFill>
                <a:latin typeface="Arial"/>
                <a:cs typeface="Arial"/>
              </a:rPr>
              <a:t>other</a:t>
            </a:r>
            <a:r>
              <a:rPr dirty="0" sz="2000" spc="-1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003470"/>
                </a:solidFill>
                <a:latin typeface="Arial"/>
                <a:cs typeface="Arial"/>
              </a:rPr>
              <a:t>tools</a:t>
            </a:r>
            <a:r>
              <a:rPr dirty="0" sz="2000" spc="-1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8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2000" spc="-1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003470"/>
                </a:solidFill>
                <a:latin typeface="Arial"/>
                <a:cs typeface="Arial"/>
              </a:rPr>
              <a:t>making</a:t>
            </a:r>
            <a:r>
              <a:rPr dirty="0" sz="2000" spc="-1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000" spc="-1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003470"/>
                </a:solidFill>
                <a:latin typeface="Arial"/>
                <a:cs typeface="Arial"/>
              </a:rPr>
              <a:t>project</a:t>
            </a:r>
            <a:r>
              <a:rPr dirty="0" sz="2000" spc="-1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003470"/>
                </a:solidFill>
                <a:latin typeface="Arial"/>
                <a:cs typeface="Arial"/>
              </a:rPr>
              <a:t>go</a:t>
            </a:r>
            <a:r>
              <a:rPr dirty="0" sz="2000" spc="-1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1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003470"/>
                </a:solidFill>
                <a:latin typeface="Arial"/>
                <a:cs typeface="Arial"/>
              </a:rPr>
              <a:t>bit</a:t>
            </a:r>
            <a:r>
              <a:rPr dirty="0" sz="2000" spc="-1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85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000" spc="-1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smoothly)</a:t>
            </a:r>
            <a:endParaRPr sz="2000">
              <a:latin typeface="Arial"/>
              <a:cs typeface="Arial"/>
            </a:endParaRPr>
          </a:p>
          <a:p>
            <a:pPr marL="12700" marR="4712335">
              <a:lnSpc>
                <a:spcPts val="5300"/>
              </a:lnSpc>
              <a:spcBef>
                <a:spcPts val="85"/>
              </a:spcBef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April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27,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2021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CSC/SDS235: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50"/>
              </a:lnSpc>
            </a:pP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Visual</a:t>
            </a:r>
            <a:r>
              <a:rPr dirty="0" sz="20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Analytics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418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Defining</a:t>
            </a:r>
            <a:r>
              <a:rPr dirty="0" spc="-185"/>
              <a:t> </a:t>
            </a:r>
            <a:r>
              <a:rPr dirty="0" spc="-90"/>
              <a:t>your</a:t>
            </a:r>
            <a:r>
              <a:rPr dirty="0" spc="-180"/>
              <a:t> </a:t>
            </a:r>
            <a:r>
              <a:rPr dirty="0" spc="-95"/>
              <a:t>audience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770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/>
              <a:t>Learning</a:t>
            </a:r>
            <a:r>
              <a:rPr dirty="0" spc="-70"/>
              <a:t> </a:t>
            </a:r>
            <a:r>
              <a:rPr dirty="0"/>
              <a:t>about</a:t>
            </a:r>
            <a:r>
              <a:rPr dirty="0" spc="-75"/>
              <a:t> </a:t>
            </a:r>
            <a:r>
              <a:rPr dirty="0"/>
              <a:t>their</a:t>
            </a:r>
            <a:r>
              <a:rPr dirty="0" spc="-65"/>
              <a:t> </a:t>
            </a:r>
            <a:r>
              <a:rPr dirty="0" spc="-10"/>
              <a:t>problem</a:t>
            </a:r>
          </a:p>
          <a:p>
            <a:pPr lvl="1" marL="536575" indent="-25463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Semi-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structured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interview</a:t>
            </a:r>
            <a:endParaRPr sz="18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150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/>
              <a:t>Analyzing</a:t>
            </a:r>
            <a:r>
              <a:rPr dirty="0" spc="-80"/>
              <a:t> </a:t>
            </a:r>
            <a:r>
              <a:rPr dirty="0"/>
              <a:t>their</a:t>
            </a:r>
            <a:r>
              <a:rPr dirty="0" spc="-80"/>
              <a:t> </a:t>
            </a:r>
            <a:r>
              <a:rPr dirty="0" spc="-10"/>
              <a:t>tasks</a:t>
            </a:r>
          </a:p>
          <a:p>
            <a:pPr lvl="1" marL="536575" indent="-25463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Hierarchical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task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245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/>
              <a:t>Modeling</a:t>
            </a:r>
            <a:r>
              <a:rPr dirty="0" spc="-105"/>
              <a:t> </a:t>
            </a:r>
            <a:r>
              <a:rPr dirty="0" spc="-20"/>
              <a:t>users</a:t>
            </a:r>
          </a:p>
          <a:p>
            <a:pPr lvl="1" marL="536575" indent="-254635">
              <a:lnSpc>
                <a:spcPct val="100000"/>
              </a:lnSpc>
              <a:spcBef>
                <a:spcPts val="434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Personas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Hierarchical</a:t>
            </a:r>
            <a:r>
              <a:rPr dirty="0" spc="-180"/>
              <a:t> </a:t>
            </a:r>
            <a:r>
              <a:rPr dirty="0" spc="-85"/>
              <a:t>task</a:t>
            </a:r>
            <a:r>
              <a:rPr dirty="0" spc="-175"/>
              <a:t> </a:t>
            </a:r>
            <a:r>
              <a:rPr dirty="0" spc="-10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35684"/>
            <a:ext cx="5588635" cy="30124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77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Why?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Understand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user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5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pain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points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areas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60"/>
              </a:spcBef>
              <a:buClr>
                <a:srgbClr val="93A299"/>
              </a:buClr>
              <a:buFont typeface="Lucida Sans Unicode"/>
              <a:buChar char="-"/>
            </a:pPr>
            <a:endParaRPr sz="18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How?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Decompose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tasks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into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4-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8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sequential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patterns,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sequences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skips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4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 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06762" y="6568440"/>
            <a:ext cx="57315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Hackos, </a:t>
            </a:r>
            <a:r>
              <a:rPr dirty="0" sz="1100">
                <a:solidFill>
                  <a:srgbClr val="292934"/>
                </a:solidFill>
                <a:latin typeface="Arial"/>
                <a:cs typeface="Arial"/>
              </a:rPr>
              <a:t>J.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92934"/>
                </a:solidFill>
                <a:latin typeface="Arial"/>
                <a:cs typeface="Arial"/>
              </a:rPr>
              <a:t>&amp;</a:t>
            </a:r>
            <a:r>
              <a:rPr dirty="0" sz="11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292934"/>
                </a:solidFill>
                <a:latin typeface="Arial"/>
                <a:cs typeface="Arial"/>
              </a:rPr>
              <a:t>Redish,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92934"/>
                </a:solidFill>
                <a:latin typeface="Arial"/>
                <a:cs typeface="Arial"/>
              </a:rPr>
              <a:t>J.</a:t>
            </a:r>
            <a:r>
              <a:rPr dirty="0" sz="11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(1998). User</a:t>
            </a:r>
            <a:r>
              <a:rPr dirty="0" sz="11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11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292934"/>
                </a:solidFill>
                <a:latin typeface="Arial"/>
                <a:cs typeface="Arial"/>
              </a:rPr>
              <a:t>Task</a:t>
            </a:r>
            <a:r>
              <a:rPr dirty="0" sz="11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Analysis </a:t>
            </a:r>
            <a:r>
              <a:rPr dirty="0" sz="11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u="sng" sz="1100" spc="-2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Interface</a:t>
            </a:r>
            <a:r>
              <a:rPr dirty="0" u="none" sz="1100" spc="-3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u="none" sz="1100" spc="-25">
                <a:solidFill>
                  <a:srgbClr val="292934"/>
                </a:solidFill>
                <a:latin typeface="Arial"/>
                <a:cs typeface="Arial"/>
              </a:rPr>
              <a:t>Design.</a:t>
            </a:r>
            <a:r>
              <a:rPr dirty="0" u="none" sz="11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u="none" sz="1100" spc="-25">
                <a:solidFill>
                  <a:srgbClr val="292934"/>
                </a:solidFill>
                <a:latin typeface="Arial"/>
                <a:cs typeface="Arial"/>
              </a:rPr>
              <a:t>Chichester:</a:t>
            </a:r>
            <a:r>
              <a:rPr dirty="0" u="none" sz="11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u="none" sz="1100" spc="-10">
                <a:solidFill>
                  <a:srgbClr val="292934"/>
                </a:solidFill>
                <a:latin typeface="Arial"/>
                <a:cs typeface="Arial"/>
              </a:rPr>
              <a:t>Wiley.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T</a:t>
            </a:r>
            <a:r>
              <a:rPr dirty="0" spc="-105"/>
              <a:t>a</a:t>
            </a:r>
            <a:r>
              <a:rPr dirty="0" spc="-100"/>
              <a:t>s</a:t>
            </a:r>
            <a:r>
              <a:rPr dirty="0"/>
              <a:t>k</a:t>
            </a:r>
            <a:r>
              <a:rPr dirty="0" spc="-185"/>
              <a:t> </a:t>
            </a:r>
            <a:r>
              <a:rPr dirty="0" spc="-95"/>
              <a:t>analysis</a:t>
            </a:r>
            <a:r>
              <a:rPr dirty="0" spc="-190"/>
              <a:t> </a:t>
            </a:r>
            <a:r>
              <a:rPr dirty="0" spc="-8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085" y="1737972"/>
            <a:ext cx="7255137" cy="380557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80481" y="6581647"/>
            <a:ext cx="383095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292934"/>
                </a:solidFill>
                <a:latin typeface="Arial"/>
                <a:cs typeface="Arial"/>
                <a:hlinkClick r:id="rId3"/>
              </a:rPr>
              <a:t>http://i1206241.blogspot.com/2013/01/task-descriptions-hierarchical-</a:t>
            </a:r>
            <a:r>
              <a:rPr dirty="0" sz="900" spc="-10">
                <a:solidFill>
                  <a:srgbClr val="292934"/>
                </a:solidFill>
                <a:latin typeface="Arial"/>
                <a:cs typeface="Arial"/>
                <a:hlinkClick r:id="rId3"/>
              </a:rPr>
              <a:t>task.html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418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Defining</a:t>
            </a:r>
            <a:r>
              <a:rPr dirty="0" spc="-185"/>
              <a:t> </a:t>
            </a:r>
            <a:r>
              <a:rPr dirty="0" spc="-90"/>
              <a:t>your</a:t>
            </a:r>
            <a:r>
              <a:rPr dirty="0" spc="-180"/>
              <a:t> </a:t>
            </a:r>
            <a:r>
              <a:rPr dirty="0" spc="-95"/>
              <a:t>audience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35684"/>
            <a:ext cx="3825875" cy="2835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770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Learning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536575" indent="-25463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Semi-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structured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interview</a:t>
            </a:r>
            <a:endParaRPr sz="1800">
              <a:latin typeface="Arial"/>
              <a:cs typeface="Arial"/>
            </a:endParaRPr>
          </a:p>
          <a:p>
            <a:pPr lvl="1" marL="536575" indent="-254635">
              <a:lnSpc>
                <a:spcPct val="100000"/>
              </a:lnSpc>
              <a:spcBef>
                <a:spcPts val="45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Contextual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inquiry</a:t>
            </a:r>
            <a:endParaRPr sz="18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130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Analyzing</a:t>
            </a:r>
            <a:r>
              <a:rPr dirty="0" sz="2400" spc="-11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users’</a:t>
            </a:r>
            <a:r>
              <a:rPr dirty="0" sz="2400" spc="-1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  <a:p>
            <a:pPr lvl="1" marL="536575" indent="-25463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Hierarchical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task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Modeling</a:t>
            </a:r>
            <a:r>
              <a:rPr dirty="0" sz="2400" spc="-10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536575" indent="-25463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Personas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Personas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4227" y="1754124"/>
            <a:ext cx="5271135" cy="364172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80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Why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mechanism</a:t>
            </a:r>
            <a:r>
              <a:rPr dirty="0" sz="1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reasoning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user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needs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model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behavioral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characteristics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target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34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doesn’t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require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access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1800" spc="-1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ACTUAL</a:t>
            </a:r>
            <a:r>
              <a:rPr dirty="0" sz="18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4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How?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4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fictionalization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narrative,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goals,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needs,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“pain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points”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attributes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specific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59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data-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driven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method*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using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info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from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interviews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mapping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persona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software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036" y="1754644"/>
            <a:ext cx="1718769" cy="42253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Tip</a:t>
            </a:r>
            <a:r>
              <a:rPr dirty="0" spc="-195"/>
              <a:t> </a:t>
            </a:r>
            <a:r>
              <a:rPr dirty="0" spc="-70"/>
              <a:t>#1:</a:t>
            </a:r>
            <a:r>
              <a:rPr dirty="0" spc="-195"/>
              <a:t> </a:t>
            </a:r>
            <a:r>
              <a:rPr dirty="0" spc="-95"/>
              <a:t>personas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22375" y="1465580"/>
            <a:ext cx="6699250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235" marR="5080" indent="-217170">
              <a:lnSpc>
                <a:spcPct val="142500"/>
              </a:lnSpc>
              <a:spcBef>
                <a:spcPts val="100"/>
              </a:spcBef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Goal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: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come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up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with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3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personas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characterize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people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who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might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interested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030" y="3155567"/>
            <a:ext cx="3047999" cy="212172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9346" y="3172682"/>
            <a:ext cx="3039971" cy="20935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23163"/>
            <a:ext cx="2120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">
                <a:solidFill>
                  <a:srgbClr val="003470"/>
                </a:solidFill>
                <a:latin typeface="Arial"/>
                <a:cs typeface="Arial"/>
              </a:rPr>
              <a:t>Discussion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67656" y="2504948"/>
            <a:ext cx="6009640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0245" marR="5080" indent="-678180">
              <a:lnSpc>
                <a:spcPct val="1425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Now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we’ve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got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end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mind,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would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prototype</a:t>
            </a:r>
            <a:r>
              <a:rPr dirty="0" sz="24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look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like?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827" y="4826996"/>
            <a:ext cx="5021581" cy="20310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Tip</a:t>
            </a:r>
            <a:r>
              <a:rPr dirty="0" spc="-200"/>
              <a:t> </a:t>
            </a:r>
            <a:r>
              <a:rPr dirty="0" spc="-70"/>
              <a:t>#2:</a:t>
            </a:r>
            <a:r>
              <a:rPr dirty="0" spc="-195"/>
              <a:t> </a:t>
            </a:r>
            <a:r>
              <a:rPr dirty="0" spc="-90"/>
              <a:t>“Paper</a:t>
            </a:r>
            <a:r>
              <a:rPr dirty="0" spc="-195"/>
              <a:t> </a:t>
            </a:r>
            <a:r>
              <a:rPr dirty="0" spc="-90"/>
              <a:t>prototyping”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41780"/>
            <a:ext cx="7687309" cy="15151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7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Big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 idea: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Not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sure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whether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not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idea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will</a:t>
            </a:r>
            <a:r>
              <a:rPr dirty="0" sz="20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work?</a:t>
            </a:r>
            <a:endParaRPr sz="2000">
              <a:latin typeface="Arial"/>
              <a:cs typeface="Arial"/>
            </a:endParaRPr>
          </a:p>
          <a:p>
            <a:pPr lvl="1" marL="469900" marR="50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990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Making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paper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version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interface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lot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faster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easier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than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coding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working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prototype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–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start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there!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44632" y="3310144"/>
            <a:ext cx="7135495" cy="2986405"/>
            <a:chOff x="944632" y="3310144"/>
            <a:chExt cx="7135495" cy="298640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156" y="3319669"/>
              <a:ext cx="7116417" cy="29668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9394" y="3314906"/>
              <a:ext cx="7125970" cy="2976880"/>
            </a:xfrm>
            <a:custGeom>
              <a:avLst/>
              <a:gdLst/>
              <a:ahLst/>
              <a:cxnLst/>
              <a:rect l="l" t="t" r="r" b="b"/>
              <a:pathLst>
                <a:path w="7125970" h="2976879">
                  <a:moveTo>
                    <a:pt x="0" y="0"/>
                  </a:moveTo>
                  <a:lnTo>
                    <a:pt x="7125941" y="0"/>
                  </a:lnTo>
                  <a:lnTo>
                    <a:pt x="7125941" y="2976354"/>
                  </a:lnTo>
                  <a:lnTo>
                    <a:pt x="0" y="297635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34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837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“Paper</a:t>
            </a:r>
            <a:r>
              <a:rPr dirty="0" spc="-180"/>
              <a:t> </a:t>
            </a:r>
            <a:r>
              <a:rPr dirty="0" spc="-100"/>
              <a:t>prototyping”</a:t>
            </a:r>
            <a:r>
              <a:rPr dirty="0" spc="-175"/>
              <a:t> </a:t>
            </a:r>
            <a:r>
              <a:rPr dirty="0" spc="-80"/>
              <a:t>goals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5580"/>
            <a:ext cx="8050530" cy="433451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32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Generate</a:t>
            </a:r>
            <a:r>
              <a:rPr dirty="0" sz="24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lots</a:t>
            </a:r>
            <a:r>
              <a:rPr dirty="0" sz="24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ideas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Engage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other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people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design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potential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problems</a:t>
            </a:r>
            <a:r>
              <a:rPr dirty="0" sz="2400" spc="-5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before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waste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time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coding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Get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feedback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quickly,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from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lots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different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Some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tips: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2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Focus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big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picture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,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don’t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worry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  <a:p>
            <a:pPr lvl="1" marL="469900" marR="286385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9900" algn="l"/>
              </a:tabLst>
            </a:pP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Think</a:t>
            </a:r>
            <a:r>
              <a:rPr dirty="0" sz="20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0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want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it</a:t>
            </a:r>
            <a:r>
              <a:rPr dirty="0" sz="20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do,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rather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than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know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implement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(we’ll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worry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later)</a:t>
            </a:r>
            <a:endParaRPr sz="2000">
              <a:latin typeface="Arial"/>
              <a:cs typeface="Arial"/>
            </a:endParaRPr>
          </a:p>
          <a:p>
            <a:pPr lvl="1" marL="469900" marR="371475" indent="-182880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990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Not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so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into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arts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crafts?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doesn’t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have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actual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3470"/>
                </a:solidFill>
                <a:latin typeface="Arial"/>
                <a:cs typeface="Arial"/>
              </a:rPr>
              <a:t>paper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…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Whiteboard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/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PowerPoint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/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Keynote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will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also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20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trick!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Tip</a:t>
            </a:r>
            <a:r>
              <a:rPr dirty="0" spc="-175"/>
              <a:t> </a:t>
            </a:r>
            <a:r>
              <a:rPr dirty="0" spc="-70"/>
              <a:t>#3:</a:t>
            </a:r>
            <a:r>
              <a:rPr dirty="0" spc="-175"/>
              <a:t> </a:t>
            </a:r>
            <a:r>
              <a:rPr dirty="0" spc="-100"/>
              <a:t>“Architecture</a:t>
            </a:r>
            <a:r>
              <a:rPr dirty="0" spc="-175"/>
              <a:t> </a:t>
            </a:r>
            <a:r>
              <a:rPr dirty="0" spc="-90"/>
              <a:t>diagrams”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41780"/>
            <a:ext cx="7858759" cy="15151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7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Big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 idea:</a:t>
            </a:r>
            <a:endParaRPr sz="2400">
              <a:latin typeface="Arial"/>
              <a:cs typeface="Arial"/>
            </a:endParaRPr>
          </a:p>
          <a:p>
            <a:pPr lvl="1" marL="469900" marR="5080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990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Now</a:t>
            </a:r>
            <a:r>
              <a:rPr dirty="0" sz="20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you’ve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got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idea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interface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might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look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like,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break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down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into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manageable</a:t>
            </a:r>
            <a:r>
              <a:rPr dirty="0" sz="20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pieces</a:t>
            </a:r>
            <a:r>
              <a:rPr dirty="0" sz="20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so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get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started</a:t>
            </a:r>
            <a:endParaRPr sz="20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686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This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happen</a:t>
            </a:r>
            <a:r>
              <a:rPr dirty="0" sz="20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several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levels</a:t>
            </a:r>
            <a:r>
              <a:rPr dirty="0" sz="20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3470"/>
                </a:solidFill>
                <a:latin typeface="Arial"/>
                <a:cs typeface="Arial"/>
              </a:rPr>
              <a:t>detail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4911" y="3278655"/>
            <a:ext cx="5130438" cy="35793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Announcements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87209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5080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Many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have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already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started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discussing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final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project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topics:</a:t>
            </a:r>
            <a:r>
              <a:rPr dirty="0" sz="24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awesome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ideas!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77248" y="5631179"/>
            <a:ext cx="42043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Fill</a:t>
            </a:r>
            <a:r>
              <a:rPr dirty="0" sz="20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out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FP</a:t>
            </a:r>
            <a:r>
              <a:rPr dirty="0" sz="20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form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posted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Slack</a:t>
            </a:r>
            <a:endParaRPr sz="20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buChar char="•"/>
              <a:tabLst>
                <a:tab pos="189230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If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haven’t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found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team</a:t>
            </a:r>
            <a:endParaRPr sz="20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want</a:t>
            </a:r>
            <a:r>
              <a:rPr dirty="0" sz="20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3470"/>
                </a:solidFill>
                <a:latin typeface="Arial"/>
                <a:cs typeface="Arial"/>
              </a:rPr>
              <a:t>one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,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let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me</a:t>
            </a:r>
            <a:r>
              <a:rPr dirty="0" sz="20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know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03" y="2686403"/>
            <a:ext cx="1047769" cy="104776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885382"/>
            <a:ext cx="1841500" cy="6601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4794971"/>
            <a:ext cx="1325365" cy="746566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089455" y="4574353"/>
            <a:ext cx="3404235" cy="2082800"/>
            <a:chOff x="1089455" y="4574353"/>
            <a:chExt cx="3404235" cy="2082800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4547" y="4601463"/>
              <a:ext cx="1102440" cy="108774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327" y="5541538"/>
              <a:ext cx="666058" cy="111560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455" y="5713591"/>
              <a:ext cx="1391076" cy="88814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12217" y="4574353"/>
              <a:ext cx="981009" cy="866558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81037" y="4605027"/>
            <a:ext cx="1947227" cy="65590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52912" y="3199101"/>
            <a:ext cx="842127" cy="111864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30959" y="4362431"/>
            <a:ext cx="1537385" cy="865080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1747408" y="2075688"/>
            <a:ext cx="6747509" cy="2374265"/>
            <a:chOff x="1747408" y="2075688"/>
            <a:chExt cx="6747509" cy="2374265"/>
          </a:xfrm>
        </p:grpSpPr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7408" y="2768085"/>
              <a:ext cx="2285999" cy="88925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5768" y="3981542"/>
              <a:ext cx="1485900" cy="46778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1583" y="3182112"/>
              <a:ext cx="1746504" cy="101803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6280" y="2075688"/>
              <a:ext cx="1347215" cy="106984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3768" y="3197352"/>
              <a:ext cx="1697736" cy="105765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77583" y="2264664"/>
              <a:ext cx="1917192" cy="85648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55391" y="3346704"/>
              <a:ext cx="1740408" cy="630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Example:</a:t>
            </a:r>
            <a:r>
              <a:rPr dirty="0" spc="-195"/>
              <a:t> </a:t>
            </a:r>
            <a:r>
              <a:rPr dirty="0" spc="-70"/>
              <a:t>use</a:t>
            </a:r>
            <a:r>
              <a:rPr dirty="0" spc="-190"/>
              <a:t> </a:t>
            </a:r>
            <a:r>
              <a:rPr dirty="0" spc="-85"/>
              <a:t>case</a:t>
            </a:r>
            <a:r>
              <a:rPr dirty="0" spc="-190"/>
              <a:t> </a:t>
            </a:r>
            <a:r>
              <a:rPr dirty="0" spc="-90"/>
              <a:t>diagram</a:t>
            </a:r>
            <a:r>
              <a:rPr dirty="0" spc="-185"/>
              <a:t> </a:t>
            </a:r>
            <a:r>
              <a:rPr dirty="0" spc="-85"/>
              <a:t>(high</a:t>
            </a:r>
            <a:r>
              <a:rPr dirty="0" spc="-190"/>
              <a:t> </a:t>
            </a:r>
            <a:r>
              <a:rPr dirty="0" spc="-60"/>
              <a:t>level)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417" y="1397176"/>
            <a:ext cx="5374989" cy="50695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Example:</a:t>
            </a:r>
            <a:r>
              <a:rPr dirty="0" spc="-185"/>
              <a:t> </a:t>
            </a:r>
            <a:r>
              <a:rPr dirty="0" spc="-95"/>
              <a:t>activity</a:t>
            </a:r>
            <a:r>
              <a:rPr dirty="0" spc="-185"/>
              <a:t> </a:t>
            </a:r>
            <a:r>
              <a:rPr dirty="0" spc="-90"/>
              <a:t>diagram</a:t>
            </a:r>
            <a:r>
              <a:rPr dirty="0" spc="-180"/>
              <a:t> </a:t>
            </a:r>
            <a:r>
              <a:rPr dirty="0" spc="-95"/>
              <a:t>(mid</a:t>
            </a:r>
            <a:r>
              <a:rPr dirty="0" spc="-185"/>
              <a:t> </a:t>
            </a:r>
            <a:r>
              <a:rPr dirty="0" spc="-55"/>
              <a:t>level)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103200"/>
            <a:ext cx="4602948" cy="558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Example:</a:t>
            </a:r>
            <a:r>
              <a:rPr dirty="0" spc="-180"/>
              <a:t> </a:t>
            </a:r>
            <a:r>
              <a:rPr dirty="0" spc="-90"/>
              <a:t>class</a:t>
            </a:r>
            <a:r>
              <a:rPr dirty="0" spc="-175"/>
              <a:t> </a:t>
            </a:r>
            <a:r>
              <a:rPr dirty="0" spc="-90"/>
              <a:t>diagram</a:t>
            </a:r>
            <a:r>
              <a:rPr dirty="0" spc="-170"/>
              <a:t> </a:t>
            </a:r>
            <a:r>
              <a:rPr dirty="0" spc="-90"/>
              <a:t>(low</a:t>
            </a:r>
            <a:r>
              <a:rPr dirty="0" spc="-170"/>
              <a:t> </a:t>
            </a:r>
            <a:r>
              <a:rPr dirty="0" spc="-65"/>
              <a:t>level)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78060" y="1484542"/>
            <a:ext cx="8611235" cy="5247005"/>
            <a:chOff x="378060" y="1484542"/>
            <a:chExt cx="8611235" cy="52470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060" y="1484542"/>
              <a:ext cx="8088058" cy="404402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3370" y="3246118"/>
              <a:ext cx="2986915" cy="345643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959082" y="3231831"/>
              <a:ext cx="3015615" cy="3485515"/>
            </a:xfrm>
            <a:custGeom>
              <a:avLst/>
              <a:gdLst/>
              <a:ahLst/>
              <a:cxnLst/>
              <a:rect l="l" t="t" r="r" b="b"/>
              <a:pathLst>
                <a:path w="3015615" h="3485515">
                  <a:moveTo>
                    <a:pt x="0" y="0"/>
                  </a:moveTo>
                  <a:lnTo>
                    <a:pt x="3015491" y="0"/>
                  </a:lnTo>
                  <a:lnTo>
                    <a:pt x="3015491" y="3485007"/>
                  </a:lnTo>
                  <a:lnTo>
                    <a:pt x="0" y="3485007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34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T</a:t>
            </a:r>
            <a:r>
              <a:rPr dirty="0" spc="-105"/>
              <a:t>a</a:t>
            </a:r>
            <a:r>
              <a:rPr dirty="0" spc="-100"/>
              <a:t>k</a:t>
            </a:r>
            <a:r>
              <a:rPr dirty="0" spc="-105"/>
              <a:t>eawa</a:t>
            </a:r>
            <a:r>
              <a:rPr dirty="0" spc="-100"/>
              <a:t>y</a:t>
            </a:r>
            <a:r>
              <a:rPr dirty="0"/>
              <a:t>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1028"/>
            <a:ext cx="7747634" cy="3046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93675" marR="5080" indent="-181610">
              <a:lnSpc>
                <a:spcPct val="100800"/>
              </a:lnSpc>
              <a:spcBef>
                <a:spcPts val="75"/>
              </a:spcBef>
              <a:buClr>
                <a:srgbClr val="93A299"/>
              </a:buClr>
              <a:buSzPct val="83333"/>
              <a:buChar char="•"/>
              <a:tabLst>
                <a:tab pos="194945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Thinking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end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user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early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Segoe UI Symbol"/>
                <a:cs typeface="Segoe UI Symbol"/>
              </a:rPr>
              <a:t>➔</a:t>
            </a:r>
            <a:r>
              <a:rPr dirty="0" sz="2400" spc="-55">
                <a:solidFill>
                  <a:srgbClr val="003470"/>
                </a:solidFill>
                <a:latin typeface="Segoe UI Symbol"/>
                <a:cs typeface="Segoe UI Symbo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you’re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more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likely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build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something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actually</a:t>
            </a:r>
            <a:r>
              <a:rPr dirty="0" sz="2400" spc="-3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solves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93675" marR="214629" indent="-181610">
              <a:lnSpc>
                <a:spcPct val="100800"/>
              </a:lnSpc>
              <a:spcBef>
                <a:spcPts val="117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945" algn="l"/>
              </a:tabLst>
            </a:pP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“Low-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fidelity”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prototyping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saves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time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energy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by </a:t>
            </a:r>
            <a:r>
              <a:rPr dirty="0" sz="24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helping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problems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before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commit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193675" marR="1221105" indent="-181610">
              <a:lnSpc>
                <a:spcPts val="2810"/>
              </a:lnSpc>
              <a:spcBef>
                <a:spcPts val="138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945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Architecture</a:t>
            </a:r>
            <a:r>
              <a:rPr dirty="0" sz="2400" spc="-7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diagrams</a:t>
            </a:r>
            <a:r>
              <a:rPr dirty="0" sz="2400" spc="-6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help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plan</a:t>
            </a:r>
            <a:r>
              <a:rPr dirty="0" sz="2400" spc="-6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out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your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implementation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so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don’t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run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out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14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Also,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process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kinda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fun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Deliverables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47472" y="1499616"/>
            <a:ext cx="7309484" cy="1819910"/>
            <a:chOff x="347472" y="1499616"/>
            <a:chExt cx="7309484" cy="18199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472" y="1581912"/>
              <a:ext cx="493776" cy="609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28" y="1499616"/>
              <a:ext cx="1039368" cy="74066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" y="1499616"/>
              <a:ext cx="646176" cy="74066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200" y="1499616"/>
              <a:ext cx="2069592" cy="74066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2551" y="1499616"/>
              <a:ext cx="649224" cy="74066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8583" y="1499616"/>
              <a:ext cx="1018032" cy="74066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3424" y="1499616"/>
              <a:ext cx="1691639" cy="74066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1872" y="1499616"/>
              <a:ext cx="1072896" cy="74066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8527" y="1499616"/>
              <a:ext cx="649224" cy="74066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3224" y="1530096"/>
              <a:ext cx="542544" cy="54559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6583" y="1499616"/>
              <a:ext cx="749808" cy="74066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0151" y="1499616"/>
              <a:ext cx="835151" cy="74066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6767" y="1499616"/>
              <a:ext cx="749807" cy="74066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176" y="2002536"/>
              <a:ext cx="478536" cy="5425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4672" y="1953768"/>
              <a:ext cx="1530096" cy="63093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176" y="2371344"/>
              <a:ext cx="478536" cy="54254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4672" y="2319527"/>
              <a:ext cx="4233672" cy="63398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6176" y="2740152"/>
              <a:ext cx="478536" cy="54254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4672" y="2688336"/>
              <a:ext cx="4267200" cy="630936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510538" y="1541780"/>
            <a:ext cx="7661909" cy="44348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19710" indent="-181610">
              <a:lnSpc>
                <a:spcPct val="100000"/>
              </a:lnSpc>
              <a:spcBef>
                <a:spcPts val="725"/>
              </a:spcBef>
              <a:buClr>
                <a:srgbClr val="93A299"/>
              </a:buClr>
              <a:buSzPct val="83333"/>
              <a:buChar char="•"/>
              <a:tabLst>
                <a:tab pos="2197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FP1: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Prototype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I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–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due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Tuesday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May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4</a:t>
            </a:r>
            <a:r>
              <a:rPr dirty="0" baseline="24305" sz="2400" b="1">
                <a:solidFill>
                  <a:srgbClr val="003470"/>
                </a:solidFill>
                <a:latin typeface="Arial"/>
                <a:cs typeface="Arial"/>
              </a:rPr>
              <a:t>th</a:t>
            </a:r>
            <a:r>
              <a:rPr dirty="0" baseline="24305" sz="2400" spc="262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at</a:t>
            </a:r>
            <a:r>
              <a:rPr dirty="0" sz="2400" spc="-4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003470"/>
                </a:solidFill>
                <a:latin typeface="Arial"/>
                <a:cs typeface="Arial"/>
              </a:rPr>
              <a:t>5pm</a:t>
            </a:r>
            <a:endParaRPr sz="2400">
              <a:latin typeface="Arial"/>
              <a:cs typeface="Arial"/>
            </a:endParaRPr>
          </a:p>
          <a:p>
            <a:pPr lvl="1" marL="494665" indent="-18224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946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persona</a:t>
            </a:r>
            <a:endParaRPr sz="2000">
              <a:latin typeface="Arial"/>
              <a:cs typeface="Arial"/>
            </a:endParaRPr>
          </a:p>
          <a:p>
            <a:pPr lvl="1" marL="494665" indent="-18224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946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“paper”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prototype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0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 lvl="1" marL="494665" indent="-18224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4946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</a:t>
            </a:r>
            <a:r>
              <a:rPr dirty="0" sz="20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annotated</a:t>
            </a:r>
            <a:r>
              <a:rPr dirty="0" sz="20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architecture</a:t>
            </a:r>
            <a:r>
              <a:rPr dirty="0" sz="20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3470"/>
                </a:solidFill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219710" indent="-181610">
              <a:lnSpc>
                <a:spcPct val="100000"/>
              </a:lnSpc>
              <a:spcBef>
                <a:spcPts val="1210"/>
              </a:spcBef>
              <a:buSzPct val="83333"/>
              <a:buChar char="•"/>
              <a:tabLst>
                <a:tab pos="219710" algn="l"/>
              </a:tabLst>
            </a:pP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FP2:</a:t>
            </a:r>
            <a:r>
              <a:rPr dirty="0" sz="24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Prototype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II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–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due</a:t>
            </a:r>
            <a:r>
              <a:rPr dirty="0" sz="2400" spc="-10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93A299"/>
                </a:solidFill>
                <a:latin typeface="Arial"/>
                <a:cs typeface="Arial"/>
              </a:rPr>
              <a:t>Tuesday</a:t>
            </a:r>
            <a:r>
              <a:rPr dirty="0" sz="2400" spc="-6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May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11</a:t>
            </a:r>
            <a:r>
              <a:rPr dirty="0" baseline="24305" sz="2400">
                <a:solidFill>
                  <a:srgbClr val="93A299"/>
                </a:solidFill>
                <a:latin typeface="Arial"/>
                <a:cs typeface="Arial"/>
              </a:rPr>
              <a:t>th</a:t>
            </a:r>
            <a:r>
              <a:rPr dirty="0" baseline="24305" sz="2400" spc="232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at</a:t>
            </a:r>
            <a:r>
              <a:rPr dirty="0" sz="2400" spc="-6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93A299"/>
                </a:solidFill>
                <a:latin typeface="Arial"/>
                <a:cs typeface="Arial"/>
              </a:rPr>
              <a:t>5pm</a:t>
            </a:r>
            <a:endParaRPr sz="2400">
              <a:latin typeface="Arial"/>
              <a:cs typeface="Arial"/>
            </a:endParaRPr>
          </a:p>
          <a:p>
            <a:pPr lvl="1" marL="494665" indent="-182245">
              <a:lnSpc>
                <a:spcPct val="100000"/>
              </a:lnSpc>
              <a:spcBef>
                <a:spcPts val="425"/>
              </a:spcBef>
              <a:buSzPct val="85000"/>
              <a:buFont typeface="Lucida Sans Unicode"/>
              <a:buChar char="-"/>
              <a:tabLst>
                <a:tab pos="494665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Snapshot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of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codebase</a:t>
            </a:r>
            <a:r>
              <a:rPr dirty="0" sz="2000" spc="-4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(ZIP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+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README</a:t>
            </a:r>
            <a:r>
              <a:rPr dirty="0" sz="2000" spc="-4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or</a:t>
            </a:r>
            <a:r>
              <a:rPr dirty="0" sz="2000" spc="-4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git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3A299"/>
                </a:solidFill>
                <a:latin typeface="Arial"/>
                <a:cs typeface="Arial"/>
              </a:rPr>
              <a:t>release)</a:t>
            </a:r>
            <a:endParaRPr sz="2000">
              <a:latin typeface="Arial"/>
              <a:cs typeface="Arial"/>
            </a:endParaRPr>
          </a:p>
          <a:p>
            <a:pPr lvl="1" marL="494665" indent="-182245">
              <a:lnSpc>
                <a:spcPct val="100000"/>
              </a:lnSpc>
              <a:spcBef>
                <a:spcPts val="500"/>
              </a:spcBef>
              <a:buSzPct val="85000"/>
              <a:buFont typeface="Lucida Sans Unicode"/>
              <a:buChar char="-"/>
              <a:tabLst>
                <a:tab pos="494665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Revised</a:t>
            </a:r>
            <a:r>
              <a:rPr dirty="0" sz="2000" spc="-7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annotated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3A299"/>
                </a:solidFill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219710" indent="-181610">
              <a:lnSpc>
                <a:spcPct val="100000"/>
              </a:lnSpc>
              <a:spcBef>
                <a:spcPts val="1185"/>
              </a:spcBef>
              <a:buSzPct val="83333"/>
              <a:buChar char="•"/>
              <a:tabLst>
                <a:tab pos="219710" algn="l"/>
              </a:tabLst>
            </a:pP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FP3:</a:t>
            </a:r>
            <a:r>
              <a:rPr dirty="0" sz="2400" spc="-6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Final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Release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–</a:t>
            </a:r>
            <a:r>
              <a:rPr dirty="0" sz="2400" spc="-5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due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Wednesday</a:t>
            </a:r>
            <a:r>
              <a:rPr dirty="0" sz="2400" spc="-5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May</a:t>
            </a:r>
            <a:r>
              <a:rPr dirty="0" sz="24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19</a:t>
            </a:r>
            <a:r>
              <a:rPr dirty="0" baseline="24305" sz="2400">
                <a:solidFill>
                  <a:srgbClr val="93A299"/>
                </a:solidFill>
                <a:latin typeface="Arial"/>
                <a:cs typeface="Arial"/>
              </a:rPr>
              <a:t>th</a:t>
            </a:r>
            <a:r>
              <a:rPr dirty="0" baseline="24305" sz="2400" spc="247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A299"/>
                </a:solidFill>
                <a:latin typeface="Arial"/>
                <a:cs typeface="Arial"/>
              </a:rPr>
              <a:t>at</a:t>
            </a:r>
            <a:r>
              <a:rPr dirty="0" sz="2400" spc="-5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93A299"/>
                </a:solidFill>
                <a:latin typeface="Arial"/>
                <a:cs typeface="Arial"/>
              </a:rPr>
              <a:t>5pm</a:t>
            </a:r>
            <a:endParaRPr sz="2400">
              <a:latin typeface="Arial"/>
              <a:cs typeface="Arial"/>
            </a:endParaRPr>
          </a:p>
          <a:p>
            <a:pPr lvl="1" marL="494665" indent="-182245">
              <a:lnSpc>
                <a:spcPct val="100000"/>
              </a:lnSpc>
              <a:spcBef>
                <a:spcPts val="520"/>
              </a:spcBef>
              <a:buSzPct val="85000"/>
              <a:buFont typeface="Lucida Sans Unicode"/>
              <a:buChar char="-"/>
              <a:tabLst>
                <a:tab pos="494665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Snapshot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of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codebase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(ZIP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+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README</a:t>
            </a:r>
            <a:r>
              <a:rPr dirty="0" sz="2000" spc="-4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or</a:t>
            </a:r>
            <a:r>
              <a:rPr dirty="0" sz="2000" spc="-4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git</a:t>
            </a:r>
            <a:r>
              <a:rPr dirty="0" sz="2000" spc="-5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3A299"/>
                </a:solidFill>
                <a:latin typeface="Arial"/>
                <a:cs typeface="Arial"/>
              </a:rPr>
              <a:t>release)</a:t>
            </a:r>
            <a:endParaRPr sz="2000">
              <a:latin typeface="Arial"/>
              <a:cs typeface="Arial"/>
            </a:endParaRPr>
          </a:p>
          <a:p>
            <a:pPr lvl="1" marL="494665" indent="-182245">
              <a:lnSpc>
                <a:spcPct val="100000"/>
              </a:lnSpc>
              <a:spcBef>
                <a:spcPts val="409"/>
              </a:spcBef>
              <a:buSzPct val="85000"/>
              <a:buFont typeface="Lucida Sans Unicode"/>
              <a:buChar char="-"/>
              <a:tabLst>
                <a:tab pos="494665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Documentation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/</a:t>
            </a:r>
            <a:r>
              <a:rPr dirty="0" sz="2000" spc="-7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93A299"/>
                </a:solidFill>
                <a:latin typeface="Arial"/>
                <a:cs typeface="Arial"/>
              </a:rPr>
              <a:t>writeup</a:t>
            </a:r>
            <a:endParaRPr sz="2000">
              <a:latin typeface="Arial"/>
              <a:cs typeface="Arial"/>
            </a:endParaRPr>
          </a:p>
          <a:p>
            <a:pPr lvl="1" marL="494665" indent="-182245">
              <a:lnSpc>
                <a:spcPct val="100000"/>
              </a:lnSpc>
              <a:spcBef>
                <a:spcPts val="505"/>
              </a:spcBef>
              <a:buSzPct val="85000"/>
              <a:buFont typeface="Lucida Sans Unicode"/>
              <a:buChar char="-"/>
              <a:tabLst>
                <a:tab pos="494665" algn="l"/>
              </a:tabLst>
            </a:pP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5min</a:t>
            </a:r>
            <a:r>
              <a:rPr dirty="0" sz="2000" spc="-4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93A299"/>
                </a:solidFill>
                <a:latin typeface="Arial"/>
                <a:cs typeface="Arial"/>
              </a:rPr>
              <a:t>demo</a:t>
            </a:r>
            <a:r>
              <a:rPr dirty="0" sz="2000" spc="-45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93A299"/>
                </a:solidFill>
                <a:latin typeface="Arial"/>
                <a:cs typeface="Arial"/>
              </a:rPr>
              <a:t>video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42235"/>
            <a:ext cx="80600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start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making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design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choices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final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project,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know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you’re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building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right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thing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4344" y="6555231"/>
            <a:ext cx="27209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solidFill>
                  <a:srgbClr val="BFBFBF"/>
                </a:solidFill>
                <a:latin typeface="Arial"/>
                <a:cs typeface="Arial"/>
              </a:rPr>
              <a:t>Slides</a:t>
            </a:r>
            <a:r>
              <a:rPr dirty="0" sz="1300" spc="-65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BFBFBF"/>
                </a:solidFill>
                <a:latin typeface="Arial"/>
                <a:cs typeface="Arial"/>
              </a:rPr>
              <a:t>adapted</a:t>
            </a:r>
            <a:r>
              <a:rPr dirty="0" sz="1300" spc="-5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BFBFBF"/>
                </a:solidFill>
                <a:latin typeface="Arial"/>
                <a:cs typeface="Arial"/>
              </a:rPr>
              <a:t>from</a:t>
            </a:r>
            <a:r>
              <a:rPr dirty="0" sz="1300" spc="-65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BFBFBF"/>
                </a:solidFill>
                <a:latin typeface="Arial"/>
                <a:cs typeface="Arial"/>
              </a:rPr>
              <a:t>D.</a:t>
            </a:r>
            <a:r>
              <a:rPr dirty="0" sz="1300" spc="-35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BFBFBF"/>
                </a:solidFill>
                <a:latin typeface="Arial"/>
                <a:cs typeface="Arial"/>
              </a:rPr>
              <a:t>Staheli,</a:t>
            </a:r>
            <a:r>
              <a:rPr dirty="0" sz="1300" spc="-4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BFBFBF"/>
                </a:solidFill>
                <a:latin typeface="Arial"/>
                <a:cs typeface="Arial"/>
              </a:rPr>
              <a:t>MITLL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268" y="4941093"/>
            <a:ext cx="4696419" cy="19169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38" y="1541780"/>
            <a:ext cx="4147185" cy="260413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7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User-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centered</a:t>
            </a:r>
            <a:r>
              <a:rPr dirty="0" sz="2400" spc="-7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lvl="1" marL="469265" indent="-198755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Font typeface="Segoe UI Symbol"/>
              <a:buChar char="■"/>
              <a:tabLst>
                <a:tab pos="4692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it</a:t>
            </a:r>
            <a:r>
              <a:rPr dirty="0" sz="20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lvl="1" marL="469265" indent="-198755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Segoe UI Symbol"/>
              <a:buChar char="■"/>
              <a:tabLst>
                <a:tab pos="4692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Why</a:t>
            </a:r>
            <a:r>
              <a:rPr dirty="0" sz="20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20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lvl="1" marL="469265" indent="-198755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Segoe UI Symbol"/>
              <a:buChar char="■"/>
              <a:tabLst>
                <a:tab pos="469265" algn="l"/>
              </a:tabLst>
            </a:pP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Ways</a:t>
            </a:r>
            <a:r>
              <a:rPr dirty="0" sz="20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20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03470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1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Tip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#1:</a:t>
            </a:r>
            <a:r>
              <a:rPr dirty="0" sz="24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paper</a:t>
            </a:r>
            <a:r>
              <a:rPr dirty="0" sz="2400" spc="-7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prototypes</a:t>
            </a:r>
            <a:endParaRPr sz="24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1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Tip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#2:</a:t>
            </a:r>
            <a:r>
              <a:rPr dirty="0" sz="2400" spc="-10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architecture</a:t>
            </a:r>
            <a:r>
              <a:rPr dirty="0" sz="2400" spc="-9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diagrams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142235"/>
            <a:ext cx="80600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As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start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making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design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choices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24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final</a:t>
            </a:r>
            <a:r>
              <a:rPr dirty="0" sz="24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project,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how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know</a:t>
            </a:r>
            <a:r>
              <a:rPr dirty="0" sz="24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470"/>
                </a:solidFill>
                <a:latin typeface="Arial"/>
                <a:cs typeface="Arial"/>
              </a:rPr>
              <a:t>you’re</a:t>
            </a:r>
            <a:r>
              <a:rPr dirty="0" sz="24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building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right</a:t>
            </a:r>
            <a:r>
              <a:rPr dirty="0" sz="2400" spc="-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3470"/>
                </a:solidFill>
                <a:latin typeface="Arial"/>
                <a:cs typeface="Arial"/>
              </a:rPr>
              <a:t>thing</a:t>
            </a:r>
            <a:r>
              <a:rPr dirty="0" sz="2400" spc="-10">
                <a:solidFill>
                  <a:srgbClr val="00347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4344" y="6555231"/>
            <a:ext cx="27209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solidFill>
                  <a:srgbClr val="BFBFBF"/>
                </a:solidFill>
                <a:latin typeface="Arial"/>
                <a:cs typeface="Arial"/>
              </a:rPr>
              <a:t>Slides</a:t>
            </a:r>
            <a:r>
              <a:rPr dirty="0" sz="1300" spc="-65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BFBFBF"/>
                </a:solidFill>
                <a:latin typeface="Arial"/>
                <a:cs typeface="Arial"/>
              </a:rPr>
              <a:t>adapted</a:t>
            </a:r>
            <a:r>
              <a:rPr dirty="0" sz="1300" spc="-5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BFBFBF"/>
                </a:solidFill>
                <a:latin typeface="Arial"/>
                <a:cs typeface="Arial"/>
              </a:rPr>
              <a:t>from</a:t>
            </a:r>
            <a:r>
              <a:rPr dirty="0" sz="1300" spc="-65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BFBFBF"/>
                </a:solidFill>
                <a:latin typeface="Arial"/>
                <a:cs typeface="Arial"/>
              </a:rPr>
              <a:t>D.</a:t>
            </a:r>
            <a:r>
              <a:rPr dirty="0" sz="1300" spc="-35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BFBFBF"/>
                </a:solidFill>
                <a:latin typeface="Arial"/>
                <a:cs typeface="Arial"/>
              </a:rPr>
              <a:t>Staheli,</a:t>
            </a:r>
            <a:r>
              <a:rPr dirty="0" sz="1300" spc="-4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BFBFBF"/>
                </a:solidFill>
                <a:latin typeface="Arial"/>
                <a:cs typeface="Arial"/>
              </a:rPr>
              <a:t>MITLL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268" y="4941093"/>
            <a:ext cx="4696419" cy="19169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User-</a:t>
            </a:r>
            <a:r>
              <a:rPr dirty="0" spc="-95"/>
              <a:t>centered</a:t>
            </a:r>
            <a:r>
              <a:rPr dirty="0" spc="-165"/>
              <a:t> </a:t>
            </a:r>
            <a:r>
              <a:rPr dirty="0" spc="-90"/>
              <a:t>design</a:t>
            </a:r>
            <a:r>
              <a:rPr dirty="0" spc="-160"/>
              <a:t> </a:t>
            </a:r>
            <a:r>
              <a:rPr dirty="0" spc="-90"/>
              <a:t>framework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01815" y="1657350"/>
            <a:ext cx="4162425" cy="3985260"/>
            <a:chOff x="201815" y="1657350"/>
            <a:chExt cx="4162425" cy="39852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815" y="1657350"/>
              <a:ext cx="4162209" cy="398503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434218" y="2842130"/>
              <a:ext cx="1569720" cy="1437640"/>
            </a:xfrm>
            <a:custGeom>
              <a:avLst/>
              <a:gdLst/>
              <a:ahLst/>
              <a:cxnLst/>
              <a:rect l="l" t="t" r="r" b="b"/>
              <a:pathLst>
                <a:path w="1569720" h="1437639">
                  <a:moveTo>
                    <a:pt x="784795" y="0"/>
                  </a:moveTo>
                  <a:lnTo>
                    <a:pt x="735163" y="1413"/>
                  </a:lnTo>
                  <a:lnTo>
                    <a:pt x="686352" y="5599"/>
                  </a:lnTo>
                  <a:lnTo>
                    <a:pt x="638453" y="12473"/>
                  </a:lnTo>
                  <a:lnTo>
                    <a:pt x="591558" y="21950"/>
                  </a:lnTo>
                  <a:lnTo>
                    <a:pt x="545759" y="33946"/>
                  </a:lnTo>
                  <a:lnTo>
                    <a:pt x="501148" y="48377"/>
                  </a:lnTo>
                  <a:lnTo>
                    <a:pt x="457817" y="65160"/>
                  </a:lnTo>
                  <a:lnTo>
                    <a:pt x="415858" y="84209"/>
                  </a:lnTo>
                  <a:lnTo>
                    <a:pt x="375363" y="105440"/>
                  </a:lnTo>
                  <a:lnTo>
                    <a:pt x="336424" y="128770"/>
                  </a:lnTo>
                  <a:lnTo>
                    <a:pt x="299133" y="154114"/>
                  </a:lnTo>
                  <a:lnTo>
                    <a:pt x="263581" y="181388"/>
                  </a:lnTo>
                  <a:lnTo>
                    <a:pt x="229861" y="210507"/>
                  </a:lnTo>
                  <a:lnTo>
                    <a:pt x="198064" y="241389"/>
                  </a:lnTo>
                  <a:lnTo>
                    <a:pt x="168283" y="273947"/>
                  </a:lnTo>
                  <a:lnTo>
                    <a:pt x="140609" y="308099"/>
                  </a:lnTo>
                  <a:lnTo>
                    <a:pt x="115134" y="343760"/>
                  </a:lnTo>
                  <a:lnTo>
                    <a:pt x="91951" y="380845"/>
                  </a:lnTo>
                  <a:lnTo>
                    <a:pt x="71150" y="419271"/>
                  </a:lnTo>
                  <a:lnTo>
                    <a:pt x="52825" y="458954"/>
                  </a:lnTo>
                  <a:lnTo>
                    <a:pt x="37067" y="499809"/>
                  </a:lnTo>
                  <a:lnTo>
                    <a:pt x="23968" y="541751"/>
                  </a:lnTo>
                  <a:lnTo>
                    <a:pt x="13620" y="584698"/>
                  </a:lnTo>
                  <a:lnTo>
                    <a:pt x="6114" y="628564"/>
                  </a:lnTo>
                  <a:lnTo>
                    <a:pt x="1543" y="673266"/>
                  </a:lnTo>
                  <a:lnTo>
                    <a:pt x="0" y="718719"/>
                  </a:lnTo>
                  <a:lnTo>
                    <a:pt x="1543" y="764172"/>
                  </a:lnTo>
                  <a:lnTo>
                    <a:pt x="6114" y="808874"/>
                  </a:lnTo>
                  <a:lnTo>
                    <a:pt x="13620" y="852740"/>
                  </a:lnTo>
                  <a:lnTo>
                    <a:pt x="23968" y="895686"/>
                  </a:lnTo>
                  <a:lnTo>
                    <a:pt x="37067" y="937629"/>
                  </a:lnTo>
                  <a:lnTo>
                    <a:pt x="52825" y="978484"/>
                  </a:lnTo>
                  <a:lnTo>
                    <a:pt x="71150" y="1018166"/>
                  </a:lnTo>
                  <a:lnTo>
                    <a:pt x="91951" y="1056592"/>
                  </a:lnTo>
                  <a:lnTo>
                    <a:pt x="115134" y="1093678"/>
                  </a:lnTo>
                  <a:lnTo>
                    <a:pt x="140609" y="1129338"/>
                  </a:lnTo>
                  <a:lnTo>
                    <a:pt x="168283" y="1163490"/>
                  </a:lnTo>
                  <a:lnTo>
                    <a:pt x="198064" y="1196049"/>
                  </a:lnTo>
                  <a:lnTo>
                    <a:pt x="229861" y="1226930"/>
                  </a:lnTo>
                  <a:lnTo>
                    <a:pt x="263581" y="1256049"/>
                  </a:lnTo>
                  <a:lnTo>
                    <a:pt x="299133" y="1283323"/>
                  </a:lnTo>
                  <a:lnTo>
                    <a:pt x="336424" y="1308667"/>
                  </a:lnTo>
                  <a:lnTo>
                    <a:pt x="375363" y="1331997"/>
                  </a:lnTo>
                  <a:lnTo>
                    <a:pt x="415858" y="1353228"/>
                  </a:lnTo>
                  <a:lnTo>
                    <a:pt x="457817" y="1372277"/>
                  </a:lnTo>
                  <a:lnTo>
                    <a:pt x="501148" y="1389060"/>
                  </a:lnTo>
                  <a:lnTo>
                    <a:pt x="545759" y="1403491"/>
                  </a:lnTo>
                  <a:lnTo>
                    <a:pt x="591558" y="1415487"/>
                  </a:lnTo>
                  <a:lnTo>
                    <a:pt x="638453" y="1424964"/>
                  </a:lnTo>
                  <a:lnTo>
                    <a:pt x="686352" y="1431838"/>
                  </a:lnTo>
                  <a:lnTo>
                    <a:pt x="735163" y="1436024"/>
                  </a:lnTo>
                  <a:lnTo>
                    <a:pt x="784795" y="1437438"/>
                  </a:lnTo>
                  <a:lnTo>
                    <a:pt x="834426" y="1436024"/>
                  </a:lnTo>
                  <a:lnTo>
                    <a:pt x="883238" y="1431838"/>
                  </a:lnTo>
                  <a:lnTo>
                    <a:pt x="931137" y="1424964"/>
                  </a:lnTo>
                  <a:lnTo>
                    <a:pt x="978032" y="1415487"/>
                  </a:lnTo>
                  <a:lnTo>
                    <a:pt x="1023831" y="1403491"/>
                  </a:lnTo>
                  <a:lnTo>
                    <a:pt x="1068441" y="1389060"/>
                  </a:lnTo>
                  <a:lnTo>
                    <a:pt x="1111772" y="1372277"/>
                  </a:lnTo>
                  <a:lnTo>
                    <a:pt x="1153731" y="1353228"/>
                  </a:lnTo>
                  <a:lnTo>
                    <a:pt x="1194226" y="1331997"/>
                  </a:lnTo>
                  <a:lnTo>
                    <a:pt x="1233165" y="1308667"/>
                  </a:lnTo>
                  <a:lnTo>
                    <a:pt x="1270457" y="1283323"/>
                  </a:lnTo>
                  <a:lnTo>
                    <a:pt x="1306009" y="1256049"/>
                  </a:lnTo>
                  <a:lnTo>
                    <a:pt x="1339729" y="1226930"/>
                  </a:lnTo>
                  <a:lnTo>
                    <a:pt x="1371526" y="1196049"/>
                  </a:lnTo>
                  <a:lnTo>
                    <a:pt x="1401307" y="1163490"/>
                  </a:lnTo>
                  <a:lnTo>
                    <a:pt x="1428981" y="1129338"/>
                  </a:lnTo>
                  <a:lnTo>
                    <a:pt x="1454456" y="1093678"/>
                  </a:lnTo>
                  <a:lnTo>
                    <a:pt x="1477639" y="1056592"/>
                  </a:lnTo>
                  <a:lnTo>
                    <a:pt x="1498439" y="1018166"/>
                  </a:lnTo>
                  <a:lnTo>
                    <a:pt x="1516764" y="978484"/>
                  </a:lnTo>
                  <a:lnTo>
                    <a:pt x="1532522" y="937629"/>
                  </a:lnTo>
                  <a:lnTo>
                    <a:pt x="1545622" y="895686"/>
                  </a:lnTo>
                  <a:lnTo>
                    <a:pt x="1555970" y="852740"/>
                  </a:lnTo>
                  <a:lnTo>
                    <a:pt x="1563475" y="808874"/>
                  </a:lnTo>
                  <a:lnTo>
                    <a:pt x="1568046" y="764172"/>
                  </a:lnTo>
                  <a:lnTo>
                    <a:pt x="1569590" y="718719"/>
                  </a:lnTo>
                  <a:lnTo>
                    <a:pt x="1568046" y="673266"/>
                  </a:lnTo>
                  <a:lnTo>
                    <a:pt x="1563475" y="628564"/>
                  </a:lnTo>
                  <a:lnTo>
                    <a:pt x="1555970" y="584698"/>
                  </a:lnTo>
                  <a:lnTo>
                    <a:pt x="1545622" y="541751"/>
                  </a:lnTo>
                  <a:lnTo>
                    <a:pt x="1532522" y="499809"/>
                  </a:lnTo>
                  <a:lnTo>
                    <a:pt x="1516764" y="458954"/>
                  </a:lnTo>
                  <a:lnTo>
                    <a:pt x="1498439" y="419271"/>
                  </a:lnTo>
                  <a:lnTo>
                    <a:pt x="1477639" y="380845"/>
                  </a:lnTo>
                  <a:lnTo>
                    <a:pt x="1454456" y="343760"/>
                  </a:lnTo>
                  <a:lnTo>
                    <a:pt x="1428981" y="308099"/>
                  </a:lnTo>
                  <a:lnTo>
                    <a:pt x="1401307" y="273947"/>
                  </a:lnTo>
                  <a:lnTo>
                    <a:pt x="1371526" y="241389"/>
                  </a:lnTo>
                  <a:lnTo>
                    <a:pt x="1339729" y="210507"/>
                  </a:lnTo>
                  <a:lnTo>
                    <a:pt x="1306009" y="181388"/>
                  </a:lnTo>
                  <a:lnTo>
                    <a:pt x="1270457" y="154114"/>
                  </a:lnTo>
                  <a:lnTo>
                    <a:pt x="1233165" y="128770"/>
                  </a:lnTo>
                  <a:lnTo>
                    <a:pt x="1194226" y="105440"/>
                  </a:lnTo>
                  <a:lnTo>
                    <a:pt x="1153731" y="84209"/>
                  </a:lnTo>
                  <a:lnTo>
                    <a:pt x="1111772" y="65160"/>
                  </a:lnTo>
                  <a:lnTo>
                    <a:pt x="1068441" y="48377"/>
                  </a:lnTo>
                  <a:lnTo>
                    <a:pt x="1023831" y="33946"/>
                  </a:lnTo>
                  <a:lnTo>
                    <a:pt x="978032" y="21950"/>
                  </a:lnTo>
                  <a:lnTo>
                    <a:pt x="931137" y="12473"/>
                  </a:lnTo>
                  <a:lnTo>
                    <a:pt x="883238" y="5599"/>
                  </a:lnTo>
                  <a:lnTo>
                    <a:pt x="834426" y="1413"/>
                  </a:lnTo>
                  <a:lnTo>
                    <a:pt x="784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123" y="3340760"/>
              <a:ext cx="1007267" cy="525117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052599" y="3857752"/>
            <a:ext cx="4718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solidFill>
                  <a:srgbClr val="292934"/>
                </a:solidFill>
                <a:latin typeface="Arial"/>
                <a:cs typeface="Arial"/>
              </a:rPr>
              <a:t>Users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83821" y="1805432"/>
            <a:ext cx="318960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33679" algn="l"/>
              </a:tabLst>
            </a:pPr>
            <a:r>
              <a:rPr dirty="0" sz="1500" spc="-10" b="1">
                <a:solidFill>
                  <a:srgbClr val="003470"/>
                </a:solidFill>
                <a:latin typeface="Arial"/>
                <a:cs typeface="Arial"/>
              </a:rPr>
              <a:t>Discovery</a:t>
            </a:r>
            <a:endParaRPr sz="1500">
              <a:latin typeface="Arial"/>
              <a:cs typeface="Arial"/>
            </a:endParaRPr>
          </a:p>
          <a:p>
            <a:pPr lvl="1" marL="267335" indent="-254635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Learning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endParaRPr sz="1500">
              <a:latin typeface="Arial"/>
              <a:cs typeface="Arial"/>
            </a:endParaRPr>
          </a:p>
          <a:p>
            <a:pPr lvl="1" marL="267335" indent="-254635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Modeling</a:t>
            </a:r>
            <a:r>
              <a:rPr dirty="0" sz="15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15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endParaRPr sz="1500">
              <a:latin typeface="Arial"/>
              <a:cs typeface="Arial"/>
            </a:endParaRPr>
          </a:p>
          <a:p>
            <a:pPr lvl="1" marL="267335" indent="-254635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Analyzing</a:t>
            </a:r>
            <a:r>
              <a:rPr dirty="0" sz="15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15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03470"/>
                </a:solidFill>
                <a:latin typeface="Arial"/>
                <a:cs typeface="Arial"/>
              </a:rPr>
              <a:t>users’</a:t>
            </a:r>
            <a:r>
              <a:rPr dirty="0" sz="15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003470"/>
                </a:solidFill>
                <a:latin typeface="Arial"/>
                <a:cs typeface="Arial"/>
              </a:rPr>
              <a:t>tasks</a:t>
            </a:r>
            <a:endParaRPr sz="1500">
              <a:latin typeface="Arial"/>
              <a:cs typeface="Arial"/>
            </a:endParaRPr>
          </a:p>
          <a:p>
            <a:pPr lvl="1" marL="267970" marR="5080" indent="-255270">
              <a:lnSpc>
                <a:spcPct val="100000"/>
              </a:lnSpc>
              <a:buChar char="•"/>
              <a:tabLst>
                <a:tab pos="267970" algn="l"/>
              </a:tabLst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Eliciting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defining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clear</a:t>
            </a:r>
            <a:r>
              <a:rPr dirty="0" sz="1500" spc="-5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03470"/>
                </a:solidFill>
                <a:latin typeface="Arial"/>
                <a:cs typeface="Arial"/>
              </a:rPr>
              <a:t>product requirements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003470"/>
                </a:solidFill>
                <a:latin typeface="Arial"/>
                <a:cs typeface="Arial"/>
              </a:rPr>
              <a:t>2)</a:t>
            </a:r>
            <a:r>
              <a:rPr dirty="0" sz="1500" spc="34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03470"/>
                </a:solidFill>
                <a:latin typeface="Arial"/>
                <a:cs typeface="Arial"/>
              </a:rPr>
              <a:t>Concepting</a:t>
            </a:r>
            <a:r>
              <a:rPr dirty="0" sz="15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003470"/>
                </a:solidFill>
                <a:latin typeface="Arial"/>
                <a:cs typeface="Arial"/>
              </a:rPr>
              <a:t>Phase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83821" y="3634232"/>
            <a:ext cx="378396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har char="•"/>
              <a:tabLst>
                <a:tab pos="267335" algn="l"/>
              </a:tabLst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Developing</a:t>
            </a:r>
            <a:r>
              <a:rPr dirty="0" sz="1500" spc="-9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conceptual</a:t>
            </a:r>
            <a:r>
              <a:rPr dirty="0" sz="1500" spc="-8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03470"/>
                </a:solidFill>
                <a:latin typeface="Arial"/>
                <a:cs typeface="Arial"/>
              </a:rPr>
              <a:t>models</a:t>
            </a:r>
            <a:endParaRPr sz="15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Solving</a:t>
            </a:r>
            <a:r>
              <a:rPr dirty="0" sz="15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design</a:t>
            </a:r>
            <a:r>
              <a:rPr dirty="0" sz="15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problems</a:t>
            </a:r>
            <a:r>
              <a:rPr dirty="0" sz="15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through</a:t>
            </a:r>
            <a:r>
              <a:rPr dirty="0" sz="1500" spc="-5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03470"/>
                </a:solidFill>
                <a:latin typeface="Arial"/>
                <a:cs typeface="Arial"/>
              </a:rPr>
              <a:t>ideation</a:t>
            </a:r>
            <a:endParaRPr sz="15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buChar char="•"/>
              <a:tabLst>
                <a:tab pos="267335" algn="l"/>
              </a:tabLst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Detailed</a:t>
            </a:r>
            <a:r>
              <a:rPr dirty="0" sz="15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design</a:t>
            </a:r>
            <a:r>
              <a:rPr dirty="0" sz="15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03470"/>
                </a:solidFill>
                <a:latin typeface="Arial"/>
                <a:cs typeface="Arial"/>
              </a:rPr>
              <a:t>activities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83821" y="4548632"/>
            <a:ext cx="40017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003470"/>
                </a:solidFill>
                <a:latin typeface="Arial"/>
                <a:cs typeface="Arial"/>
              </a:rPr>
              <a:t>3)</a:t>
            </a:r>
            <a:r>
              <a:rPr dirty="0" sz="15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03470"/>
                </a:solidFill>
                <a:latin typeface="Arial"/>
                <a:cs typeface="Arial"/>
              </a:rPr>
              <a:t>Prototyping</a:t>
            </a:r>
            <a:r>
              <a:rPr dirty="0" sz="15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03470"/>
                </a:solidFill>
                <a:latin typeface="Arial"/>
                <a:cs typeface="Arial"/>
              </a:rPr>
              <a:t>+</a:t>
            </a:r>
            <a:r>
              <a:rPr dirty="0" sz="1500" spc="-2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03470"/>
                </a:solidFill>
                <a:latin typeface="Arial"/>
                <a:cs typeface="Arial"/>
              </a:rPr>
              <a:t>User</a:t>
            </a:r>
            <a:r>
              <a:rPr dirty="0" sz="1500" spc="-2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003470"/>
                </a:solidFill>
                <a:latin typeface="Arial"/>
                <a:cs typeface="Arial"/>
              </a:rPr>
              <a:t>Testing</a:t>
            </a:r>
            <a:endParaRPr sz="1500">
              <a:latin typeface="Arial"/>
              <a:cs typeface="Arial"/>
            </a:endParaRPr>
          </a:p>
          <a:p>
            <a:pPr marL="267970" marR="5080" indent="-255270">
              <a:lnSpc>
                <a:spcPct val="100000"/>
              </a:lnSpc>
              <a:buChar char="•"/>
              <a:tabLst>
                <a:tab pos="267970" algn="l"/>
              </a:tabLst>
            </a:pP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Delivery</a:t>
            </a:r>
            <a:r>
              <a:rPr dirty="0" sz="15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15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15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03470"/>
                </a:solidFill>
                <a:latin typeface="Arial"/>
                <a:cs typeface="Arial"/>
              </a:rPr>
              <a:t>high-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quality</a:t>
            </a:r>
            <a:r>
              <a:rPr dirty="0" sz="15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product</a:t>
            </a:r>
            <a:r>
              <a:rPr dirty="0" sz="15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15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003470"/>
                </a:solidFill>
                <a:latin typeface="Arial"/>
                <a:cs typeface="Arial"/>
              </a:rPr>
              <a:t>meets users’</a:t>
            </a:r>
            <a:r>
              <a:rPr dirty="0" sz="1500" spc="-8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needs</a:t>
            </a:r>
            <a:r>
              <a:rPr dirty="0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5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15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easy</a:t>
            </a:r>
            <a:r>
              <a:rPr dirty="0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15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learn</a:t>
            </a:r>
            <a:r>
              <a:rPr dirty="0" sz="15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5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003470"/>
                </a:solidFill>
                <a:latin typeface="Arial"/>
                <a:cs typeface="Arial"/>
              </a:rPr>
              <a:t>use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21621" y="6521704"/>
            <a:ext cx="64414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40">
                <a:solidFill>
                  <a:srgbClr val="292934"/>
                </a:solidFill>
                <a:latin typeface="Arial"/>
                <a:cs typeface="Arial"/>
                <a:hlinkClick r:id="rId4"/>
              </a:rPr>
              <a:t>http://www.uxmatters.com/mt/archives/2010/07/design-</a:t>
            </a:r>
            <a:r>
              <a:rPr dirty="0" sz="1300" spc="-35">
                <a:solidFill>
                  <a:srgbClr val="292934"/>
                </a:solidFill>
                <a:latin typeface="Arial"/>
                <a:cs typeface="Arial"/>
                <a:hlinkClick r:id="rId4"/>
              </a:rPr>
              <a:t>is-</a:t>
            </a:r>
            <a:r>
              <a:rPr dirty="0" sz="1300" spc="-40">
                <a:solidFill>
                  <a:srgbClr val="292934"/>
                </a:solidFill>
                <a:latin typeface="Arial"/>
                <a:cs typeface="Arial"/>
                <a:hlinkClick r:id="rId4"/>
              </a:rPr>
              <a:t>a-process-</a:t>
            </a:r>
            <a:r>
              <a:rPr dirty="0" sz="1300" spc="-35">
                <a:solidFill>
                  <a:srgbClr val="292934"/>
                </a:solidFill>
                <a:latin typeface="Arial"/>
                <a:cs typeface="Arial"/>
                <a:hlinkClick r:id="rId4"/>
              </a:rPr>
              <a:t>not-</a:t>
            </a:r>
            <a:r>
              <a:rPr dirty="0" sz="1300" spc="-40">
                <a:solidFill>
                  <a:srgbClr val="292934"/>
                </a:solidFill>
                <a:latin typeface="Arial"/>
                <a:cs typeface="Arial"/>
                <a:hlinkClick r:id="rId4"/>
              </a:rPr>
              <a:t>a-</a:t>
            </a:r>
            <a:r>
              <a:rPr dirty="0" sz="1300" spc="-10">
                <a:solidFill>
                  <a:srgbClr val="292934"/>
                </a:solidFill>
                <a:latin typeface="Arial"/>
                <a:cs typeface="Arial"/>
                <a:hlinkClick r:id="rId4"/>
              </a:rPr>
              <a:t>methodology.php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09905" y="1586641"/>
            <a:ext cx="3872865" cy="4151629"/>
          </a:xfrm>
          <a:custGeom>
            <a:avLst/>
            <a:gdLst/>
            <a:ahLst/>
            <a:cxnLst/>
            <a:rect l="l" t="t" r="r" b="b"/>
            <a:pathLst>
              <a:path w="3872865" h="4151629">
                <a:moveTo>
                  <a:pt x="2063475" y="0"/>
                </a:moveTo>
                <a:lnTo>
                  <a:pt x="2013581" y="759"/>
                </a:lnTo>
                <a:lnTo>
                  <a:pt x="1963879" y="2717"/>
                </a:lnTo>
                <a:lnTo>
                  <a:pt x="1914389" y="5863"/>
                </a:lnTo>
                <a:lnTo>
                  <a:pt x="1865128" y="10187"/>
                </a:lnTo>
                <a:lnTo>
                  <a:pt x="1816113" y="15677"/>
                </a:lnTo>
                <a:lnTo>
                  <a:pt x="1767362" y="22325"/>
                </a:lnTo>
                <a:lnTo>
                  <a:pt x="1718892" y="30118"/>
                </a:lnTo>
                <a:lnTo>
                  <a:pt x="1670722" y="39047"/>
                </a:lnTo>
                <a:lnTo>
                  <a:pt x="1622868" y="49102"/>
                </a:lnTo>
                <a:lnTo>
                  <a:pt x="1575349" y="60271"/>
                </a:lnTo>
                <a:lnTo>
                  <a:pt x="1528182" y="72545"/>
                </a:lnTo>
                <a:lnTo>
                  <a:pt x="1481384" y="85912"/>
                </a:lnTo>
                <a:lnTo>
                  <a:pt x="1434973" y="100363"/>
                </a:lnTo>
                <a:lnTo>
                  <a:pt x="1388967" y="115886"/>
                </a:lnTo>
                <a:lnTo>
                  <a:pt x="1343384" y="132472"/>
                </a:lnTo>
                <a:lnTo>
                  <a:pt x="1298240" y="150111"/>
                </a:lnTo>
                <a:lnTo>
                  <a:pt x="1253554" y="168790"/>
                </a:lnTo>
                <a:lnTo>
                  <a:pt x="1209344" y="188501"/>
                </a:lnTo>
                <a:lnTo>
                  <a:pt x="1165626" y="209232"/>
                </a:lnTo>
                <a:lnTo>
                  <a:pt x="1122418" y="230974"/>
                </a:lnTo>
                <a:lnTo>
                  <a:pt x="1079739" y="253715"/>
                </a:lnTo>
                <a:lnTo>
                  <a:pt x="1037605" y="277446"/>
                </a:lnTo>
                <a:lnTo>
                  <a:pt x="996034" y="302155"/>
                </a:lnTo>
                <a:lnTo>
                  <a:pt x="955044" y="327832"/>
                </a:lnTo>
                <a:lnTo>
                  <a:pt x="914652" y="354468"/>
                </a:lnTo>
                <a:lnTo>
                  <a:pt x="874876" y="382050"/>
                </a:lnTo>
                <a:lnTo>
                  <a:pt x="835734" y="410570"/>
                </a:lnTo>
                <a:lnTo>
                  <a:pt x="797243" y="440016"/>
                </a:lnTo>
                <a:lnTo>
                  <a:pt x="759421" y="470378"/>
                </a:lnTo>
                <a:lnTo>
                  <a:pt x="722286" y="501646"/>
                </a:lnTo>
                <a:lnTo>
                  <a:pt x="685854" y="533808"/>
                </a:lnTo>
                <a:lnTo>
                  <a:pt x="650144" y="566855"/>
                </a:lnTo>
                <a:lnTo>
                  <a:pt x="615173" y="600777"/>
                </a:lnTo>
                <a:lnTo>
                  <a:pt x="580959" y="635562"/>
                </a:lnTo>
                <a:lnTo>
                  <a:pt x="547520" y="671200"/>
                </a:lnTo>
                <a:lnTo>
                  <a:pt x="514872" y="707681"/>
                </a:lnTo>
                <a:lnTo>
                  <a:pt x="483035" y="744994"/>
                </a:lnTo>
                <a:lnTo>
                  <a:pt x="452024" y="783129"/>
                </a:lnTo>
                <a:lnTo>
                  <a:pt x="421858" y="822075"/>
                </a:lnTo>
                <a:lnTo>
                  <a:pt x="392555" y="861823"/>
                </a:lnTo>
                <a:lnTo>
                  <a:pt x="364131" y="902360"/>
                </a:lnTo>
                <a:lnTo>
                  <a:pt x="336606" y="943678"/>
                </a:lnTo>
                <a:lnTo>
                  <a:pt x="309995" y="985765"/>
                </a:lnTo>
                <a:lnTo>
                  <a:pt x="284317" y="1028611"/>
                </a:lnTo>
                <a:lnTo>
                  <a:pt x="259590" y="1072206"/>
                </a:lnTo>
                <a:lnTo>
                  <a:pt x="236750" y="1114759"/>
                </a:lnTo>
                <a:lnTo>
                  <a:pt x="214992" y="1157604"/>
                </a:lnTo>
                <a:lnTo>
                  <a:pt x="194313" y="1200725"/>
                </a:lnTo>
                <a:lnTo>
                  <a:pt x="174707" y="1244106"/>
                </a:lnTo>
                <a:lnTo>
                  <a:pt x="156169" y="1287731"/>
                </a:lnTo>
                <a:lnTo>
                  <a:pt x="138696" y="1331583"/>
                </a:lnTo>
                <a:lnTo>
                  <a:pt x="122283" y="1375647"/>
                </a:lnTo>
                <a:lnTo>
                  <a:pt x="106925" y="1419905"/>
                </a:lnTo>
                <a:lnTo>
                  <a:pt x="92617" y="1464343"/>
                </a:lnTo>
                <a:lnTo>
                  <a:pt x="79354" y="1508943"/>
                </a:lnTo>
                <a:lnTo>
                  <a:pt x="67133" y="1553689"/>
                </a:lnTo>
                <a:lnTo>
                  <a:pt x="55948" y="1598565"/>
                </a:lnTo>
                <a:lnTo>
                  <a:pt x="45795" y="1643555"/>
                </a:lnTo>
                <a:lnTo>
                  <a:pt x="36670" y="1688643"/>
                </a:lnTo>
                <a:lnTo>
                  <a:pt x="28567" y="1733812"/>
                </a:lnTo>
                <a:lnTo>
                  <a:pt x="21481" y="1779047"/>
                </a:lnTo>
                <a:lnTo>
                  <a:pt x="15410" y="1824330"/>
                </a:lnTo>
                <a:lnTo>
                  <a:pt x="10346" y="1869646"/>
                </a:lnTo>
                <a:lnTo>
                  <a:pt x="6287" y="1914979"/>
                </a:lnTo>
                <a:lnTo>
                  <a:pt x="3228" y="1960312"/>
                </a:lnTo>
                <a:lnTo>
                  <a:pt x="1163" y="2005629"/>
                </a:lnTo>
                <a:lnTo>
                  <a:pt x="89" y="2050914"/>
                </a:lnTo>
                <a:lnTo>
                  <a:pt x="0" y="2096150"/>
                </a:lnTo>
                <a:lnTo>
                  <a:pt x="891" y="2141322"/>
                </a:lnTo>
                <a:lnTo>
                  <a:pt x="2760" y="2186414"/>
                </a:lnTo>
                <a:lnTo>
                  <a:pt x="5600" y="2231408"/>
                </a:lnTo>
                <a:lnTo>
                  <a:pt x="9407" y="2276289"/>
                </a:lnTo>
                <a:lnTo>
                  <a:pt x="14176" y="2321040"/>
                </a:lnTo>
                <a:lnTo>
                  <a:pt x="19903" y="2365646"/>
                </a:lnTo>
                <a:lnTo>
                  <a:pt x="26584" y="2410089"/>
                </a:lnTo>
                <a:lnTo>
                  <a:pt x="34212" y="2454355"/>
                </a:lnTo>
                <a:lnTo>
                  <a:pt x="42785" y="2498426"/>
                </a:lnTo>
                <a:lnTo>
                  <a:pt x="52297" y="2542287"/>
                </a:lnTo>
                <a:lnTo>
                  <a:pt x="62744" y="2585920"/>
                </a:lnTo>
                <a:lnTo>
                  <a:pt x="74121" y="2629311"/>
                </a:lnTo>
                <a:lnTo>
                  <a:pt x="86423" y="2672442"/>
                </a:lnTo>
                <a:lnTo>
                  <a:pt x="99646" y="2715298"/>
                </a:lnTo>
                <a:lnTo>
                  <a:pt x="113785" y="2757863"/>
                </a:lnTo>
                <a:lnTo>
                  <a:pt x="128836" y="2800119"/>
                </a:lnTo>
                <a:lnTo>
                  <a:pt x="144794" y="2842051"/>
                </a:lnTo>
                <a:lnTo>
                  <a:pt x="161653" y="2883642"/>
                </a:lnTo>
                <a:lnTo>
                  <a:pt x="179411" y="2924877"/>
                </a:lnTo>
                <a:lnTo>
                  <a:pt x="198061" y="2965739"/>
                </a:lnTo>
                <a:lnTo>
                  <a:pt x="217600" y="3006213"/>
                </a:lnTo>
                <a:lnTo>
                  <a:pt x="238023" y="3046280"/>
                </a:lnTo>
                <a:lnTo>
                  <a:pt x="259325" y="3085926"/>
                </a:lnTo>
                <a:lnTo>
                  <a:pt x="281501" y="3125135"/>
                </a:lnTo>
                <a:lnTo>
                  <a:pt x="304547" y="3163889"/>
                </a:lnTo>
                <a:lnTo>
                  <a:pt x="328458" y="3202174"/>
                </a:lnTo>
                <a:lnTo>
                  <a:pt x="353230" y="3239972"/>
                </a:lnTo>
                <a:lnTo>
                  <a:pt x="378858" y="3277267"/>
                </a:lnTo>
                <a:lnTo>
                  <a:pt x="405338" y="3314043"/>
                </a:lnTo>
                <a:lnTo>
                  <a:pt x="432664" y="3350284"/>
                </a:lnTo>
                <a:lnTo>
                  <a:pt x="460832" y="3385974"/>
                </a:lnTo>
                <a:lnTo>
                  <a:pt x="489838" y="3421097"/>
                </a:lnTo>
                <a:lnTo>
                  <a:pt x="519676" y="3455635"/>
                </a:lnTo>
                <a:lnTo>
                  <a:pt x="550343" y="3489574"/>
                </a:lnTo>
                <a:lnTo>
                  <a:pt x="581833" y="3522896"/>
                </a:lnTo>
                <a:lnTo>
                  <a:pt x="614143" y="3555586"/>
                </a:lnTo>
                <a:lnTo>
                  <a:pt x="647266" y="3587628"/>
                </a:lnTo>
                <a:lnTo>
                  <a:pt x="681200" y="3619004"/>
                </a:lnTo>
                <a:lnTo>
                  <a:pt x="715938" y="3649699"/>
                </a:lnTo>
                <a:lnTo>
                  <a:pt x="751477" y="3679697"/>
                </a:lnTo>
                <a:lnTo>
                  <a:pt x="787812" y="3708982"/>
                </a:lnTo>
                <a:lnTo>
                  <a:pt x="824938" y="3737536"/>
                </a:lnTo>
                <a:lnTo>
                  <a:pt x="862851" y="3765345"/>
                </a:lnTo>
                <a:lnTo>
                  <a:pt x="901545" y="3792391"/>
                </a:lnTo>
                <a:lnTo>
                  <a:pt x="941017" y="3818659"/>
                </a:lnTo>
                <a:lnTo>
                  <a:pt x="981261" y="3844132"/>
                </a:lnTo>
                <a:lnTo>
                  <a:pt x="1022274" y="3868794"/>
                </a:lnTo>
                <a:lnTo>
                  <a:pt x="1064050" y="3892630"/>
                </a:lnTo>
                <a:lnTo>
                  <a:pt x="1106358" y="3915500"/>
                </a:lnTo>
                <a:lnTo>
                  <a:pt x="1148959" y="3937282"/>
                </a:lnTo>
                <a:lnTo>
                  <a:pt x="1191837" y="3957980"/>
                </a:lnTo>
                <a:lnTo>
                  <a:pt x="1234975" y="3977599"/>
                </a:lnTo>
                <a:lnTo>
                  <a:pt x="1278358" y="3996143"/>
                </a:lnTo>
                <a:lnTo>
                  <a:pt x="1321970" y="4013618"/>
                </a:lnTo>
                <a:lnTo>
                  <a:pt x="1365793" y="4030028"/>
                </a:lnTo>
                <a:lnTo>
                  <a:pt x="1409813" y="4045377"/>
                </a:lnTo>
                <a:lnTo>
                  <a:pt x="1454012" y="4059671"/>
                </a:lnTo>
                <a:lnTo>
                  <a:pt x="1498375" y="4072913"/>
                </a:lnTo>
                <a:lnTo>
                  <a:pt x="1542886" y="4085110"/>
                </a:lnTo>
                <a:lnTo>
                  <a:pt x="1587528" y="4096264"/>
                </a:lnTo>
                <a:lnTo>
                  <a:pt x="1632286" y="4106382"/>
                </a:lnTo>
                <a:lnTo>
                  <a:pt x="1677142" y="4115467"/>
                </a:lnTo>
                <a:lnTo>
                  <a:pt x="1722082" y="4123525"/>
                </a:lnTo>
                <a:lnTo>
                  <a:pt x="1767088" y="4130560"/>
                </a:lnTo>
                <a:lnTo>
                  <a:pt x="1812145" y="4136576"/>
                </a:lnTo>
                <a:lnTo>
                  <a:pt x="1857236" y="4141579"/>
                </a:lnTo>
                <a:lnTo>
                  <a:pt x="1902346" y="4145573"/>
                </a:lnTo>
                <a:lnTo>
                  <a:pt x="1947458" y="4148563"/>
                </a:lnTo>
                <a:lnTo>
                  <a:pt x="1992556" y="4150553"/>
                </a:lnTo>
                <a:lnTo>
                  <a:pt x="2037624" y="4151549"/>
                </a:lnTo>
                <a:lnTo>
                  <a:pt x="2082645" y="4151554"/>
                </a:lnTo>
                <a:lnTo>
                  <a:pt x="2127604" y="4150573"/>
                </a:lnTo>
                <a:lnTo>
                  <a:pt x="2172484" y="4148612"/>
                </a:lnTo>
                <a:lnTo>
                  <a:pt x="2217270" y="4145675"/>
                </a:lnTo>
                <a:lnTo>
                  <a:pt x="2261945" y="4141766"/>
                </a:lnTo>
                <a:lnTo>
                  <a:pt x="2306492" y="4136891"/>
                </a:lnTo>
                <a:lnTo>
                  <a:pt x="2350897" y="4131053"/>
                </a:lnTo>
                <a:lnTo>
                  <a:pt x="2395142" y="4124258"/>
                </a:lnTo>
                <a:lnTo>
                  <a:pt x="2439211" y="4116510"/>
                </a:lnTo>
                <a:lnTo>
                  <a:pt x="2483089" y="4107815"/>
                </a:lnTo>
                <a:lnTo>
                  <a:pt x="2526759" y="4098175"/>
                </a:lnTo>
                <a:lnTo>
                  <a:pt x="2570204" y="4087597"/>
                </a:lnTo>
                <a:lnTo>
                  <a:pt x="2613410" y="4076085"/>
                </a:lnTo>
                <a:lnTo>
                  <a:pt x="2656359" y="4063644"/>
                </a:lnTo>
                <a:lnTo>
                  <a:pt x="2699036" y="4050278"/>
                </a:lnTo>
                <a:lnTo>
                  <a:pt x="2741425" y="4035992"/>
                </a:lnTo>
                <a:lnTo>
                  <a:pt x="2783508" y="4020791"/>
                </a:lnTo>
                <a:lnTo>
                  <a:pt x="2825271" y="4004679"/>
                </a:lnTo>
                <a:lnTo>
                  <a:pt x="2866696" y="3987661"/>
                </a:lnTo>
                <a:lnTo>
                  <a:pt x="2907768" y="3969742"/>
                </a:lnTo>
                <a:lnTo>
                  <a:pt x="2948471" y="3950926"/>
                </a:lnTo>
                <a:lnTo>
                  <a:pt x="2988788" y="3931219"/>
                </a:lnTo>
                <a:lnTo>
                  <a:pt x="3028703" y="3910624"/>
                </a:lnTo>
                <a:lnTo>
                  <a:pt x="3068201" y="3889147"/>
                </a:lnTo>
                <a:lnTo>
                  <a:pt x="3107264" y="3866792"/>
                </a:lnTo>
                <a:lnTo>
                  <a:pt x="3145877" y="3843563"/>
                </a:lnTo>
                <a:lnTo>
                  <a:pt x="3184024" y="3819466"/>
                </a:lnTo>
                <a:lnTo>
                  <a:pt x="3221689" y="3794506"/>
                </a:lnTo>
                <a:lnTo>
                  <a:pt x="3258854" y="3768686"/>
                </a:lnTo>
                <a:lnTo>
                  <a:pt x="3295505" y="3742011"/>
                </a:lnTo>
                <a:lnTo>
                  <a:pt x="3331625" y="3714487"/>
                </a:lnTo>
                <a:lnTo>
                  <a:pt x="3367198" y="3686118"/>
                </a:lnTo>
                <a:lnTo>
                  <a:pt x="3402208" y="3656908"/>
                </a:lnTo>
                <a:lnTo>
                  <a:pt x="3436638" y="3626863"/>
                </a:lnTo>
                <a:lnTo>
                  <a:pt x="3470472" y="3595987"/>
                </a:lnTo>
                <a:lnTo>
                  <a:pt x="3503695" y="3564284"/>
                </a:lnTo>
                <a:lnTo>
                  <a:pt x="3536289" y="3531759"/>
                </a:lnTo>
                <a:lnTo>
                  <a:pt x="3568240" y="3498418"/>
                </a:lnTo>
                <a:lnTo>
                  <a:pt x="3599531" y="3464264"/>
                </a:lnTo>
                <a:lnTo>
                  <a:pt x="3630145" y="3429302"/>
                </a:lnTo>
                <a:lnTo>
                  <a:pt x="3660066" y="3393538"/>
                </a:lnTo>
                <a:lnTo>
                  <a:pt x="3689279" y="3356975"/>
                </a:lnTo>
                <a:lnTo>
                  <a:pt x="3717767" y="3319618"/>
                </a:lnTo>
                <a:lnTo>
                  <a:pt x="3745514" y="3281473"/>
                </a:lnTo>
                <a:lnTo>
                  <a:pt x="3772504" y="3242543"/>
                </a:lnTo>
                <a:lnTo>
                  <a:pt x="3798721" y="3202834"/>
                </a:lnTo>
                <a:lnTo>
                  <a:pt x="3824148" y="3162350"/>
                </a:lnTo>
                <a:lnTo>
                  <a:pt x="3848769" y="3121095"/>
                </a:lnTo>
                <a:lnTo>
                  <a:pt x="3872569" y="3079075"/>
                </a:lnTo>
                <a:lnTo>
                  <a:pt x="2750862" y="2456012"/>
                </a:lnTo>
                <a:lnTo>
                  <a:pt x="2725297" y="2499590"/>
                </a:lnTo>
                <a:lnTo>
                  <a:pt x="2697280" y="2541125"/>
                </a:lnTo>
                <a:lnTo>
                  <a:pt x="2666935" y="2580543"/>
                </a:lnTo>
                <a:lnTo>
                  <a:pt x="2634386" y="2617768"/>
                </a:lnTo>
                <a:lnTo>
                  <a:pt x="2599757" y="2652725"/>
                </a:lnTo>
                <a:lnTo>
                  <a:pt x="2563171" y="2685340"/>
                </a:lnTo>
                <a:lnTo>
                  <a:pt x="2524753" y="2715539"/>
                </a:lnTo>
                <a:lnTo>
                  <a:pt x="2484626" y="2743246"/>
                </a:lnTo>
                <a:lnTo>
                  <a:pt x="2442916" y="2768387"/>
                </a:lnTo>
                <a:lnTo>
                  <a:pt x="2399745" y="2790887"/>
                </a:lnTo>
                <a:lnTo>
                  <a:pt x="2355237" y="2810671"/>
                </a:lnTo>
                <a:lnTo>
                  <a:pt x="2309518" y="2827664"/>
                </a:lnTo>
                <a:lnTo>
                  <a:pt x="2262710" y="2841793"/>
                </a:lnTo>
                <a:lnTo>
                  <a:pt x="2214937" y="2852981"/>
                </a:lnTo>
                <a:lnTo>
                  <a:pt x="2166324" y="2861155"/>
                </a:lnTo>
                <a:lnTo>
                  <a:pt x="2116995" y="2866240"/>
                </a:lnTo>
                <a:lnTo>
                  <a:pt x="2067073" y="2868160"/>
                </a:lnTo>
                <a:lnTo>
                  <a:pt x="2019394" y="2867011"/>
                </a:lnTo>
                <a:lnTo>
                  <a:pt x="1972466" y="2863021"/>
                </a:lnTo>
                <a:lnTo>
                  <a:pt x="1926373" y="2856270"/>
                </a:lnTo>
                <a:lnTo>
                  <a:pt x="1881195" y="2846842"/>
                </a:lnTo>
                <a:lnTo>
                  <a:pt x="1837015" y="2834819"/>
                </a:lnTo>
                <a:lnTo>
                  <a:pt x="1793915" y="2820284"/>
                </a:lnTo>
                <a:lnTo>
                  <a:pt x="1751977" y="2803318"/>
                </a:lnTo>
                <a:lnTo>
                  <a:pt x="1711282" y="2784004"/>
                </a:lnTo>
                <a:lnTo>
                  <a:pt x="1671913" y="2762425"/>
                </a:lnTo>
                <a:lnTo>
                  <a:pt x="1633952" y="2738663"/>
                </a:lnTo>
                <a:lnTo>
                  <a:pt x="1597481" y="2712800"/>
                </a:lnTo>
                <a:lnTo>
                  <a:pt x="1562581" y="2684919"/>
                </a:lnTo>
                <a:lnTo>
                  <a:pt x="1529334" y="2655102"/>
                </a:lnTo>
                <a:lnTo>
                  <a:pt x="1497824" y="2623431"/>
                </a:lnTo>
                <a:lnTo>
                  <a:pt x="1468130" y="2589990"/>
                </a:lnTo>
                <a:lnTo>
                  <a:pt x="1440337" y="2554859"/>
                </a:lnTo>
                <a:lnTo>
                  <a:pt x="1414524" y="2518122"/>
                </a:lnTo>
                <a:lnTo>
                  <a:pt x="1390776" y="2479862"/>
                </a:lnTo>
                <a:lnTo>
                  <a:pt x="1369172" y="2440159"/>
                </a:lnTo>
                <a:lnTo>
                  <a:pt x="1349796" y="2399098"/>
                </a:lnTo>
                <a:lnTo>
                  <a:pt x="1332730" y="2356759"/>
                </a:lnTo>
                <a:lnTo>
                  <a:pt x="1318055" y="2313227"/>
                </a:lnTo>
                <a:lnTo>
                  <a:pt x="1305853" y="2268582"/>
                </a:lnTo>
                <a:lnTo>
                  <a:pt x="1296206" y="2222907"/>
                </a:lnTo>
                <a:lnTo>
                  <a:pt x="1289196" y="2176286"/>
                </a:lnTo>
                <a:lnTo>
                  <a:pt x="1284906" y="2128799"/>
                </a:lnTo>
                <a:lnTo>
                  <a:pt x="1283417" y="2080530"/>
                </a:lnTo>
                <a:lnTo>
                  <a:pt x="1284785" y="2032243"/>
                </a:lnTo>
                <a:lnTo>
                  <a:pt x="1288956" y="1984704"/>
                </a:lnTo>
                <a:lnTo>
                  <a:pt x="1295848" y="1937995"/>
                </a:lnTo>
                <a:lnTo>
                  <a:pt x="1305380" y="1892201"/>
                </a:lnTo>
                <a:lnTo>
                  <a:pt x="1317470" y="1847404"/>
                </a:lnTo>
                <a:lnTo>
                  <a:pt x="1332036" y="1803689"/>
                </a:lnTo>
                <a:lnTo>
                  <a:pt x="1348996" y="1761138"/>
                </a:lnTo>
                <a:lnTo>
                  <a:pt x="1368268" y="1719835"/>
                </a:lnTo>
                <a:lnTo>
                  <a:pt x="1389772" y="1679863"/>
                </a:lnTo>
                <a:lnTo>
                  <a:pt x="1413424" y="1641307"/>
                </a:lnTo>
                <a:lnTo>
                  <a:pt x="1439144" y="1604248"/>
                </a:lnTo>
                <a:lnTo>
                  <a:pt x="1466849" y="1568771"/>
                </a:lnTo>
                <a:lnTo>
                  <a:pt x="1496458" y="1534959"/>
                </a:lnTo>
                <a:lnTo>
                  <a:pt x="1527889" y="1502895"/>
                </a:lnTo>
                <a:lnTo>
                  <a:pt x="1561060" y="1472663"/>
                </a:lnTo>
                <a:lnTo>
                  <a:pt x="1595889" y="1444346"/>
                </a:lnTo>
                <a:lnTo>
                  <a:pt x="1632295" y="1418028"/>
                </a:lnTo>
                <a:lnTo>
                  <a:pt x="1670196" y="1393792"/>
                </a:lnTo>
                <a:lnTo>
                  <a:pt x="1709510" y="1371722"/>
                </a:lnTo>
                <a:lnTo>
                  <a:pt x="1750156" y="1351900"/>
                </a:lnTo>
                <a:lnTo>
                  <a:pt x="1792051" y="1334411"/>
                </a:lnTo>
                <a:lnTo>
                  <a:pt x="1835114" y="1319337"/>
                </a:lnTo>
                <a:lnTo>
                  <a:pt x="1879263" y="1306763"/>
                </a:lnTo>
                <a:lnTo>
                  <a:pt x="1924416" y="1296771"/>
                </a:lnTo>
                <a:lnTo>
                  <a:pt x="1970492" y="1289445"/>
                </a:lnTo>
                <a:lnTo>
                  <a:pt x="2017409" y="1284868"/>
                </a:lnTo>
                <a:lnTo>
                  <a:pt x="2065084" y="1283124"/>
                </a:lnTo>
                <a:lnTo>
                  <a:pt x="2063475" y="0"/>
                </a:lnTo>
                <a:close/>
              </a:path>
            </a:pathLst>
          </a:custGeom>
          <a:solidFill>
            <a:srgbClr val="FFFFFF">
              <a:alpha val="768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690141" y="3340762"/>
            <a:ext cx="3996690" cy="1931035"/>
          </a:xfrm>
          <a:custGeom>
            <a:avLst/>
            <a:gdLst/>
            <a:ahLst/>
            <a:cxnLst/>
            <a:rect l="l" t="t" r="r" b="b"/>
            <a:pathLst>
              <a:path w="3996690" h="1931035">
                <a:moveTo>
                  <a:pt x="3996658" y="0"/>
                </a:moveTo>
                <a:lnTo>
                  <a:pt x="0" y="0"/>
                </a:lnTo>
                <a:lnTo>
                  <a:pt x="0" y="1930688"/>
                </a:lnTo>
                <a:lnTo>
                  <a:pt x="3996658" y="1930688"/>
                </a:lnTo>
                <a:lnTo>
                  <a:pt x="3996658" y="0"/>
                </a:lnTo>
                <a:close/>
              </a:path>
            </a:pathLst>
          </a:custGeom>
          <a:solidFill>
            <a:srgbClr val="FFFFFF">
              <a:alpha val="5411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3669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Competitive</a:t>
            </a:r>
            <a:r>
              <a:rPr dirty="0" spc="-175"/>
              <a:t> </a:t>
            </a:r>
            <a:r>
              <a:rPr dirty="0" spc="-80"/>
              <a:t>review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60140" y="1796795"/>
            <a:ext cx="5220335" cy="446786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80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Why?</a:t>
            </a:r>
            <a:endParaRPr sz="2400">
              <a:latin typeface="Arial"/>
              <a:cs typeface="Arial"/>
            </a:endParaRPr>
          </a:p>
          <a:p>
            <a:pPr lvl="1" marL="469900" marR="5080" indent="-182880">
              <a:lnSpc>
                <a:spcPts val="2090"/>
              </a:lnSpc>
              <a:spcBef>
                <a:spcPts val="65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990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If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look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at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already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exists,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might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be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able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potential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issues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in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advance</a:t>
            </a:r>
            <a:endParaRPr sz="1800">
              <a:latin typeface="Arial"/>
              <a:cs typeface="Arial"/>
            </a:endParaRPr>
          </a:p>
          <a:p>
            <a:pPr lvl="1" marL="469265" indent="-182245">
              <a:lnSpc>
                <a:spcPct val="100000"/>
              </a:lnSpc>
              <a:spcBef>
                <a:spcPts val="39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926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Also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helps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establish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your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unique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contribution</a:t>
            </a:r>
            <a:endParaRPr sz="18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2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How?</a:t>
            </a:r>
            <a:endParaRPr sz="2400">
              <a:latin typeface="Arial"/>
              <a:cs typeface="Arial"/>
            </a:endParaRPr>
          </a:p>
          <a:p>
            <a:pPr lvl="1" marL="469265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926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Literature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product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review</a:t>
            </a:r>
            <a:endParaRPr sz="1800">
              <a:latin typeface="Arial"/>
              <a:cs typeface="Arial"/>
            </a:endParaRPr>
          </a:p>
          <a:p>
            <a:pPr lvl="1" marL="469265" indent="-182245">
              <a:lnSpc>
                <a:spcPct val="100000"/>
              </a:lnSpc>
              <a:spcBef>
                <a:spcPts val="434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9265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lvl="2" marL="741045" indent="-180340">
              <a:lnSpc>
                <a:spcPct val="100000"/>
              </a:lnSpc>
              <a:spcBef>
                <a:spcPts val="350"/>
              </a:spcBef>
              <a:buClr>
                <a:srgbClr val="93A299"/>
              </a:buClr>
              <a:buSzPct val="92857"/>
              <a:buFont typeface="Segoe UI Symbol"/>
              <a:buChar char="■"/>
              <a:tabLst>
                <a:tab pos="741045" algn="l"/>
              </a:tabLst>
            </a:pP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existing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tools?</a:t>
            </a:r>
            <a:endParaRPr sz="1400">
              <a:latin typeface="Arial"/>
              <a:cs typeface="Arial"/>
            </a:endParaRPr>
          </a:p>
          <a:p>
            <a:pPr lvl="2" marL="741045" indent="-180340">
              <a:lnSpc>
                <a:spcPct val="100000"/>
              </a:lnSpc>
              <a:spcBef>
                <a:spcPts val="310"/>
              </a:spcBef>
              <a:buClr>
                <a:srgbClr val="93A299"/>
              </a:buClr>
              <a:buSzPct val="92857"/>
              <a:buFont typeface="Segoe UI Symbol"/>
              <a:buChar char="■"/>
              <a:tabLst>
                <a:tab pos="741045" algn="l"/>
              </a:tabLst>
            </a:pP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14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is</a:t>
            </a:r>
            <a:r>
              <a:rPr dirty="0" sz="14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purpose?</a:t>
            </a:r>
            <a:endParaRPr sz="1400">
              <a:latin typeface="Arial"/>
              <a:cs typeface="Arial"/>
            </a:endParaRPr>
          </a:p>
          <a:p>
            <a:pPr lvl="2" marL="741045" indent="-180340">
              <a:lnSpc>
                <a:spcPct val="100000"/>
              </a:lnSpc>
              <a:spcBef>
                <a:spcPts val="315"/>
              </a:spcBef>
              <a:buClr>
                <a:srgbClr val="93A299"/>
              </a:buClr>
              <a:buSzPct val="92857"/>
              <a:buFont typeface="Segoe UI Symbol"/>
              <a:buChar char="■"/>
              <a:tabLst>
                <a:tab pos="741045" algn="l"/>
              </a:tabLst>
            </a:pPr>
            <a:r>
              <a:rPr dirty="0" sz="1400" b="1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14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3470"/>
                </a:solidFill>
                <a:latin typeface="Arial"/>
                <a:cs typeface="Arial"/>
              </a:rPr>
              <a:t>audience</a:t>
            </a:r>
            <a:r>
              <a:rPr dirty="0" sz="14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14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1400" spc="-25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3470"/>
                </a:solidFill>
                <a:latin typeface="Arial"/>
                <a:cs typeface="Arial"/>
              </a:rPr>
              <a:t>aiming</a:t>
            </a:r>
            <a:r>
              <a:rPr dirty="0" sz="1400" spc="-3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03470"/>
                </a:solidFill>
                <a:latin typeface="Arial"/>
                <a:cs typeface="Arial"/>
              </a:rPr>
              <a:t>for?</a:t>
            </a:r>
            <a:endParaRPr sz="1400">
              <a:latin typeface="Arial"/>
              <a:cs typeface="Arial"/>
            </a:endParaRPr>
          </a:p>
          <a:p>
            <a:pPr lvl="2" marL="741045" indent="-180340">
              <a:lnSpc>
                <a:spcPct val="100000"/>
              </a:lnSpc>
              <a:spcBef>
                <a:spcPts val="335"/>
              </a:spcBef>
              <a:buClr>
                <a:srgbClr val="93A299"/>
              </a:buClr>
              <a:buSzPct val="92857"/>
              <a:buFont typeface="Segoe UI Symbol"/>
              <a:buChar char="■"/>
              <a:tabLst>
                <a:tab pos="741045" algn="l"/>
              </a:tabLst>
            </a:pP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kinds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strategies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using?</a:t>
            </a:r>
            <a:endParaRPr sz="1400">
              <a:latin typeface="Arial"/>
              <a:cs typeface="Arial"/>
            </a:endParaRPr>
          </a:p>
          <a:p>
            <a:pPr lvl="2" marL="741045" indent="-180340">
              <a:lnSpc>
                <a:spcPct val="100000"/>
              </a:lnSpc>
              <a:spcBef>
                <a:spcPts val="310"/>
              </a:spcBef>
              <a:buClr>
                <a:srgbClr val="93A299"/>
              </a:buClr>
              <a:buSzPct val="92857"/>
              <a:buFont typeface="Segoe UI Symbol"/>
              <a:buChar char="■"/>
              <a:tabLst>
                <a:tab pos="741045" algn="l"/>
              </a:tabLst>
            </a:pP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1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functionality</a:t>
            </a:r>
            <a:r>
              <a:rPr dirty="0" sz="1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do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they</a:t>
            </a:r>
            <a:r>
              <a:rPr dirty="0" sz="1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contain?</a:t>
            </a:r>
            <a:endParaRPr sz="1400">
              <a:latin typeface="Arial"/>
              <a:cs typeface="Arial"/>
            </a:endParaRPr>
          </a:p>
          <a:p>
            <a:pPr lvl="2" marL="741045" indent="-180340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92857"/>
              <a:buFont typeface="Segoe UI Symbol"/>
              <a:buChar char="■"/>
              <a:tabLst>
                <a:tab pos="741045" algn="l"/>
              </a:tabLst>
            </a:pP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are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their</a:t>
            </a:r>
            <a:r>
              <a:rPr dirty="0" sz="14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strengths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4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03470"/>
                </a:solidFill>
                <a:latin typeface="Arial"/>
                <a:cs typeface="Arial"/>
              </a:rPr>
              <a:t>shortcomings?</a:t>
            </a:r>
            <a:endParaRPr sz="1400">
              <a:latin typeface="Arial"/>
              <a:cs typeface="Arial"/>
            </a:endParaRPr>
          </a:p>
          <a:p>
            <a:pPr lvl="1" marL="469265" indent="-182245">
              <a:lnSpc>
                <a:spcPct val="100000"/>
              </a:lnSpc>
              <a:spcBef>
                <a:spcPts val="44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926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opportunities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design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constraints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2298192"/>
            <a:ext cx="3627120" cy="3029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3163"/>
            <a:ext cx="4418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Defining</a:t>
            </a:r>
            <a:r>
              <a:rPr dirty="0" spc="-185"/>
              <a:t> </a:t>
            </a:r>
            <a:r>
              <a:rPr dirty="0" spc="-90"/>
              <a:t>your</a:t>
            </a:r>
            <a:r>
              <a:rPr dirty="0" spc="-180"/>
              <a:t> </a:t>
            </a:r>
            <a:r>
              <a:rPr dirty="0" spc="-95"/>
              <a:t>audience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770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/>
              <a:t>Learning</a:t>
            </a:r>
            <a:r>
              <a:rPr dirty="0" spc="-70"/>
              <a:t> </a:t>
            </a:r>
            <a:r>
              <a:rPr dirty="0"/>
              <a:t>about</a:t>
            </a:r>
            <a:r>
              <a:rPr dirty="0" spc="-75"/>
              <a:t> </a:t>
            </a:r>
            <a:r>
              <a:rPr dirty="0"/>
              <a:t>their</a:t>
            </a:r>
            <a:r>
              <a:rPr dirty="0" spc="-65"/>
              <a:t> </a:t>
            </a:r>
            <a:r>
              <a:rPr dirty="0" spc="-10"/>
              <a:t>problem</a:t>
            </a:r>
          </a:p>
          <a:p>
            <a:pPr lvl="1" marL="536575" indent="-25463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Semi-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structured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interview</a:t>
            </a:r>
            <a:endParaRPr sz="18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150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/>
              <a:t>Analyzing</a:t>
            </a:r>
            <a:r>
              <a:rPr dirty="0" spc="-80"/>
              <a:t> </a:t>
            </a:r>
            <a:r>
              <a:rPr dirty="0"/>
              <a:t>their</a:t>
            </a:r>
            <a:r>
              <a:rPr dirty="0" spc="-80"/>
              <a:t> </a:t>
            </a:r>
            <a:r>
              <a:rPr dirty="0" spc="-10"/>
              <a:t>tasks</a:t>
            </a:r>
          </a:p>
          <a:p>
            <a:pPr lvl="1" marL="536575" indent="-254635">
              <a:lnSpc>
                <a:spcPct val="100000"/>
              </a:lnSpc>
              <a:spcBef>
                <a:spcPts val="409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Hierarchical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task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267335" indent="-254635">
              <a:lnSpc>
                <a:spcPct val="100000"/>
              </a:lnSpc>
              <a:spcBef>
                <a:spcPts val="1245"/>
              </a:spcBef>
              <a:buClr>
                <a:srgbClr val="93A299"/>
              </a:buClr>
              <a:buSzPct val="83333"/>
              <a:buChar char="•"/>
              <a:tabLst>
                <a:tab pos="267335" algn="l"/>
              </a:tabLst>
            </a:pPr>
            <a:r>
              <a:rPr dirty="0"/>
              <a:t>Modeling</a:t>
            </a:r>
            <a:r>
              <a:rPr dirty="0" spc="-105"/>
              <a:t> </a:t>
            </a:r>
            <a:r>
              <a:rPr dirty="0" spc="-20"/>
              <a:t>users</a:t>
            </a:r>
          </a:p>
          <a:p>
            <a:pPr lvl="1" marL="536575" indent="-254635">
              <a:lnSpc>
                <a:spcPct val="100000"/>
              </a:lnSpc>
              <a:spcBef>
                <a:spcPts val="434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536575" algn="l"/>
              </a:tabLst>
            </a:pP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Personas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Semi-</a:t>
            </a:r>
            <a:r>
              <a:rPr dirty="0" spc="-100"/>
              <a:t>structured</a:t>
            </a:r>
            <a:r>
              <a:rPr dirty="0" spc="-110"/>
              <a:t> </a:t>
            </a:r>
            <a:r>
              <a:rPr dirty="0" spc="-95"/>
              <a:t>interviews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35684"/>
            <a:ext cx="7197090" cy="48171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77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Why?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0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gather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qualitative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data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about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users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understand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5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can</a:t>
            </a:r>
            <a:r>
              <a:rPr dirty="0" sz="1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help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identify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key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differences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between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designer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and</a:t>
            </a:r>
            <a:r>
              <a:rPr dirty="0" sz="1800" spc="-3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target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13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How?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ask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 open-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ended</a:t>
            </a:r>
            <a:r>
              <a:rPr dirty="0" sz="1800" spc="-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questions</a:t>
            </a:r>
            <a:endParaRPr sz="1800">
              <a:latin typeface="Arial"/>
              <a:cs typeface="Arial"/>
            </a:endParaRPr>
          </a:p>
          <a:p>
            <a:pPr lvl="1" marL="468630" marR="3747135" indent="-182245">
              <a:lnSpc>
                <a:spcPct val="120000"/>
              </a:lnSpc>
              <a:buClr>
                <a:srgbClr val="93A299"/>
              </a:buClr>
              <a:buSzPct val="83333"/>
              <a:buFont typeface="Lucida Sans Unicode"/>
              <a:buChar char="-"/>
              <a:tabLst>
                <a:tab pos="47117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bring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along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“cheat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sheet”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to 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	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ensure</a:t>
            </a:r>
            <a:r>
              <a:rPr dirty="0" sz="1800" spc="-3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that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gather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all</a:t>
            </a:r>
            <a:r>
              <a:rPr dirty="0" sz="1800" spc="-1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spcBef>
                <a:spcPts val="455"/>
              </a:spcBef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information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need</a:t>
            </a:r>
            <a:endParaRPr sz="1800">
              <a:latin typeface="Arial"/>
              <a:cs typeface="Arial"/>
            </a:endParaRPr>
          </a:p>
          <a:p>
            <a:pPr marL="194310" indent="-181610">
              <a:lnSpc>
                <a:spcPct val="100000"/>
              </a:lnSpc>
              <a:spcBef>
                <a:spcPts val="113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dirty="0" sz="2400" b="1">
                <a:solidFill>
                  <a:srgbClr val="003470"/>
                </a:solidFill>
                <a:latin typeface="Arial"/>
                <a:cs typeface="Arial"/>
              </a:rPr>
              <a:t>Some</a:t>
            </a:r>
            <a:r>
              <a:rPr dirty="0" sz="2400" spc="-50" b="1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470"/>
                </a:solidFill>
                <a:latin typeface="Arial"/>
                <a:cs typeface="Arial"/>
              </a:rPr>
              <a:t>tips</a:t>
            </a:r>
            <a:r>
              <a:rPr dirty="0" sz="2400" spc="-20">
                <a:solidFill>
                  <a:srgbClr val="00347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establish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trust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at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beginning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4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participant</a:t>
            </a:r>
            <a:r>
              <a:rPr dirty="0" sz="1800" spc="-6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engagement</a:t>
            </a:r>
            <a:r>
              <a:rPr dirty="0" sz="1800" spc="-4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will</a:t>
            </a:r>
            <a:r>
              <a:rPr dirty="0" sz="1800" spc="-4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vary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55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be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flexible,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but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make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sure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get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what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you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came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lvl="1" marL="468630" indent="-182245">
              <a:lnSpc>
                <a:spcPct val="100000"/>
              </a:lnSpc>
              <a:spcBef>
                <a:spcPts val="430"/>
              </a:spcBef>
              <a:buClr>
                <a:srgbClr val="93A299"/>
              </a:buClr>
              <a:buSzPct val="83333"/>
              <a:buFont typeface="Lucida Sans Unicode"/>
              <a:buChar char="-"/>
              <a:tabLst>
                <a:tab pos="468630" algn="l"/>
              </a:tabLst>
            </a:pP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consider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recording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or</a:t>
            </a:r>
            <a:r>
              <a:rPr dirty="0" sz="1800" spc="-2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note-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taking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to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help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470"/>
                </a:solidFill>
                <a:latin typeface="Arial"/>
                <a:cs typeface="Arial"/>
              </a:rPr>
              <a:t>with</a:t>
            </a:r>
            <a:r>
              <a:rPr dirty="0" sz="1800" spc="-25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3470"/>
                </a:solidFill>
                <a:latin typeface="Arial"/>
                <a:cs typeface="Arial"/>
              </a:rPr>
              <a:t>recall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283719" y="2990850"/>
            <a:ext cx="3717925" cy="2362200"/>
            <a:chOff x="5283719" y="2990850"/>
            <a:chExt cx="3717925" cy="23622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3244" y="3000374"/>
              <a:ext cx="3698355" cy="234315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288482" y="2995612"/>
              <a:ext cx="3708400" cy="2352675"/>
            </a:xfrm>
            <a:custGeom>
              <a:avLst/>
              <a:gdLst/>
              <a:ahLst/>
              <a:cxnLst/>
              <a:rect l="l" t="t" r="r" b="b"/>
              <a:pathLst>
                <a:path w="3708400" h="2352675">
                  <a:moveTo>
                    <a:pt x="0" y="0"/>
                  </a:moveTo>
                  <a:lnTo>
                    <a:pt x="3707880" y="0"/>
                  </a:lnTo>
                  <a:lnTo>
                    <a:pt x="3707880" y="2352674"/>
                  </a:lnTo>
                  <a:lnTo>
                    <a:pt x="0" y="235267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695437" y="6550152"/>
            <a:ext cx="59702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Wood,</a:t>
            </a:r>
            <a:r>
              <a:rPr dirty="0" sz="11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92934"/>
                </a:solidFill>
                <a:latin typeface="Arial"/>
                <a:cs typeface="Arial"/>
              </a:rPr>
              <a:t>L.</a:t>
            </a:r>
            <a:r>
              <a:rPr dirty="0" sz="11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292934"/>
                </a:solidFill>
                <a:latin typeface="Arial"/>
                <a:cs typeface="Arial"/>
              </a:rPr>
              <a:t>E.</a:t>
            </a:r>
            <a:r>
              <a:rPr dirty="0" sz="11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(1997).</a:t>
            </a:r>
            <a:r>
              <a:rPr dirty="0" sz="11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292934"/>
                </a:solidFill>
                <a:latin typeface="Arial"/>
                <a:cs typeface="Arial"/>
              </a:rPr>
              <a:t>Semi-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structured</a:t>
            </a:r>
            <a:r>
              <a:rPr dirty="0" sz="11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292934"/>
                </a:solidFill>
                <a:latin typeface="Arial"/>
                <a:cs typeface="Arial"/>
              </a:rPr>
              <a:t>interviewing </a:t>
            </a:r>
            <a:r>
              <a:rPr dirty="0" sz="11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11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30">
                <a:solidFill>
                  <a:srgbClr val="292934"/>
                </a:solidFill>
                <a:latin typeface="Arial"/>
                <a:cs typeface="Arial"/>
              </a:rPr>
              <a:t>user-</a:t>
            </a:r>
            <a:r>
              <a:rPr dirty="0" sz="1100" spc="-25">
                <a:solidFill>
                  <a:srgbClr val="292934"/>
                </a:solidFill>
                <a:latin typeface="Arial"/>
                <a:cs typeface="Arial"/>
              </a:rPr>
              <a:t>centered</a:t>
            </a:r>
            <a:r>
              <a:rPr dirty="0" sz="11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design. </a:t>
            </a:r>
            <a:r>
              <a:rPr dirty="0" sz="1100" spc="-20" i="1">
                <a:solidFill>
                  <a:srgbClr val="292934"/>
                </a:solidFill>
                <a:latin typeface="Arial"/>
                <a:cs typeface="Arial"/>
              </a:rPr>
              <a:t>interactions</a:t>
            </a:r>
            <a:r>
              <a:rPr dirty="0" sz="1100" spc="-20">
                <a:solidFill>
                  <a:srgbClr val="292934"/>
                </a:solidFill>
                <a:latin typeface="Arial"/>
                <a:cs typeface="Arial"/>
              </a:rPr>
              <a:t>,</a:t>
            </a:r>
            <a:r>
              <a:rPr dirty="0" sz="11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292934"/>
                </a:solidFill>
                <a:latin typeface="Arial"/>
                <a:cs typeface="Arial"/>
              </a:rPr>
              <a:t>4</a:t>
            </a:r>
            <a:r>
              <a:rPr dirty="0" sz="1100" spc="-10">
                <a:solidFill>
                  <a:srgbClr val="292934"/>
                </a:solidFill>
                <a:latin typeface="Arial"/>
                <a:cs typeface="Arial"/>
              </a:rPr>
              <a:t>(2),</a:t>
            </a:r>
            <a:r>
              <a:rPr dirty="0" sz="11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100" spc="-35">
                <a:solidFill>
                  <a:srgbClr val="292934"/>
                </a:solidFill>
                <a:latin typeface="Arial"/>
                <a:cs typeface="Arial"/>
              </a:rPr>
              <a:t>48-</a:t>
            </a:r>
            <a:r>
              <a:rPr dirty="0" sz="1100" spc="-25">
                <a:solidFill>
                  <a:srgbClr val="292934"/>
                </a:solidFill>
                <a:latin typeface="Arial"/>
                <a:cs typeface="Arial"/>
              </a:rPr>
              <a:t>61.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293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2024-08-19T20:22:18Z</dcterms:created>
  <dcterms:modified xsi:type="dcterms:W3CDTF">2024-08-19T20:22:18Z</dcterms:modified>
</cp:coreProperties>
</file>