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3163"/>
            <a:ext cx="21209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3163"/>
            <a:ext cx="79749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1780"/>
            <a:ext cx="8055609" cy="245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88"/>
                </a:lnTo>
              </a:path>
            </a:pathLst>
          </a:custGeom>
          <a:ln w="19050">
            <a:solidFill>
              <a:srgbClr val="0026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312923"/>
            <a:ext cx="5702935" cy="942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/>
              <a:t>LECTURE</a:t>
            </a:r>
            <a:r>
              <a:rPr dirty="0" sz="2400" spc="-155"/>
              <a:t> </a:t>
            </a:r>
            <a:r>
              <a:rPr dirty="0" sz="2400" spc="-25"/>
              <a:t>16:</a:t>
            </a:r>
            <a:endParaRPr sz="24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165"/>
              <a:t>EVALUATION</a:t>
            </a:r>
            <a:r>
              <a:rPr dirty="0" spc="-185"/>
              <a:t> </a:t>
            </a:r>
            <a:r>
              <a:rPr dirty="0" spc="-90"/>
              <a:t>TECHNIQUES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4540" y="3526028"/>
            <a:ext cx="213995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April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29,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CSC/SDS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235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850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ChartJunk</a:t>
            </a:r>
            <a:r>
              <a:rPr dirty="0" spc="-195"/>
              <a:t> </a:t>
            </a:r>
            <a:r>
              <a:rPr dirty="0" spc="-70"/>
              <a:t>and</a:t>
            </a:r>
            <a:r>
              <a:rPr dirty="0" spc="-195"/>
              <a:t> </a:t>
            </a:r>
            <a:r>
              <a:rPr dirty="0" spc="-70"/>
              <a:t>Eye</a:t>
            </a:r>
            <a:r>
              <a:rPr dirty="0" spc="-190"/>
              <a:t> </a:t>
            </a:r>
            <a:r>
              <a:rPr dirty="0" spc="-85"/>
              <a:t>Gaze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404371"/>
            <a:ext cx="4158271" cy="31344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798" y="2588139"/>
            <a:ext cx="4496341" cy="2939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120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8054975" cy="158623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any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compelling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examples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embellishment?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Tragic</a:t>
            </a:r>
            <a:r>
              <a:rPr dirty="0" sz="2400" spc="-12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ones?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What’s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right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balance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24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Tufte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ChartJunk?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/>
              <a:t>Nested</a:t>
            </a:r>
            <a:r>
              <a:rPr dirty="0" sz="3200" spc="-190"/>
              <a:t> </a:t>
            </a:r>
            <a:r>
              <a:rPr dirty="0" sz="3200" spc="-85"/>
              <a:t>Model</a:t>
            </a:r>
            <a:r>
              <a:rPr dirty="0" sz="3200" spc="-175"/>
              <a:t> </a:t>
            </a:r>
            <a:r>
              <a:rPr dirty="0" sz="3200" spc="-60"/>
              <a:t>of</a:t>
            </a:r>
            <a:r>
              <a:rPr dirty="0" sz="3200" spc="-180"/>
              <a:t> </a:t>
            </a:r>
            <a:r>
              <a:rPr dirty="0" sz="3200" spc="-95"/>
              <a:t>VIS</a:t>
            </a:r>
            <a:r>
              <a:rPr dirty="0" sz="3200" spc="-175"/>
              <a:t> </a:t>
            </a:r>
            <a:r>
              <a:rPr dirty="0" sz="3200" spc="-95"/>
              <a:t>Design</a:t>
            </a:r>
            <a:r>
              <a:rPr dirty="0" sz="3200" spc="-185"/>
              <a:t> </a:t>
            </a:r>
            <a:r>
              <a:rPr dirty="0" sz="3200" spc="-120"/>
              <a:t>(Munzner,</a:t>
            </a:r>
            <a:r>
              <a:rPr dirty="0" sz="3200" spc="-180"/>
              <a:t> </a:t>
            </a:r>
            <a:r>
              <a:rPr dirty="0" sz="3200" spc="-35"/>
              <a:t>2009)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49" y="2574900"/>
            <a:ext cx="7886859" cy="216649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5539" y="6204203"/>
            <a:ext cx="6916420" cy="4432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Munzner,</a:t>
            </a:r>
            <a:r>
              <a:rPr dirty="0" sz="1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Tamara.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"A</a:t>
            </a:r>
            <a:r>
              <a:rPr dirty="0" sz="1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r>
              <a:rPr dirty="0" sz="1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1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validation."</a:t>
            </a:r>
            <a:r>
              <a:rPr dirty="0" sz="1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Visualization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dirty="0" sz="1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IEEE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Transactions</a:t>
            </a:r>
            <a:r>
              <a:rPr dirty="0" sz="1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15.6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(2009):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921-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928.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1485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Threats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60" y="1371600"/>
            <a:ext cx="7888940" cy="49587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Evaluation</a:t>
            </a:r>
            <a:r>
              <a:rPr dirty="0" spc="-200"/>
              <a:t> </a:t>
            </a:r>
            <a:r>
              <a:rPr dirty="0" spc="-95"/>
              <a:t>“threats”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7969884" cy="210947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Mismatch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common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evaluating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5650" marR="559435" indent="-34290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value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new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encoding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can’t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measured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a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quantitative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timing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mischaracterized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task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can’t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addressed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formal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lab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Matching</a:t>
            </a:r>
            <a:r>
              <a:rPr dirty="0" spc="-200"/>
              <a:t> </a:t>
            </a:r>
            <a:r>
              <a:rPr dirty="0" spc="-105" b="1">
                <a:latin typeface="Arial"/>
                <a:cs typeface="Arial"/>
              </a:rPr>
              <a:t>methods</a:t>
            </a:r>
            <a:r>
              <a:rPr dirty="0" spc="-204" b="1">
                <a:latin typeface="Arial"/>
                <a:cs typeface="Arial"/>
              </a:rPr>
              <a:t> </a:t>
            </a:r>
            <a:r>
              <a:rPr dirty="0" spc="-70"/>
              <a:t>and</a:t>
            </a:r>
            <a:r>
              <a:rPr dirty="0" spc="-200"/>
              <a:t> </a:t>
            </a:r>
            <a:r>
              <a:rPr dirty="0" spc="-75" b="1">
                <a:latin typeface="Arial"/>
                <a:cs typeface="Arial"/>
              </a:rPr>
              <a:t>metrics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91693"/>
            <a:ext cx="7529078" cy="54799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676"/>
            <a:ext cx="73590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14"/>
              <a:t>Insight-</a:t>
            </a:r>
            <a:r>
              <a:rPr dirty="0" sz="3200" spc="-90"/>
              <a:t>based</a:t>
            </a:r>
            <a:r>
              <a:rPr dirty="0" sz="3200" spc="-170"/>
              <a:t> </a:t>
            </a:r>
            <a:r>
              <a:rPr dirty="0" sz="3200" spc="-100"/>
              <a:t>evaluation</a:t>
            </a:r>
            <a:r>
              <a:rPr dirty="0" sz="3200" spc="-170"/>
              <a:t> </a:t>
            </a:r>
            <a:r>
              <a:rPr dirty="0" sz="3200" spc="-90"/>
              <a:t>(North</a:t>
            </a:r>
            <a:r>
              <a:rPr dirty="0" sz="3200" spc="-170"/>
              <a:t> </a:t>
            </a:r>
            <a:r>
              <a:rPr dirty="0" sz="3200" spc="-75"/>
              <a:t>et.</a:t>
            </a:r>
            <a:r>
              <a:rPr dirty="0" sz="3200" spc="-170"/>
              <a:t> </a:t>
            </a:r>
            <a:r>
              <a:rPr dirty="0" sz="3200" spc="-70"/>
              <a:t>al,</a:t>
            </a:r>
            <a:r>
              <a:rPr dirty="0" sz="3200" spc="-165"/>
              <a:t> </a:t>
            </a:r>
            <a:r>
              <a:rPr dirty="0" sz="3200" spc="-40"/>
              <a:t>2005)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700" y="1270000"/>
            <a:ext cx="2400300" cy="5587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8080" y="3105403"/>
            <a:ext cx="3855720" cy="18516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>
              <a:lnSpc>
                <a:spcPct val="99200"/>
              </a:lnSpc>
              <a:spcBef>
                <a:spcPts val="12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Measure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usefulness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counting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the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number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algn="ctr" marL="604520" marR="5969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person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generated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while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Insight-</a:t>
            </a:r>
            <a:r>
              <a:rPr dirty="0" spc="-85"/>
              <a:t>Based</a:t>
            </a:r>
            <a:r>
              <a:rPr dirty="0" spc="-165"/>
              <a:t> </a:t>
            </a:r>
            <a:r>
              <a:rPr dirty="0" spc="-95"/>
              <a:t>Evaluation</a:t>
            </a:r>
            <a:r>
              <a:rPr dirty="0" spc="-160"/>
              <a:t> </a:t>
            </a:r>
            <a:r>
              <a:rPr dirty="0" spc="-8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7851775" cy="335407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“benchmark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tasks”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Training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15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minutes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Participants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list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questions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would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like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pursue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Asked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examine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long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necessary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until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no</a:t>
            </a:r>
            <a:r>
              <a:rPr dirty="0" sz="24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new</a:t>
            </a:r>
            <a:r>
              <a:rPr dirty="0" sz="24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r>
              <a:rPr dirty="0" sz="2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gained</a:t>
            </a:r>
            <a:endParaRPr sz="2400">
              <a:latin typeface="Arial"/>
              <a:cs typeface="Arial"/>
            </a:endParaRPr>
          </a:p>
          <a:p>
            <a:pPr marL="193675" marR="121285" indent="-181610">
              <a:lnSpc>
                <a:spcPct val="100800"/>
              </a:lnSpc>
              <a:spcBef>
                <a:spcPts val="110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During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analysis,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participants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asked</a:t>
            </a:r>
            <a:r>
              <a:rPr dirty="0" sz="24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8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comment</a:t>
            </a:r>
            <a:r>
              <a:rPr dirty="0" sz="24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on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observations,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inferences,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conclusions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Evaluating</a:t>
            </a:r>
            <a:r>
              <a:rPr dirty="0" spc="-210"/>
              <a:t> </a:t>
            </a:r>
            <a:r>
              <a:rPr dirty="0" spc="-70"/>
              <a:t>the</a:t>
            </a:r>
            <a:r>
              <a:rPr dirty="0" spc="-195"/>
              <a:t> </a:t>
            </a:r>
            <a:r>
              <a:rPr dirty="0" spc="-90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41780"/>
            <a:ext cx="7338695" cy="20955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Tally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up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number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distinct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observations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Baseline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generated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participants</a:t>
            </a:r>
            <a:endParaRPr sz="2000">
              <a:latin typeface="Arial"/>
              <a:cs typeface="Arial"/>
            </a:endParaRPr>
          </a:p>
          <a:p>
            <a:pPr marL="193675" marR="5080" indent="-181610">
              <a:lnSpc>
                <a:spcPct val="100800"/>
              </a:lnSpc>
              <a:spcBef>
                <a:spcPts val="1160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Various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quantitative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statistics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generation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(time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spent,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first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insight,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/>
              <a:t>Discussion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72406" y="1621028"/>
            <a:ext cx="6198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does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insight-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based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evaluation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address?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49" y="2336777"/>
            <a:ext cx="7886859" cy="216649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120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5793" y="2504948"/>
            <a:ext cx="5333365" cy="106807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measure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effectiveness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Problem:</a:t>
            </a:r>
            <a:r>
              <a:rPr dirty="0" spc="-190"/>
              <a:t> </a:t>
            </a:r>
            <a:r>
              <a:rPr dirty="0" spc="-95"/>
              <a:t>defining</a:t>
            </a:r>
            <a:r>
              <a:rPr dirty="0" spc="-185"/>
              <a:t> </a:t>
            </a:r>
            <a:r>
              <a:rPr dirty="0" spc="-95"/>
              <a:t>“insight”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712075" cy="219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North’s</a:t>
            </a:r>
            <a:r>
              <a:rPr dirty="0" sz="24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4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“[Insight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is]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individual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observation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participant,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unit</a:t>
            </a:r>
            <a:r>
              <a:rPr dirty="0" sz="20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discovery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.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straightforward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recognize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occurrences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think-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aloud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protocol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any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data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observation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mentions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considered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insight.”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16167" y="1953767"/>
            <a:ext cx="1198245" cy="512445"/>
            <a:chOff x="5916167" y="1953767"/>
            <a:chExt cx="1198245" cy="512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1953767"/>
              <a:ext cx="1197864" cy="51206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19799" y="2057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3979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939798" y="304800"/>
                  </a:lnTo>
                  <a:lnTo>
                    <a:pt x="959572" y="300807"/>
                  </a:lnTo>
                  <a:lnTo>
                    <a:pt x="975720" y="289920"/>
                  </a:lnTo>
                  <a:lnTo>
                    <a:pt x="986607" y="273772"/>
                  </a:lnTo>
                  <a:lnTo>
                    <a:pt x="990600" y="253998"/>
                  </a:lnTo>
                  <a:lnTo>
                    <a:pt x="990600" y="50801"/>
                  </a:lnTo>
                  <a:lnTo>
                    <a:pt x="986607" y="31027"/>
                  </a:lnTo>
                  <a:lnTo>
                    <a:pt x="975720" y="14879"/>
                  </a:lnTo>
                  <a:lnTo>
                    <a:pt x="959572" y="3992"/>
                  </a:lnTo>
                  <a:lnTo>
                    <a:pt x="9397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Example</a:t>
            </a:r>
            <a:r>
              <a:rPr dirty="0" spc="-195"/>
              <a:t> </a:t>
            </a:r>
            <a:r>
              <a:rPr dirty="0" spc="-50"/>
              <a:t>1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621028"/>
            <a:ext cx="7893684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“Our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tool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allows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biologists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interactively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explore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whole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set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trees,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providing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overall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distribution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possible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conflicting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hypothesis”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3477" y="4274820"/>
            <a:ext cx="6735445" cy="10071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386330" marR="5080" indent="-2374265">
              <a:lnSpc>
                <a:spcPct val="101200"/>
              </a:lnSpc>
              <a:spcBef>
                <a:spcPts val="50"/>
              </a:spcBef>
            </a:pP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32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=</a:t>
            </a:r>
            <a:r>
              <a:rPr dirty="0" sz="32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knowledge</a:t>
            </a:r>
            <a:r>
              <a:rPr dirty="0" sz="32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32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32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3470"/>
                </a:solidFill>
                <a:latin typeface="Arial"/>
                <a:cs typeface="Arial"/>
              </a:rPr>
              <a:t>overall distribution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3568" y="3020567"/>
            <a:ext cx="8132445" cy="588645"/>
            <a:chOff x="353568" y="3020567"/>
            <a:chExt cx="8132445" cy="5886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020567"/>
              <a:ext cx="8132064" cy="58826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3124199"/>
              <a:ext cx="7924800" cy="381000"/>
            </a:xfrm>
            <a:custGeom>
              <a:avLst/>
              <a:gdLst/>
              <a:ahLst/>
              <a:cxnLst/>
              <a:rect l="l" t="t" r="r" b="b"/>
              <a:pathLst>
                <a:path w="7924800" h="381000">
                  <a:moveTo>
                    <a:pt x="7861300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7861300" y="381000"/>
                  </a:lnTo>
                  <a:lnTo>
                    <a:pt x="7886016" y="376009"/>
                  </a:lnTo>
                  <a:lnTo>
                    <a:pt x="7906201" y="362401"/>
                  </a:lnTo>
                  <a:lnTo>
                    <a:pt x="7919809" y="342216"/>
                  </a:lnTo>
                  <a:lnTo>
                    <a:pt x="7924800" y="317498"/>
                  </a:lnTo>
                  <a:lnTo>
                    <a:pt x="7924800" y="63501"/>
                  </a:lnTo>
                  <a:lnTo>
                    <a:pt x="7919809" y="38783"/>
                  </a:lnTo>
                  <a:lnTo>
                    <a:pt x="7906201" y="18598"/>
                  </a:lnTo>
                  <a:lnTo>
                    <a:pt x="7886016" y="499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3A900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4392167" y="1953767"/>
            <a:ext cx="1426845" cy="512445"/>
            <a:chOff x="4392167" y="1953767"/>
            <a:chExt cx="1426845" cy="51244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953767"/>
              <a:ext cx="1426464" cy="51206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495799" y="205739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1683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168398" y="304800"/>
                  </a:lnTo>
                  <a:lnTo>
                    <a:pt x="1188172" y="300807"/>
                  </a:lnTo>
                  <a:lnTo>
                    <a:pt x="1204320" y="289920"/>
                  </a:lnTo>
                  <a:lnTo>
                    <a:pt x="1215207" y="273772"/>
                  </a:lnTo>
                  <a:lnTo>
                    <a:pt x="1219200" y="253998"/>
                  </a:lnTo>
                  <a:lnTo>
                    <a:pt x="1219200" y="50801"/>
                  </a:lnTo>
                  <a:lnTo>
                    <a:pt x="1215207" y="31027"/>
                  </a:lnTo>
                  <a:lnTo>
                    <a:pt x="1204320" y="14879"/>
                  </a:lnTo>
                  <a:lnTo>
                    <a:pt x="1188172" y="3992"/>
                  </a:lnTo>
                  <a:lnTo>
                    <a:pt x="11683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Example</a:t>
            </a:r>
            <a:r>
              <a:rPr dirty="0" spc="-195"/>
              <a:t> </a:t>
            </a:r>
            <a:r>
              <a:rPr dirty="0" spc="-50"/>
              <a:t>2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1621028"/>
            <a:ext cx="8004175" cy="36607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“The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analyst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determined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answers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these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questions,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but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also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up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further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insights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shared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people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other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administrative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units.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discovered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information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advise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other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administrators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of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certain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previously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unknown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relationships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400">
              <a:latin typeface="Arial"/>
              <a:cs typeface="Arial"/>
            </a:endParaRPr>
          </a:p>
          <a:p>
            <a:pPr marL="2227580" marR="394335" indent="-1358900">
              <a:lnSpc>
                <a:spcPct val="101200"/>
              </a:lnSpc>
            </a:pP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32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=</a:t>
            </a:r>
            <a:r>
              <a:rPr dirty="0" sz="32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information</a:t>
            </a:r>
            <a:r>
              <a:rPr dirty="0" sz="32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32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3470"/>
                </a:solidFill>
                <a:latin typeface="Arial"/>
                <a:cs typeface="Arial"/>
              </a:rPr>
              <a:t>previously </a:t>
            </a:r>
            <a:r>
              <a:rPr dirty="0" sz="3200">
                <a:solidFill>
                  <a:srgbClr val="003470"/>
                </a:solidFill>
                <a:latin typeface="Arial"/>
                <a:cs typeface="Arial"/>
              </a:rPr>
              <a:t>unknown</a:t>
            </a:r>
            <a:r>
              <a:rPr dirty="0" sz="32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3470"/>
                </a:solidFill>
                <a:latin typeface="Arial"/>
                <a:cs typeface="Arial"/>
              </a:rPr>
              <a:t>relationships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Cognitive</a:t>
            </a:r>
            <a:r>
              <a:rPr dirty="0" spc="-175"/>
              <a:t> </a:t>
            </a:r>
            <a:r>
              <a:rPr dirty="0" spc="-90"/>
              <a:t>science</a:t>
            </a:r>
            <a:r>
              <a:rPr dirty="0" spc="-175"/>
              <a:t> </a:t>
            </a:r>
            <a:r>
              <a:rPr dirty="0" spc="-90"/>
              <a:t>definition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788909" cy="1522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measurable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frontal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temporal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lobes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(superior</a:t>
            </a:r>
            <a:r>
              <a:rPr dirty="0" sz="24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temporal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gyrus).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Spontaneous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vs.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model-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building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200525"/>
            <a:ext cx="2819400" cy="13620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4200525"/>
            <a:ext cx="2514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Disambiguating</a:t>
            </a:r>
            <a:r>
              <a:rPr dirty="0" spc="-135"/>
              <a:t> </a:t>
            </a:r>
            <a:r>
              <a:rPr dirty="0" spc="-100"/>
              <a:t>“Insight”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669" y="1541780"/>
            <a:ext cx="7675245" cy="34321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Knowledge-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building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insight:</a:t>
            </a:r>
            <a:endParaRPr sz="2400">
              <a:latin typeface="Arial"/>
              <a:cs typeface="Arial"/>
            </a:endParaRPr>
          </a:p>
          <a:p>
            <a:pPr lvl="1" marL="62928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629285" algn="l"/>
              </a:tabLst>
            </a:pP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Discovering</a:t>
            </a:r>
            <a:r>
              <a:rPr dirty="0" sz="20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insight,</a:t>
            </a:r>
            <a:r>
              <a:rPr dirty="0" sz="2000" spc="-8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gaining</a:t>
            </a:r>
            <a:r>
              <a:rPr dirty="0" sz="2000" spc="-7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insight,</a:t>
            </a:r>
            <a:r>
              <a:rPr dirty="0" sz="2000" spc="-8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providing</a:t>
            </a:r>
            <a:r>
              <a:rPr dirty="0" sz="2000" spc="-7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endParaRPr sz="2000">
              <a:latin typeface="Arial"/>
              <a:cs typeface="Arial"/>
            </a:endParaRPr>
          </a:p>
          <a:p>
            <a:pPr lvl="1" marL="629920" marR="71755" indent="-34290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62992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substance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,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accumulates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over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could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measured/quantified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789"/>
              </a:spcBef>
              <a:buClr>
                <a:srgbClr val="93A299"/>
              </a:buClr>
              <a:buFont typeface="Lucida Sans Unicode"/>
              <a:buChar char="-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Spontaneous</a:t>
            </a:r>
            <a:r>
              <a:rPr dirty="0" sz="2400" spc="-1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insight:</a:t>
            </a:r>
            <a:endParaRPr sz="2400">
              <a:latin typeface="Arial"/>
              <a:cs typeface="Arial"/>
            </a:endParaRPr>
          </a:p>
          <a:p>
            <a:pPr lvl="1" marL="629285" indent="-342265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629285" algn="l"/>
              </a:tabLst>
            </a:pP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Experiencing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insight,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having</a:t>
            </a:r>
            <a:r>
              <a:rPr dirty="0" sz="2000" spc="-4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5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insight,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5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moment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5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endParaRPr sz="2000">
              <a:latin typeface="Arial"/>
              <a:cs typeface="Arial"/>
            </a:endParaRPr>
          </a:p>
          <a:p>
            <a:pPr lvl="1" marL="629920" marR="5080" indent="-342900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62992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discrete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event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occurs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specific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moment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in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could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observed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120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3092450" cy="25247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3675" marR="272415" indent="-181610">
              <a:lnSpc>
                <a:spcPct val="100400"/>
              </a:lnSpc>
              <a:spcBef>
                <a:spcPts val="8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measure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knowledge-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building 	insight?</a:t>
            </a:r>
            <a:endParaRPr sz="2400">
              <a:latin typeface="Arial"/>
              <a:cs typeface="Arial"/>
            </a:endParaRPr>
          </a:p>
          <a:p>
            <a:pPr marL="193675" marR="5080" indent="-181610">
              <a:lnSpc>
                <a:spcPct val="100800"/>
              </a:lnSpc>
              <a:spcBef>
                <a:spcPts val="120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measure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spontaneous</a:t>
            </a:r>
            <a:r>
              <a:rPr dirty="0" sz="2400" spc="-1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insight?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related?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572510"/>
            <a:ext cx="5143130" cy="27919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210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465580"/>
            <a:ext cx="7779384" cy="2092325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M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ulti-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dimensional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I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n-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depth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L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ong-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term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193675" marR="514984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Hypothesis: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efficacy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tools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assessed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by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documenting:</a:t>
            </a:r>
            <a:endParaRPr sz="2400">
              <a:latin typeface="Arial"/>
              <a:cs typeface="Arial"/>
            </a:endParaRPr>
          </a:p>
          <a:p>
            <a:pPr lvl="1" marL="1097915" indent="-28511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8888"/>
              <a:buFont typeface="Lucida Sans Unicode"/>
              <a:buChar char="-"/>
              <a:tabLst>
                <a:tab pos="109791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Usage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(observations,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interviews,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surveys,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logging,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lvl="1" marL="1097915" indent="-28511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8888"/>
              <a:buFont typeface="Lucida Sans Unicode"/>
              <a:buChar char="-"/>
              <a:tabLst>
                <a:tab pos="109791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successful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achieving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professional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55676"/>
            <a:ext cx="7198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/>
              <a:t>MILCs</a:t>
            </a:r>
            <a:r>
              <a:rPr dirty="0" sz="3200" spc="-180"/>
              <a:t> </a:t>
            </a:r>
            <a:r>
              <a:rPr dirty="0" sz="3200"/>
              <a:t>–</a:t>
            </a:r>
            <a:r>
              <a:rPr dirty="0" sz="3200" spc="-180"/>
              <a:t> </a:t>
            </a:r>
            <a:r>
              <a:rPr dirty="0" sz="3200" spc="-100"/>
              <a:t>Shneiderman</a:t>
            </a:r>
            <a:r>
              <a:rPr dirty="0" sz="3200" spc="-185"/>
              <a:t> </a:t>
            </a:r>
            <a:r>
              <a:rPr dirty="0" sz="3200" spc="-75"/>
              <a:t>and</a:t>
            </a:r>
            <a:r>
              <a:rPr dirty="0" sz="3200" spc="-185"/>
              <a:t> </a:t>
            </a:r>
            <a:r>
              <a:rPr dirty="0" sz="3200" spc="-100"/>
              <a:t>Plaisant</a:t>
            </a:r>
            <a:r>
              <a:rPr dirty="0" sz="3200" spc="-180"/>
              <a:t> </a:t>
            </a:r>
            <a:r>
              <a:rPr dirty="0" sz="3200" spc="-70"/>
              <a:t>(2006)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1816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Definition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8053705" cy="4505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93853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spc="-10" b="1">
                <a:solidFill>
                  <a:srgbClr val="A6A6A6"/>
                </a:solidFill>
                <a:latin typeface="Arial"/>
                <a:cs typeface="Arial"/>
              </a:rPr>
              <a:t>Multi-</a:t>
            </a:r>
            <a:r>
              <a:rPr dirty="0" sz="2400" b="1">
                <a:solidFill>
                  <a:srgbClr val="A6A6A6"/>
                </a:solidFill>
                <a:latin typeface="Arial"/>
                <a:cs typeface="Arial"/>
              </a:rPr>
              <a:t>dimensional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:</a:t>
            </a:r>
            <a:r>
              <a:rPr dirty="0" sz="2400" spc="-8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using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observations,</a:t>
            </a:r>
            <a:r>
              <a:rPr dirty="0" sz="2400" spc="-8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interviews,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surveys,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and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loggers</a:t>
            </a:r>
            <a:endParaRPr sz="2400">
              <a:latin typeface="Arial"/>
              <a:cs typeface="Arial"/>
            </a:endParaRPr>
          </a:p>
          <a:p>
            <a:pPr marL="193675" marR="5080" indent="-181610">
              <a:lnSpc>
                <a:spcPct val="100800"/>
              </a:lnSpc>
              <a:spcBef>
                <a:spcPts val="11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spc="-10" b="1">
                <a:solidFill>
                  <a:srgbClr val="A6A6A6"/>
                </a:solidFill>
                <a:latin typeface="Arial"/>
                <a:cs typeface="Arial"/>
              </a:rPr>
              <a:t>In-</a:t>
            </a:r>
            <a:r>
              <a:rPr dirty="0" sz="2400" b="1">
                <a:solidFill>
                  <a:srgbClr val="A6A6A6"/>
                </a:solidFill>
                <a:latin typeface="Arial"/>
                <a:cs typeface="Arial"/>
              </a:rPr>
              <a:t>Depth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: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intense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engagement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the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researchers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with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expert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users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point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becoming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partner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or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assistant</a:t>
            </a:r>
            <a:endParaRPr sz="2400">
              <a:latin typeface="Arial"/>
              <a:cs typeface="Arial"/>
            </a:endParaRPr>
          </a:p>
          <a:p>
            <a:pPr marL="193675" marR="118745" indent="-181610">
              <a:lnSpc>
                <a:spcPct val="100400"/>
              </a:lnSpc>
              <a:spcBef>
                <a:spcPts val="11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spc="-10" b="1">
                <a:solidFill>
                  <a:srgbClr val="A6A6A6"/>
                </a:solidFill>
                <a:latin typeface="Arial"/>
                <a:cs typeface="Arial"/>
              </a:rPr>
              <a:t>Long-</a:t>
            </a:r>
            <a:r>
              <a:rPr dirty="0" sz="2400" b="1">
                <a:solidFill>
                  <a:srgbClr val="A6A6A6"/>
                </a:solidFill>
                <a:latin typeface="Arial"/>
                <a:cs typeface="Arial"/>
              </a:rPr>
              <a:t>term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: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longitudinal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studies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that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begin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with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training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use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specific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tool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through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proficient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usage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that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leads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strategy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changes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for</a:t>
            </a:r>
            <a:r>
              <a:rPr dirty="0" sz="2400" spc="-5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expert</a:t>
            </a:r>
            <a:r>
              <a:rPr dirty="0" sz="2400" spc="-5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 marL="193675" marR="84455" indent="-181610">
              <a:lnSpc>
                <a:spcPct val="99200"/>
              </a:lnSpc>
              <a:spcBef>
                <a:spcPts val="124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b="1">
                <a:solidFill>
                  <a:srgbClr val="A6A6A6"/>
                </a:solidFill>
                <a:latin typeface="Arial"/>
                <a:cs typeface="Arial"/>
              </a:rPr>
              <a:t>Case</a:t>
            </a:r>
            <a:r>
              <a:rPr dirty="0" sz="2400" spc="-70" b="1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6A6A6"/>
                </a:solidFill>
                <a:latin typeface="Arial"/>
                <a:cs typeface="Arial"/>
              </a:rPr>
              <a:t>studies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: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detailed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reporting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about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small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number</a:t>
            </a:r>
            <a:r>
              <a:rPr dirty="0" sz="2400" spc="-7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of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individuals</a:t>
            </a:r>
            <a:r>
              <a:rPr dirty="0" sz="24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working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on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their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own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problems,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in</a:t>
            </a:r>
            <a:r>
              <a:rPr dirty="0" sz="24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A6A6A6"/>
                </a:solidFill>
                <a:latin typeface="Arial"/>
                <a:cs typeface="Arial"/>
              </a:rPr>
              <a:t>their</a:t>
            </a:r>
            <a:r>
              <a:rPr dirty="0" sz="2400" spc="-6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own </a:t>
            </a:r>
            <a:r>
              <a:rPr dirty="0" sz="2400" spc="-25">
                <a:solidFill>
                  <a:srgbClr val="A6A6A6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A6A6A6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49" y="2574900"/>
            <a:ext cx="7886859" cy="21664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29807" y="1853691"/>
            <a:ext cx="4043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8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470"/>
                </a:solidFill>
                <a:latin typeface="Arial"/>
                <a:cs typeface="Arial"/>
              </a:rPr>
              <a:t>MILCs</a:t>
            </a:r>
            <a:r>
              <a:rPr dirty="0" sz="2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3470"/>
                </a:solidFill>
                <a:latin typeface="Arial"/>
                <a:cs typeface="Arial"/>
              </a:rPr>
              <a:t>address?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553325" cy="26797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128905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MILCs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been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embraced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small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community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of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researchers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interested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studying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creativity</a:t>
            </a:r>
            <a:r>
              <a:rPr dirty="0" sz="24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Challenges:</a:t>
            </a:r>
            <a:endParaRPr sz="24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Cannot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control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Cannot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control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470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lvl="1" marL="755650" marR="5080" indent="-34290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Toy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laboratories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0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indicative</a:t>
            </a:r>
            <a:r>
              <a:rPr dirty="0" sz="20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real-world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1812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0">
                <a:solidFill>
                  <a:srgbClr val="003470"/>
                </a:solidFill>
                <a:latin typeface="Arial"/>
                <a:cs typeface="Arial"/>
              </a:rPr>
              <a:t>Tufte,</a:t>
            </a:r>
            <a:r>
              <a:rPr dirty="0" sz="3600" spc="-2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90">
                <a:solidFill>
                  <a:srgbClr val="003470"/>
                </a:solidFill>
                <a:latin typeface="Arial"/>
                <a:cs typeface="Arial"/>
              </a:rPr>
              <a:t>1983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2211" y="3181603"/>
            <a:ext cx="211201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3335" marR="5080" indent="-127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“Above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else,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data.”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79391" y="850391"/>
            <a:ext cx="4593590" cy="5745480"/>
            <a:chOff x="4279391" y="850391"/>
            <a:chExt cx="4593590" cy="57454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9391" y="850391"/>
              <a:ext cx="4593336" cy="57454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914400"/>
              <a:ext cx="4412162" cy="5562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324350" y="895350"/>
              <a:ext cx="4450715" cy="5600700"/>
            </a:xfrm>
            <a:custGeom>
              <a:avLst/>
              <a:gdLst/>
              <a:ahLst/>
              <a:cxnLst/>
              <a:rect l="l" t="t" r="r" b="b"/>
              <a:pathLst>
                <a:path w="4450715" h="5600700">
                  <a:moveTo>
                    <a:pt x="0" y="0"/>
                  </a:moveTo>
                  <a:lnTo>
                    <a:pt x="4450262" y="0"/>
                  </a:lnTo>
                  <a:lnTo>
                    <a:pt x="4450262" y="5600699"/>
                  </a:lnTo>
                  <a:lnTo>
                    <a:pt x="0" y="56006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Execution</a:t>
            </a:r>
            <a:r>
              <a:rPr dirty="0" spc="-190"/>
              <a:t> </a:t>
            </a:r>
            <a:r>
              <a:rPr dirty="0" spc="-90"/>
              <a:t>issues</a:t>
            </a:r>
            <a:r>
              <a:rPr dirty="0" spc="-185"/>
              <a:t> </a:t>
            </a:r>
            <a:r>
              <a:rPr dirty="0" spc="-85"/>
              <a:t>with</a:t>
            </a:r>
            <a:r>
              <a:rPr dirty="0" spc="-185"/>
              <a:t> </a:t>
            </a:r>
            <a:r>
              <a:rPr dirty="0" spc="-60"/>
              <a:t>MILCs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7512050" cy="444754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Duration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always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Number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participants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Familiarities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difficult</a:t>
            </a:r>
            <a:endParaRPr sz="24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Understand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organization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policies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work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culture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Gain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access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permission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observe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interview</a:t>
            </a:r>
            <a:endParaRPr sz="2000">
              <a:latin typeface="Arial"/>
              <a:cs typeface="Arial"/>
            </a:endParaRPr>
          </a:p>
          <a:p>
            <a:pPr lvl="1" marL="755650" marR="5080" indent="-342900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Observe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workplace,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collect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subjective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and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objective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quantitative</a:t>
            </a:r>
            <a:r>
              <a:rPr dirty="0" sz="20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qualitative</a:t>
            </a:r>
            <a:r>
              <a:rPr dirty="0" sz="20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Compile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types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dimensions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Interpret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Isolate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Need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repeat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Learning-</a:t>
            </a:r>
            <a:r>
              <a:rPr dirty="0" spc="-85"/>
              <a:t>based</a:t>
            </a:r>
            <a:r>
              <a:rPr dirty="0" spc="-170"/>
              <a:t> </a:t>
            </a:r>
            <a:r>
              <a:rPr dirty="0" spc="-95"/>
              <a:t>evaluation</a:t>
            </a:r>
            <a:r>
              <a:rPr dirty="0" spc="-160"/>
              <a:t> </a:t>
            </a:r>
            <a:r>
              <a:rPr dirty="0" spc="-90"/>
              <a:t>(Chang,</a:t>
            </a:r>
            <a:r>
              <a:rPr dirty="0" spc="-165"/>
              <a:t> </a:t>
            </a:r>
            <a:r>
              <a:rPr dirty="0" spc="-50"/>
              <a:t>2010)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669" y="1621028"/>
            <a:ext cx="7872730" cy="2016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Working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assumption: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“the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goal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gain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knowledge”</a:t>
            </a:r>
            <a:endParaRPr sz="2400">
              <a:latin typeface="Arial"/>
              <a:cs typeface="Arial"/>
            </a:endParaRPr>
          </a:p>
          <a:p>
            <a:pPr marL="354965" marR="542290" indent="-342900">
              <a:lnSpc>
                <a:spcPct val="100800"/>
              </a:lnSpc>
              <a:spcBef>
                <a:spcPts val="11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35496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idea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maybe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should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evaluate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visualization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based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whether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actually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gains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knowledge</a:t>
            </a:r>
            <a:r>
              <a:rPr dirty="0" sz="2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after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Much</a:t>
            </a:r>
            <a:r>
              <a:rPr dirty="0" spc="-210"/>
              <a:t> </a:t>
            </a:r>
            <a:r>
              <a:rPr dirty="0" spc="-75"/>
              <a:t>like</a:t>
            </a:r>
            <a:r>
              <a:rPr dirty="0" spc="-195"/>
              <a:t> </a:t>
            </a:r>
            <a:r>
              <a:rPr dirty="0" spc="-90"/>
              <a:t>learning</a:t>
            </a:r>
            <a:r>
              <a:rPr dirty="0" spc="-190"/>
              <a:t> </a:t>
            </a:r>
            <a:r>
              <a:rPr dirty="0" spc="-50"/>
              <a:t>in</a:t>
            </a:r>
            <a:r>
              <a:rPr dirty="0" spc="-195"/>
              <a:t> </a:t>
            </a:r>
            <a:r>
              <a:rPr dirty="0" spc="-100"/>
              <a:t>education…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8158480" cy="4139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would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instructor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choose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two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textbooks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for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course?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could:</a:t>
            </a:r>
            <a:endParaRPr sz="24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students</a:t>
            </a:r>
            <a:r>
              <a:rPr dirty="0" sz="20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which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prefer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Issue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like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because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its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cover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pretty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198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colleagues</a:t>
            </a:r>
            <a:r>
              <a:rPr dirty="0" sz="20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prefer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Issue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students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  <a:p>
            <a:pPr lvl="1" marL="755650" marR="700405" indent="-342900">
              <a:lnSpc>
                <a:spcPct val="100000"/>
              </a:lnSpc>
              <a:spcBef>
                <a:spcPts val="198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students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find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information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and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measure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quickly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perform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task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Issue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only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demonstrates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well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organized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3733800"/>
            <a:ext cx="7848600" cy="83820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7848600" y="0"/>
                </a:moveTo>
                <a:lnTo>
                  <a:pt x="0" y="0"/>
                </a:lnTo>
                <a:lnTo>
                  <a:pt x="0" y="838200"/>
                </a:lnTo>
                <a:lnTo>
                  <a:pt x="7848600" y="838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38200" y="2971800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7315200" y="0"/>
                </a:moveTo>
                <a:lnTo>
                  <a:pt x="0" y="0"/>
                </a:lnTo>
                <a:lnTo>
                  <a:pt x="0" y="685800"/>
                </a:lnTo>
                <a:lnTo>
                  <a:pt x="7315200" y="685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85800" y="4648200"/>
            <a:ext cx="8425815" cy="1219200"/>
          </a:xfrm>
          <a:custGeom>
            <a:avLst/>
            <a:gdLst/>
            <a:ahLst/>
            <a:cxnLst/>
            <a:rect l="l" t="t" r="r" b="b"/>
            <a:pathLst>
              <a:path w="8425815" h="1219200">
                <a:moveTo>
                  <a:pt x="8425602" y="0"/>
                </a:moveTo>
                <a:lnTo>
                  <a:pt x="0" y="0"/>
                </a:lnTo>
                <a:lnTo>
                  <a:pt x="0" y="1219199"/>
                </a:lnTo>
                <a:lnTo>
                  <a:pt x="8425602" y="1219199"/>
                </a:lnTo>
                <a:lnTo>
                  <a:pt x="8425602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Metaphor</a:t>
            </a:r>
            <a:r>
              <a:rPr dirty="0" spc="-170"/>
              <a:t> </a:t>
            </a:r>
            <a:r>
              <a:rPr dirty="0" spc="-80"/>
              <a:t>for</a:t>
            </a:r>
            <a:r>
              <a:rPr dirty="0" spc="-170"/>
              <a:t> </a:t>
            </a:r>
            <a:r>
              <a:rPr dirty="0" spc="-100"/>
              <a:t>visualization</a:t>
            </a:r>
            <a:r>
              <a:rPr dirty="0" spc="-155"/>
              <a:t> </a:t>
            </a:r>
            <a:r>
              <a:rPr dirty="0" spc="-90"/>
              <a:t>evaluation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best</a:t>
            </a:r>
            <a:r>
              <a:rPr dirty="0" spc="-50"/>
              <a:t> </a:t>
            </a:r>
            <a:r>
              <a:rPr dirty="0"/>
              <a:t>case</a:t>
            </a:r>
            <a:r>
              <a:rPr dirty="0" spc="-45"/>
              <a:t> </a:t>
            </a:r>
            <a:r>
              <a:rPr dirty="0"/>
              <a:t>scenario,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 spc="-10"/>
              <a:t>would:</a:t>
            </a:r>
          </a:p>
          <a:p>
            <a:pPr lvl="1"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half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class</a:t>
            </a:r>
            <a:r>
              <a:rPr dirty="0" sz="20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learn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subject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other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half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another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book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learn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same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subject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39"/>
              </a:spcBef>
              <a:buClr>
                <a:srgbClr val="93A299"/>
              </a:buClr>
              <a:buFont typeface="Lucida Sans Unicode"/>
              <a:buChar char="-"/>
            </a:pPr>
            <a:endParaRPr sz="2000"/>
          </a:p>
          <a:p>
            <a:pPr marL="193675" marR="1362710" indent="-181610">
              <a:lnSpc>
                <a:spcPts val="2810"/>
              </a:lnSpc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/>
              <a:t>Then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/>
              <a:t>give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two</a:t>
            </a:r>
            <a:r>
              <a:rPr dirty="0" spc="-45"/>
              <a:t> </a:t>
            </a:r>
            <a:r>
              <a:rPr dirty="0"/>
              <a:t>groups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same</a:t>
            </a:r>
            <a:r>
              <a:rPr dirty="0" spc="-45"/>
              <a:t> </a:t>
            </a:r>
            <a:r>
              <a:rPr dirty="0"/>
              <a:t>test,</a:t>
            </a:r>
            <a:r>
              <a:rPr dirty="0" spc="-5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whichever</a:t>
            </a:r>
            <a:r>
              <a:rPr dirty="0" spc="-90"/>
              <a:t> </a:t>
            </a:r>
            <a:r>
              <a:rPr dirty="0"/>
              <a:t>scores</a:t>
            </a:r>
            <a:r>
              <a:rPr dirty="0" spc="-90"/>
              <a:t> </a:t>
            </a:r>
            <a:r>
              <a:rPr dirty="0"/>
              <a:t>higher</a:t>
            </a:r>
            <a:r>
              <a:rPr dirty="0" spc="-90"/>
              <a:t> </a:t>
            </a:r>
            <a:r>
              <a:rPr dirty="0" spc="-10"/>
              <a:t>“wins”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955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Traditional</a:t>
            </a:r>
            <a:r>
              <a:rPr dirty="0" spc="-175"/>
              <a:t> </a:t>
            </a:r>
            <a:r>
              <a:rPr dirty="0" spc="-25"/>
              <a:t>LBE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072" y="3048000"/>
            <a:ext cx="7162799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08314" y="2660396"/>
            <a:ext cx="5125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Potential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method?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3671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Single-</a:t>
            </a:r>
            <a:r>
              <a:rPr dirty="0" spc="-95"/>
              <a:t>system</a:t>
            </a:r>
            <a:r>
              <a:rPr dirty="0" spc="-90"/>
              <a:t> </a:t>
            </a:r>
            <a:r>
              <a:rPr dirty="0" spc="-65"/>
              <a:t>LBE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91" y="2203305"/>
            <a:ext cx="7077075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90789" y="3181603"/>
            <a:ext cx="6160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should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evaluate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final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projects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Reminders</a:t>
            </a:r>
            <a:r>
              <a:rPr dirty="0" spc="-200"/>
              <a:t> </a:t>
            </a:r>
            <a:r>
              <a:rPr dirty="0"/>
              <a:t>/</a:t>
            </a:r>
            <a:r>
              <a:rPr dirty="0" spc="-390"/>
              <a:t> </a:t>
            </a:r>
            <a:r>
              <a:rPr dirty="0" spc="-90"/>
              <a:t>Administrivia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7472" y="2033016"/>
            <a:ext cx="7309484" cy="1819910"/>
            <a:chOff x="347472" y="2033016"/>
            <a:chExt cx="7309484" cy="18199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" y="2115312"/>
              <a:ext cx="493776" cy="609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28" y="2033016"/>
              <a:ext cx="1039368" cy="74066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" y="2033016"/>
              <a:ext cx="646176" cy="74066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200" y="2033016"/>
              <a:ext cx="2154936" cy="7406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2551" y="2033016"/>
              <a:ext cx="649224" cy="74066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8583" y="2033016"/>
              <a:ext cx="3249168" cy="74066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3224" y="2063496"/>
              <a:ext cx="542544" cy="54559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6583" y="2033016"/>
              <a:ext cx="1459991" cy="7406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176" y="2535936"/>
              <a:ext cx="478536" cy="5425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672" y="2487168"/>
              <a:ext cx="1530096" cy="6309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176" y="2904744"/>
              <a:ext cx="478536" cy="54254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4672" y="2852927"/>
              <a:ext cx="4233672" cy="63398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176" y="3273552"/>
              <a:ext cx="478536" cy="5425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4672" y="3221736"/>
              <a:ext cx="4267200" cy="63093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23240" y="1316228"/>
            <a:ext cx="7636509" cy="519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indent="-18161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SzPct val="83333"/>
              <a:buChar char="•"/>
              <a:tabLst>
                <a:tab pos="2070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Friday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5pm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EST: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submit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FP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team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topic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10"/>
              </a:spcBef>
            </a:pP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So</a:t>
            </a:r>
            <a:r>
              <a:rPr dirty="0" sz="21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far:</a:t>
            </a:r>
            <a:r>
              <a:rPr dirty="0" sz="21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13</a:t>
            </a:r>
            <a:r>
              <a:rPr dirty="0" sz="21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teams</a:t>
            </a:r>
            <a:r>
              <a:rPr dirty="0" sz="21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(52</a:t>
            </a:r>
            <a:r>
              <a:rPr dirty="0" sz="21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1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87</a:t>
            </a:r>
            <a:r>
              <a:rPr dirty="0" sz="21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enrolled</a:t>
            </a:r>
            <a:r>
              <a:rPr dirty="0" sz="21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Arial"/>
                <a:cs typeface="Arial"/>
              </a:rPr>
              <a:t>students</a:t>
            </a:r>
            <a:r>
              <a:rPr dirty="0" sz="21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03470"/>
                </a:solidFill>
                <a:latin typeface="Cambria Math"/>
                <a:cs typeface="Cambria Math"/>
              </a:rPr>
              <a:t>≈</a:t>
            </a:r>
            <a:r>
              <a:rPr dirty="0" sz="2100" spc="100">
                <a:solidFill>
                  <a:srgbClr val="003470"/>
                </a:solidFill>
                <a:latin typeface="Cambria Math"/>
                <a:cs typeface="Cambria Math"/>
              </a:rPr>
              <a:t> </a:t>
            </a:r>
            <a:r>
              <a:rPr dirty="0" sz="2100" spc="-20">
                <a:solidFill>
                  <a:srgbClr val="003470"/>
                </a:solidFill>
                <a:latin typeface="Arial"/>
                <a:cs typeface="Arial"/>
              </a:rPr>
              <a:t>60%)</a:t>
            </a:r>
            <a:endParaRPr sz="2100">
              <a:latin typeface="Arial"/>
              <a:cs typeface="Arial"/>
            </a:endParaRPr>
          </a:p>
          <a:p>
            <a:pPr marL="207010" indent="-181610">
              <a:lnSpc>
                <a:spcPct val="100000"/>
              </a:lnSpc>
              <a:spcBef>
                <a:spcPts val="1190"/>
              </a:spcBef>
              <a:buClr>
                <a:srgbClr val="93A299"/>
              </a:buClr>
              <a:buSzPct val="83333"/>
              <a:buChar char="•"/>
              <a:tabLst>
                <a:tab pos="2070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FP1: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–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due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Tuesday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May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4</a:t>
            </a:r>
            <a:r>
              <a:rPr dirty="0" baseline="24305" sz="2400" b="1">
                <a:solidFill>
                  <a:srgbClr val="003470"/>
                </a:solidFill>
                <a:latin typeface="Arial"/>
                <a:cs typeface="Arial"/>
              </a:rPr>
              <a:t>th</a:t>
            </a:r>
            <a:r>
              <a:rPr dirty="0" baseline="24305" sz="2400" spc="2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03470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persona</a:t>
            </a:r>
            <a:endParaRPr sz="20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“paper”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annotated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architecture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07010" indent="-181610">
              <a:lnSpc>
                <a:spcPct val="100000"/>
              </a:lnSpc>
              <a:spcBef>
                <a:spcPts val="1210"/>
              </a:spcBef>
              <a:buSzPct val="83333"/>
              <a:buChar char="•"/>
              <a:tabLst>
                <a:tab pos="207010" algn="l"/>
              </a:tabLst>
            </a:pP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FP2:</a:t>
            </a:r>
            <a:r>
              <a:rPr dirty="0" sz="24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Prototype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II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–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due</a:t>
            </a:r>
            <a:r>
              <a:rPr dirty="0" sz="2400" spc="-10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93A299"/>
                </a:solidFill>
                <a:latin typeface="Arial"/>
                <a:cs typeface="Arial"/>
              </a:rPr>
              <a:t>Tuesday</a:t>
            </a:r>
            <a:r>
              <a:rPr dirty="0" sz="2400" spc="-6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May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11</a:t>
            </a:r>
            <a:r>
              <a:rPr dirty="0" baseline="24305" sz="2400">
                <a:solidFill>
                  <a:srgbClr val="93A299"/>
                </a:solidFill>
                <a:latin typeface="Arial"/>
                <a:cs typeface="Arial"/>
              </a:rPr>
              <a:t>th</a:t>
            </a:r>
            <a:r>
              <a:rPr dirty="0" baseline="24305" sz="2400" spc="232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at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A299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425"/>
              </a:spcBef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Snapshot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of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codebase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(ZIP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+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README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or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git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release)</a:t>
            </a:r>
            <a:endParaRPr sz="20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505"/>
              </a:spcBef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Revised</a:t>
            </a:r>
            <a:r>
              <a:rPr dirty="0" sz="2000" spc="-10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annotated</a:t>
            </a:r>
            <a:r>
              <a:rPr dirty="0" sz="2000" spc="-8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07010" indent="-181610">
              <a:lnSpc>
                <a:spcPct val="100000"/>
              </a:lnSpc>
              <a:spcBef>
                <a:spcPts val="1180"/>
              </a:spcBef>
              <a:buSzPct val="83333"/>
              <a:buChar char="•"/>
              <a:tabLst>
                <a:tab pos="207010" algn="l"/>
              </a:tabLst>
            </a:pP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FP3:</a:t>
            </a:r>
            <a:r>
              <a:rPr dirty="0" sz="2400" spc="-6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Final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Release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–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due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Wednesday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May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19</a:t>
            </a:r>
            <a:r>
              <a:rPr dirty="0" baseline="24305" sz="2400">
                <a:solidFill>
                  <a:srgbClr val="93A299"/>
                </a:solidFill>
                <a:latin typeface="Arial"/>
                <a:cs typeface="Arial"/>
              </a:rPr>
              <a:t>th</a:t>
            </a:r>
            <a:r>
              <a:rPr dirty="0" baseline="24305" sz="2400" spc="247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at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A299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520"/>
              </a:spcBef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Snapshot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of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codebase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(ZIP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+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README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or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git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release)</a:t>
            </a:r>
            <a:endParaRPr sz="20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409"/>
              </a:spcBef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Documentation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/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writeup</a:t>
            </a:r>
            <a:endParaRPr sz="2000">
              <a:latin typeface="Arial"/>
              <a:cs typeface="Arial"/>
            </a:endParaRPr>
          </a:p>
          <a:p>
            <a:pPr lvl="1" marL="481330" indent="-182245">
              <a:lnSpc>
                <a:spcPct val="100000"/>
              </a:lnSpc>
              <a:spcBef>
                <a:spcPts val="505"/>
              </a:spcBef>
              <a:buSzPct val="85000"/>
              <a:buFont typeface="Lucida Sans Unicode"/>
              <a:buChar char="-"/>
              <a:tabLst>
                <a:tab pos="481330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5min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demo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93A299"/>
                </a:solidFill>
                <a:latin typeface="Arial"/>
                <a:cs typeface="Arial"/>
              </a:rPr>
              <a:t>video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181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Tufte,</a:t>
            </a:r>
            <a:r>
              <a:rPr dirty="0" spc="-200"/>
              <a:t> </a:t>
            </a:r>
            <a:r>
              <a:rPr dirty="0" spc="-90"/>
              <a:t>1983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9009" y="2044656"/>
            <a:ext cx="2272030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-150">
                <a:latin typeface="Times New Roman"/>
                <a:cs typeface="Times New Roman"/>
              </a:rPr>
              <a:t>Data-</a:t>
            </a:r>
            <a:r>
              <a:rPr dirty="0" sz="3050" spc="-120">
                <a:latin typeface="Times New Roman"/>
                <a:cs typeface="Times New Roman"/>
              </a:rPr>
              <a:t>ink</a:t>
            </a:r>
            <a:r>
              <a:rPr dirty="0" sz="3050" spc="-60">
                <a:latin typeface="Times New Roman"/>
                <a:cs typeface="Times New Roman"/>
              </a:rPr>
              <a:t> </a:t>
            </a:r>
            <a:r>
              <a:rPr dirty="0" sz="3050" spc="-110">
                <a:latin typeface="Times New Roman"/>
                <a:cs typeface="Times New Roman"/>
              </a:rPr>
              <a:t>ratio</a:t>
            </a:r>
            <a:r>
              <a:rPr dirty="0" sz="3050" spc="-45">
                <a:latin typeface="Times New Roman"/>
                <a:cs typeface="Times New Roman"/>
              </a:rPr>
              <a:t> </a:t>
            </a:r>
            <a:r>
              <a:rPr dirty="0" sz="3050" spc="-5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62377" y="1808957"/>
            <a:ext cx="1252855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-150">
                <a:latin typeface="Times New Roman"/>
                <a:cs typeface="Times New Roman"/>
              </a:rPr>
              <a:t>Data-</a:t>
            </a:r>
            <a:r>
              <a:rPr dirty="0" sz="3050" spc="-90">
                <a:latin typeface="Times New Roman"/>
                <a:cs typeface="Times New Roman"/>
              </a:rPr>
              <a:t>ink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85104" y="2356881"/>
            <a:ext cx="4820285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-130">
                <a:latin typeface="Times New Roman"/>
                <a:cs typeface="Times New Roman"/>
              </a:rPr>
              <a:t>Total</a:t>
            </a:r>
            <a:r>
              <a:rPr dirty="0" sz="3050" spc="-80">
                <a:latin typeface="Times New Roman"/>
                <a:cs typeface="Times New Roman"/>
              </a:rPr>
              <a:t> </a:t>
            </a:r>
            <a:r>
              <a:rPr dirty="0" sz="3050" spc="-120">
                <a:latin typeface="Times New Roman"/>
                <a:cs typeface="Times New Roman"/>
              </a:rPr>
              <a:t>ink</a:t>
            </a:r>
            <a:r>
              <a:rPr dirty="0" sz="3050" spc="-60">
                <a:latin typeface="Times New Roman"/>
                <a:cs typeface="Times New Roman"/>
              </a:rPr>
              <a:t> </a:t>
            </a:r>
            <a:r>
              <a:rPr dirty="0" sz="3050" spc="-135">
                <a:latin typeface="Times New Roman"/>
                <a:cs typeface="Times New Roman"/>
              </a:rPr>
              <a:t>used</a:t>
            </a:r>
            <a:r>
              <a:rPr dirty="0" sz="3050" spc="-65">
                <a:latin typeface="Times New Roman"/>
                <a:cs typeface="Times New Roman"/>
              </a:rPr>
              <a:t> </a:t>
            </a:r>
            <a:r>
              <a:rPr dirty="0" sz="3050" spc="-100">
                <a:latin typeface="Times New Roman"/>
                <a:cs typeface="Times New Roman"/>
              </a:rPr>
              <a:t>to</a:t>
            </a:r>
            <a:r>
              <a:rPr dirty="0" sz="3050" spc="-60">
                <a:latin typeface="Times New Roman"/>
                <a:cs typeface="Times New Roman"/>
              </a:rPr>
              <a:t> </a:t>
            </a:r>
            <a:r>
              <a:rPr dirty="0" sz="3050" spc="-110">
                <a:latin typeface="Times New Roman"/>
                <a:cs typeface="Times New Roman"/>
              </a:rPr>
              <a:t>print</a:t>
            </a:r>
            <a:r>
              <a:rPr dirty="0" sz="3050" spc="-70">
                <a:latin typeface="Times New Roman"/>
                <a:cs typeface="Times New Roman"/>
              </a:rPr>
              <a:t> </a:t>
            </a:r>
            <a:r>
              <a:rPr dirty="0" sz="3050" spc="-120">
                <a:latin typeface="Times New Roman"/>
                <a:cs typeface="Times New Roman"/>
              </a:rPr>
              <a:t>the</a:t>
            </a:r>
            <a:r>
              <a:rPr dirty="0" sz="3050" spc="-75">
                <a:latin typeface="Times New Roman"/>
                <a:cs typeface="Times New Roman"/>
              </a:rPr>
              <a:t> </a:t>
            </a:r>
            <a:r>
              <a:rPr dirty="0" sz="3050" spc="-100">
                <a:latin typeface="Times New Roman"/>
                <a:cs typeface="Times New Roman"/>
              </a:rPr>
              <a:t>graphic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71994" y="2364989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 h="0">
                <a:moveTo>
                  <a:pt x="0" y="0"/>
                </a:moveTo>
                <a:lnTo>
                  <a:pt x="4838643" y="0"/>
                </a:lnTo>
              </a:path>
            </a:pathLst>
          </a:custGeom>
          <a:ln w="19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525560" y="3650109"/>
            <a:ext cx="6401435" cy="2529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7495" marR="234950" indent="-265430">
              <a:lnSpc>
                <a:spcPct val="126099"/>
              </a:lnSpc>
              <a:spcBef>
                <a:spcPts val="90"/>
              </a:spcBef>
            </a:pPr>
            <a:r>
              <a:rPr dirty="0" sz="2950" spc="-150">
                <a:latin typeface="Times New Roman"/>
                <a:cs typeface="Times New Roman"/>
              </a:rPr>
              <a:t>=</a:t>
            </a:r>
            <a:r>
              <a:rPr dirty="0" sz="2950" spc="-40">
                <a:latin typeface="Times New Roman"/>
                <a:cs typeface="Times New Roman"/>
              </a:rPr>
              <a:t> </a:t>
            </a:r>
            <a:r>
              <a:rPr dirty="0" sz="2950" spc="-130">
                <a:latin typeface="Times New Roman"/>
                <a:cs typeface="Times New Roman"/>
              </a:rPr>
              <a:t>proportion</a:t>
            </a:r>
            <a:r>
              <a:rPr dirty="0" sz="2950" spc="-35">
                <a:latin typeface="Times New Roman"/>
                <a:cs typeface="Times New Roman"/>
              </a:rPr>
              <a:t> </a:t>
            </a:r>
            <a:r>
              <a:rPr dirty="0" sz="2950" spc="-125">
                <a:latin typeface="Times New Roman"/>
                <a:cs typeface="Times New Roman"/>
              </a:rPr>
              <a:t>of</a:t>
            </a:r>
            <a:r>
              <a:rPr dirty="0" sz="2950" spc="-60">
                <a:latin typeface="Times New Roman"/>
                <a:cs typeface="Times New Roman"/>
              </a:rPr>
              <a:t> </a:t>
            </a:r>
            <a:r>
              <a:rPr dirty="0" sz="2950" spc="-140">
                <a:latin typeface="Times New Roman"/>
                <a:cs typeface="Times New Roman"/>
              </a:rPr>
              <a:t>a</a:t>
            </a:r>
            <a:r>
              <a:rPr dirty="0" sz="2950" spc="-55">
                <a:latin typeface="Times New Roman"/>
                <a:cs typeface="Times New Roman"/>
              </a:rPr>
              <a:t> </a:t>
            </a:r>
            <a:r>
              <a:rPr dirty="0" sz="2950" spc="-130">
                <a:latin typeface="Times New Roman"/>
                <a:cs typeface="Times New Roman"/>
              </a:rPr>
              <a:t>graphic's</a:t>
            </a:r>
            <a:r>
              <a:rPr dirty="0" sz="2950" spc="-40">
                <a:latin typeface="Times New Roman"/>
                <a:cs typeface="Times New Roman"/>
              </a:rPr>
              <a:t> </a:t>
            </a:r>
            <a:r>
              <a:rPr dirty="0" sz="2950" spc="-120">
                <a:latin typeface="Times New Roman"/>
                <a:cs typeface="Times New Roman"/>
              </a:rPr>
              <a:t>ink</a:t>
            </a:r>
            <a:r>
              <a:rPr dirty="0" sz="2950" spc="-35">
                <a:latin typeface="Times New Roman"/>
                <a:cs typeface="Times New Roman"/>
              </a:rPr>
              <a:t> </a:t>
            </a:r>
            <a:r>
              <a:rPr dirty="0" sz="2950" spc="-140">
                <a:latin typeface="Times New Roman"/>
                <a:cs typeface="Times New Roman"/>
              </a:rPr>
              <a:t>devoted</a:t>
            </a:r>
            <a:r>
              <a:rPr dirty="0" sz="2950" spc="-35">
                <a:latin typeface="Times New Roman"/>
                <a:cs typeface="Times New Roman"/>
              </a:rPr>
              <a:t> </a:t>
            </a:r>
            <a:r>
              <a:rPr dirty="0" sz="2950" spc="-105">
                <a:latin typeface="Times New Roman"/>
                <a:cs typeface="Times New Roman"/>
              </a:rPr>
              <a:t>to</a:t>
            </a:r>
            <a:r>
              <a:rPr dirty="0" sz="2950" spc="-35">
                <a:latin typeface="Times New Roman"/>
                <a:cs typeface="Times New Roman"/>
              </a:rPr>
              <a:t> </a:t>
            </a:r>
            <a:r>
              <a:rPr dirty="0" sz="2950" spc="-55">
                <a:latin typeface="Times New Roman"/>
                <a:cs typeface="Times New Roman"/>
              </a:rPr>
              <a:t>the </a:t>
            </a:r>
            <a:r>
              <a:rPr dirty="0" sz="2950" spc="-140">
                <a:latin typeface="Times New Roman"/>
                <a:cs typeface="Times New Roman"/>
              </a:rPr>
              <a:t>non-redundant</a:t>
            </a:r>
            <a:r>
              <a:rPr dirty="0" sz="2950" spc="-10">
                <a:latin typeface="Times New Roman"/>
                <a:cs typeface="Times New Roman"/>
              </a:rPr>
              <a:t> </a:t>
            </a:r>
            <a:r>
              <a:rPr dirty="0" sz="2950" spc="-125">
                <a:latin typeface="Times New Roman"/>
                <a:cs typeface="Times New Roman"/>
              </a:rPr>
              <a:t>display</a:t>
            </a:r>
            <a:r>
              <a:rPr dirty="0" sz="2950" spc="10">
                <a:latin typeface="Times New Roman"/>
                <a:cs typeface="Times New Roman"/>
              </a:rPr>
              <a:t> </a:t>
            </a:r>
            <a:r>
              <a:rPr dirty="0" sz="2950" spc="-125">
                <a:latin typeface="Times New Roman"/>
                <a:cs typeface="Times New Roman"/>
              </a:rPr>
              <a:t>of</a:t>
            </a:r>
            <a:r>
              <a:rPr dirty="0" sz="2950" spc="-20">
                <a:latin typeface="Times New Roman"/>
                <a:cs typeface="Times New Roman"/>
              </a:rPr>
              <a:t> </a:t>
            </a:r>
            <a:r>
              <a:rPr dirty="0" sz="2950" spc="-135">
                <a:latin typeface="Times New Roman"/>
                <a:cs typeface="Times New Roman"/>
              </a:rPr>
              <a:t>data-</a:t>
            </a:r>
            <a:r>
              <a:rPr dirty="0" sz="2950" spc="-45">
                <a:latin typeface="Times New Roman"/>
                <a:cs typeface="Times New Roman"/>
              </a:rPr>
              <a:t>information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950" spc="-150">
                <a:latin typeface="Times New Roman"/>
                <a:cs typeface="Times New Roman"/>
              </a:rPr>
              <a:t>=</a:t>
            </a:r>
            <a:r>
              <a:rPr dirty="0" sz="2950" spc="-60">
                <a:latin typeface="Times New Roman"/>
                <a:cs typeface="Times New Roman"/>
              </a:rPr>
              <a:t> </a:t>
            </a:r>
            <a:r>
              <a:rPr dirty="0" sz="2950" spc="-140">
                <a:latin typeface="Times New Roman"/>
                <a:cs typeface="Times New Roman"/>
              </a:rPr>
              <a:t>1</a:t>
            </a:r>
            <a:r>
              <a:rPr dirty="0" sz="2950" spc="-55">
                <a:latin typeface="Times New Roman"/>
                <a:cs typeface="Times New Roman"/>
              </a:rPr>
              <a:t> </a:t>
            </a:r>
            <a:r>
              <a:rPr dirty="0" sz="2950">
                <a:latin typeface="Times New Roman"/>
                <a:cs typeface="Times New Roman"/>
              </a:rPr>
              <a:t>-</a:t>
            </a:r>
            <a:r>
              <a:rPr dirty="0" sz="2950" spc="-70">
                <a:latin typeface="Times New Roman"/>
                <a:cs typeface="Times New Roman"/>
              </a:rPr>
              <a:t> </a:t>
            </a:r>
            <a:r>
              <a:rPr dirty="0" sz="2950" spc="-130">
                <a:latin typeface="Times New Roman"/>
                <a:cs typeface="Times New Roman"/>
              </a:rPr>
              <a:t>proportion</a:t>
            </a:r>
            <a:r>
              <a:rPr dirty="0" sz="2950" spc="-55">
                <a:latin typeface="Times New Roman"/>
                <a:cs typeface="Times New Roman"/>
              </a:rPr>
              <a:t> </a:t>
            </a:r>
            <a:r>
              <a:rPr dirty="0" sz="2950" spc="-120">
                <a:latin typeface="Times New Roman"/>
                <a:cs typeface="Times New Roman"/>
              </a:rPr>
              <a:t>of</a:t>
            </a:r>
            <a:r>
              <a:rPr dirty="0" sz="2950" spc="-70">
                <a:latin typeface="Times New Roman"/>
                <a:cs typeface="Times New Roman"/>
              </a:rPr>
              <a:t> </a:t>
            </a:r>
            <a:r>
              <a:rPr dirty="0" sz="2950" spc="-140">
                <a:latin typeface="Times New Roman"/>
                <a:cs typeface="Times New Roman"/>
              </a:rPr>
              <a:t>a</a:t>
            </a:r>
            <a:r>
              <a:rPr dirty="0" sz="2950" spc="-75">
                <a:latin typeface="Times New Roman"/>
                <a:cs typeface="Times New Roman"/>
              </a:rPr>
              <a:t> </a:t>
            </a:r>
            <a:r>
              <a:rPr dirty="0" sz="2950" spc="-135">
                <a:latin typeface="Times New Roman"/>
                <a:cs typeface="Times New Roman"/>
              </a:rPr>
              <a:t>graphic</a:t>
            </a:r>
            <a:r>
              <a:rPr dirty="0" sz="2950" spc="-75">
                <a:latin typeface="Times New Roman"/>
                <a:cs typeface="Times New Roman"/>
              </a:rPr>
              <a:t> </a:t>
            </a:r>
            <a:r>
              <a:rPr dirty="0" sz="2950" spc="-120">
                <a:latin typeface="Times New Roman"/>
                <a:cs typeface="Times New Roman"/>
              </a:rPr>
              <a:t>that</a:t>
            </a:r>
            <a:r>
              <a:rPr dirty="0" sz="2950" spc="-55">
                <a:latin typeface="Times New Roman"/>
                <a:cs typeface="Times New Roman"/>
              </a:rPr>
              <a:t> </a:t>
            </a:r>
            <a:r>
              <a:rPr dirty="0" sz="2950" spc="-150">
                <a:latin typeface="Times New Roman"/>
                <a:cs typeface="Times New Roman"/>
              </a:rPr>
              <a:t>can</a:t>
            </a:r>
            <a:r>
              <a:rPr dirty="0" sz="2950" spc="-55">
                <a:latin typeface="Times New Roman"/>
                <a:cs typeface="Times New Roman"/>
              </a:rPr>
              <a:t> </a:t>
            </a:r>
            <a:r>
              <a:rPr dirty="0" sz="2950" spc="-140">
                <a:latin typeface="Times New Roman"/>
                <a:cs typeface="Times New Roman"/>
              </a:rPr>
              <a:t>be</a:t>
            </a:r>
            <a:r>
              <a:rPr dirty="0" sz="2950" spc="-75">
                <a:latin typeface="Times New Roman"/>
                <a:cs typeface="Times New Roman"/>
              </a:rPr>
              <a:t> </a:t>
            </a:r>
            <a:r>
              <a:rPr dirty="0" sz="2950" spc="-85">
                <a:latin typeface="Times New Roman"/>
                <a:cs typeface="Times New Roman"/>
              </a:rPr>
              <a:t>erased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362200" y="3505200"/>
            <a:ext cx="6324600" cy="1447800"/>
          </a:xfrm>
          <a:custGeom>
            <a:avLst/>
            <a:gdLst/>
            <a:ahLst/>
            <a:cxnLst/>
            <a:rect l="l" t="t" r="r" b="b"/>
            <a:pathLst>
              <a:path w="6324600" h="1447800">
                <a:moveTo>
                  <a:pt x="6324600" y="0"/>
                </a:moveTo>
                <a:lnTo>
                  <a:pt x="0" y="0"/>
                </a:lnTo>
                <a:lnTo>
                  <a:pt x="0" y="1447800"/>
                </a:lnTo>
                <a:lnTo>
                  <a:pt x="6324600" y="1447800"/>
                </a:lnTo>
                <a:lnTo>
                  <a:pt x="6324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1000" y="1600200"/>
            <a:ext cx="7391400" cy="1295400"/>
          </a:xfrm>
          <a:custGeom>
            <a:avLst/>
            <a:gdLst/>
            <a:ahLst/>
            <a:cxnLst/>
            <a:rect l="l" t="t" r="r" b="b"/>
            <a:pathLst>
              <a:path w="7391400" h="1295400">
                <a:moveTo>
                  <a:pt x="7391400" y="0"/>
                </a:moveTo>
                <a:lnTo>
                  <a:pt x="0" y="0"/>
                </a:lnTo>
                <a:lnTo>
                  <a:pt x="0" y="1295400"/>
                </a:lnTo>
                <a:lnTo>
                  <a:pt x="7391400" y="1295400"/>
                </a:lnTo>
                <a:lnTo>
                  <a:pt x="73914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981200" y="5410200"/>
            <a:ext cx="7086600" cy="1219200"/>
          </a:xfrm>
          <a:custGeom>
            <a:avLst/>
            <a:gdLst/>
            <a:ahLst/>
            <a:cxnLst/>
            <a:rect l="l" t="t" r="r" b="b"/>
            <a:pathLst>
              <a:path w="7086600" h="1219200">
                <a:moveTo>
                  <a:pt x="7086600" y="0"/>
                </a:moveTo>
                <a:lnTo>
                  <a:pt x="0" y="0"/>
                </a:lnTo>
                <a:lnTo>
                  <a:pt x="0" y="1219199"/>
                </a:lnTo>
                <a:lnTo>
                  <a:pt x="7086600" y="1219199"/>
                </a:lnTo>
                <a:lnTo>
                  <a:pt x="7086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Examples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44625" y="1597025"/>
            <a:ext cx="5985510" cy="4457700"/>
            <a:chOff x="1444625" y="1597025"/>
            <a:chExt cx="5985510" cy="44577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9" y="1600200"/>
              <a:ext cx="5979076" cy="44508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1597025"/>
              <a:ext cx="5985427" cy="445719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53685" y="1598613"/>
              <a:ext cx="5967730" cy="4454525"/>
            </a:xfrm>
            <a:custGeom>
              <a:avLst/>
              <a:gdLst/>
              <a:ahLst/>
              <a:cxnLst/>
              <a:rect l="l" t="t" r="r" b="b"/>
              <a:pathLst>
                <a:path w="5967730" h="4454525">
                  <a:moveTo>
                    <a:pt x="0" y="0"/>
                  </a:moveTo>
                  <a:lnTo>
                    <a:pt x="5967305" y="0"/>
                  </a:lnTo>
                  <a:lnTo>
                    <a:pt x="5967305" y="4454017"/>
                  </a:lnTo>
                  <a:lnTo>
                    <a:pt x="0" y="44540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858000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2120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5972175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SzPct val="83333"/>
              <a:buChar char="•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think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Data-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Ink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Ratio?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SzPct val="83333"/>
              <a:buChar char="•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Consider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ways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maximize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ratio…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53841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>
                <a:solidFill>
                  <a:srgbClr val="003470"/>
                </a:solidFill>
                <a:latin typeface="Arial"/>
                <a:cs typeface="Arial"/>
              </a:rPr>
              <a:t>Flashback:</a:t>
            </a:r>
            <a:r>
              <a:rPr dirty="0" sz="3600" spc="-1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105">
                <a:solidFill>
                  <a:srgbClr val="003470"/>
                </a:solidFill>
                <a:latin typeface="Arial"/>
                <a:cs typeface="Arial"/>
              </a:rPr>
              <a:t>Epistemic</a:t>
            </a:r>
            <a:r>
              <a:rPr dirty="0" sz="3600" spc="-3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65">
                <a:solidFill>
                  <a:srgbClr val="003470"/>
                </a:solidFill>
                <a:latin typeface="Arial"/>
                <a:cs typeface="Arial"/>
              </a:rPr>
              <a:t>Action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985759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purpose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effect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environment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but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effect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humans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737" y="2825761"/>
            <a:ext cx="6508404" cy="35750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ChartJunk</a:t>
            </a:r>
            <a:r>
              <a:rPr dirty="0" spc="-190"/>
              <a:t> </a:t>
            </a:r>
            <a:r>
              <a:rPr dirty="0" spc="-70"/>
              <a:t>and</a:t>
            </a:r>
            <a:r>
              <a:rPr dirty="0" spc="-185"/>
              <a:t> </a:t>
            </a:r>
            <a:r>
              <a:rPr dirty="0" spc="-80"/>
              <a:t>Recall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09675" y="1198859"/>
            <a:ext cx="6549390" cy="5212080"/>
            <a:chOff x="1209675" y="1198859"/>
            <a:chExt cx="6549390" cy="5212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5" y="1327598"/>
              <a:ext cx="6382664" cy="49539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88233" y="1322835"/>
              <a:ext cx="6392545" cy="4963795"/>
            </a:xfrm>
            <a:custGeom>
              <a:avLst/>
              <a:gdLst/>
              <a:ahLst/>
              <a:cxnLst/>
              <a:rect l="l" t="t" r="r" b="b"/>
              <a:pathLst>
                <a:path w="6392545" h="4963795">
                  <a:moveTo>
                    <a:pt x="0" y="0"/>
                  </a:moveTo>
                  <a:lnTo>
                    <a:pt x="6392190" y="0"/>
                  </a:lnTo>
                  <a:lnTo>
                    <a:pt x="6392190" y="4963512"/>
                  </a:lnTo>
                  <a:lnTo>
                    <a:pt x="0" y="4963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208385"/>
              <a:ext cx="6530257" cy="519241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14437" y="1203622"/>
              <a:ext cx="6539865" cy="5202555"/>
            </a:xfrm>
            <a:custGeom>
              <a:avLst/>
              <a:gdLst/>
              <a:ahLst/>
              <a:cxnLst/>
              <a:rect l="l" t="t" r="r" b="b"/>
              <a:pathLst>
                <a:path w="6539865" h="5202555">
                  <a:moveTo>
                    <a:pt x="0" y="0"/>
                  </a:moveTo>
                  <a:lnTo>
                    <a:pt x="6539782" y="0"/>
                  </a:lnTo>
                  <a:lnTo>
                    <a:pt x="6539782" y="5201940"/>
                  </a:lnTo>
                  <a:lnTo>
                    <a:pt x="0" y="52019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7646" y="6610604"/>
            <a:ext cx="8409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dirty="0" sz="1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dirty="0" sz="1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dirty="0" sz="12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dirty="0" sz="1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dirty="0" sz="1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1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dirty="0" sz="1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1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dirty="0" sz="12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dirty="0" sz="12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2024-08-19T20:22:01Z</dcterms:created>
  <dcterms:modified xsi:type="dcterms:W3CDTF">2024-08-19T20:22:01Z</dcterms:modified>
</cp:coreProperties>
</file>