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300" r:id="rId6"/>
    <p:sldId id="291" r:id="rId7"/>
    <p:sldId id="292" r:id="rId8"/>
    <p:sldId id="293" r:id="rId9"/>
    <p:sldId id="294" r:id="rId10"/>
    <p:sldId id="295" r:id="rId11"/>
    <p:sldId id="296" r:id="rId12"/>
    <p:sldId id="270" r:id="rId13"/>
    <p:sldId id="27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/>
    <p:restoredTop sz="86089"/>
  </p:normalViewPr>
  <p:slideViewPr>
    <p:cSldViewPr snapToGrid="0">
      <p:cViewPr varScale="1">
        <p:scale>
          <a:sx n="92" d="100"/>
          <a:sy n="92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</a:t>
            </a:r>
            <a:r>
              <a:rPr lang="en-US"/>
              <a:t>Coordinated Multiple 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0698" y="986028"/>
            <a:ext cx="8074025" cy="4876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D282F-7DD8-E743-60BD-E9CD0FC529D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Coordination: brushing and linking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body" idx="1"/>
          </p:nvPr>
        </p:nvSpPr>
        <p:spPr>
          <a:xfrm>
            <a:off x="3491346" y="87976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Multiple views + brushing and linking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Big idea:</a:t>
            </a:r>
            <a:r>
              <a:rPr lang="en-US" sz="2400" dirty="0">
                <a:ea typeface="Arial"/>
                <a:cs typeface="Arial"/>
                <a:sym typeface="Arial"/>
              </a:rPr>
              <a:t> propagate interaction from one view to all others, respond as appropriate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 rotWithShape="1">
          <a:blip r:embed="rId3">
            <a:alphaModFix/>
          </a:blip>
          <a:srcRect t="9801" r="25347" b="19464"/>
          <a:stretch/>
        </p:blipFill>
        <p:spPr>
          <a:xfrm>
            <a:off x="4329546" y="2327564"/>
            <a:ext cx="6477000" cy="358523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94BD2-1E20-12FC-5B79-C32FD172C2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Coordinated multiple 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3778" y="1066897"/>
            <a:ext cx="7826188" cy="1179979"/>
            <a:chOff x="594359" y="1915731"/>
            <a:chExt cx="8869680" cy="1337310"/>
          </a:xfrm>
        </p:grpSpPr>
        <p:sp>
          <p:nvSpPr>
            <p:cNvPr id="3" name="object 3"/>
            <p:cNvSpPr/>
            <p:nvPr/>
          </p:nvSpPr>
          <p:spPr>
            <a:xfrm>
              <a:off x="594359" y="1915731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711" y="2214372"/>
              <a:ext cx="737615" cy="740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0168" y="1431914"/>
            <a:ext cx="6133540" cy="37789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</a:rPr>
              <a:t>Introduction</a:t>
            </a:r>
            <a:r>
              <a:rPr sz="2382" spc="-4" dirty="0">
                <a:solidFill>
                  <a:srgbClr val="292934"/>
                </a:solidFill>
              </a:rPr>
              <a:t> </a:t>
            </a:r>
            <a:r>
              <a:rPr sz="2382" dirty="0">
                <a:solidFill>
                  <a:srgbClr val="292934"/>
                </a:solidFill>
              </a:rPr>
              <a:t>to </a:t>
            </a:r>
            <a:r>
              <a:rPr sz="2382" spc="-26" dirty="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r>
              <a:rPr sz="2382" spc="-772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srgbClr val="292934"/>
                </a:solidFill>
              </a:rPr>
              <a:t>and </a:t>
            </a:r>
            <a:r>
              <a:rPr sz="2382" spc="-9" dirty="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2382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3778" y="2541711"/>
            <a:ext cx="7826188" cy="1179979"/>
            <a:chOff x="594359" y="3587187"/>
            <a:chExt cx="8869680" cy="1337310"/>
          </a:xfrm>
        </p:grpSpPr>
        <p:sp>
          <p:nvSpPr>
            <p:cNvPr id="7" name="object 7"/>
            <p:cNvSpPr/>
            <p:nvPr/>
          </p:nvSpPr>
          <p:spPr>
            <a:xfrm>
              <a:off x="594359" y="3587187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4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4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711" y="3887723"/>
              <a:ext cx="737615" cy="73761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00169" y="2751310"/>
            <a:ext cx="3155016" cy="7038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2656"/>
              </a:lnSpc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Case</a:t>
            </a:r>
            <a:r>
              <a:rPr sz="2382" spc="-3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Study</a:t>
            </a:r>
            <a:r>
              <a:rPr sz="2382" spc="-18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44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endParaRPr sz="2382">
              <a:latin typeface="Arial"/>
              <a:cs typeface="Arial"/>
            </a:endParaRPr>
          </a:p>
          <a:p>
            <a:pPr marL="11206">
              <a:lnSpc>
                <a:spcPts val="2656"/>
              </a:lnSpc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Housing</a:t>
            </a:r>
            <a:r>
              <a:rPr sz="2382" spc="-26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Sales</a:t>
            </a:r>
            <a:r>
              <a:rPr sz="2382" spc="-22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382" spc="-66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44" dirty="0">
                <a:solidFill>
                  <a:srgbClr val="292934"/>
                </a:solidFill>
                <a:latin typeface="Arial"/>
                <a:cs typeface="Arial"/>
              </a:rPr>
              <a:t>Texas</a:t>
            </a:r>
            <a:endParaRPr sz="23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1953" y="2738758"/>
            <a:ext cx="1773891" cy="662323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11206">
              <a:spcBef>
                <a:spcPts val="640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47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1677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23778" y="4016525"/>
            <a:ext cx="7826188" cy="1179979"/>
            <a:chOff x="594359" y="5258643"/>
            <a:chExt cx="8869680" cy="1337310"/>
          </a:xfrm>
        </p:grpSpPr>
        <p:sp>
          <p:nvSpPr>
            <p:cNvPr id="12" name="object 12"/>
            <p:cNvSpPr/>
            <p:nvPr/>
          </p:nvSpPr>
          <p:spPr>
            <a:xfrm>
              <a:off x="594359" y="5258643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09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9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50"/>
                  </a:lnTo>
                  <a:lnTo>
                    <a:pt x="6816" y="1245714"/>
                  </a:lnTo>
                  <a:lnTo>
                    <a:pt x="25799" y="1282420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4"/>
                  </a:lnTo>
                  <a:lnTo>
                    <a:pt x="8735965" y="1337164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20"/>
                  </a:lnTo>
                  <a:lnTo>
                    <a:pt x="8862863" y="1245714"/>
                  </a:lnTo>
                  <a:lnTo>
                    <a:pt x="8869680" y="1203450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9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11" y="5558028"/>
              <a:ext cx="737615" cy="73761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00168" y="4381093"/>
            <a:ext cx="2304490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Combining</a:t>
            </a:r>
            <a:r>
              <a:rPr sz="2382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srgbClr val="292934"/>
                </a:solidFill>
                <a:latin typeface="Arial"/>
                <a:cs typeface="Arial"/>
              </a:rPr>
              <a:t>views</a:t>
            </a:r>
            <a:endParaRPr sz="238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1953" y="4053881"/>
            <a:ext cx="1904440" cy="1009609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11206">
              <a:spcBef>
                <a:spcPts val="635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htmlwidgets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52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shiny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52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subplot(…)</a:t>
            </a:r>
            <a:endParaRPr sz="167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6684" y="5483752"/>
            <a:ext cx="6022041" cy="4188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Demo</a:t>
            </a:r>
            <a:r>
              <a:rPr sz="1324" spc="-44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modeled</a:t>
            </a:r>
            <a:r>
              <a:rPr sz="1324" spc="-44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on</a:t>
            </a:r>
            <a:endParaRPr sz="1324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1324" u="sng" spc="-1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Plotly</a:t>
            </a:r>
            <a:r>
              <a:rPr sz="1324" u="sng" spc="-1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Cookbook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chapter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Plotly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Masterclass</a:t>
            </a:r>
            <a:r>
              <a:rPr sz="1324" spc="-13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sz="1324" spc="-13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Carson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spc="-9" dirty="0">
                <a:solidFill>
                  <a:srgbClr val="003470"/>
                </a:solidFill>
                <a:latin typeface="Arial"/>
                <a:cs typeface="Arial"/>
              </a:rPr>
              <a:t>Sievert.</a:t>
            </a:r>
            <a:endParaRPr sz="1324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723" y="2987880"/>
            <a:ext cx="2247747" cy="879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325" y="3021555"/>
            <a:ext cx="2600719" cy="111931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Important</a:t>
            </a:r>
            <a:r>
              <a:rPr spc="-176" dirty="0"/>
              <a:t> </a:t>
            </a:r>
            <a:r>
              <a:rPr spc="-88" dirty="0"/>
              <a:t>distinction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61150" y="849825"/>
            <a:ext cx="6454588" cy="5462770"/>
          </a:xfrm>
          <a:prstGeom prst="rect">
            <a:avLst/>
          </a:prstGeom>
        </p:spPr>
        <p:txBody>
          <a:bodyPr vert="horz" wrap="square" lIns="0" tIns="73399" rIns="0" bIns="0" rtlCol="0" anchor="ctr">
            <a:spAutoFit/>
          </a:bodyPr>
          <a:lstStyle/>
          <a:p>
            <a:pPr marL="184907" indent="-173700">
              <a:lnSpc>
                <a:spcPct val="100000"/>
              </a:lnSpc>
              <a:spcBef>
                <a:spcPts val="578"/>
              </a:spcBef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sz="2400" dirty="0"/>
              <a:t>2</a:t>
            </a:r>
            <a:r>
              <a:rPr sz="2400" spc="-84" dirty="0"/>
              <a:t> </a:t>
            </a:r>
            <a:r>
              <a:rPr sz="2400" dirty="0"/>
              <a:t>main</a:t>
            </a:r>
            <a:r>
              <a:rPr sz="2400" spc="-44" dirty="0"/>
              <a:t> </a:t>
            </a:r>
            <a:r>
              <a:rPr sz="2400" dirty="0"/>
              <a:t>ways</a:t>
            </a:r>
            <a:r>
              <a:rPr sz="2400" spc="-53" dirty="0"/>
              <a:t> </a:t>
            </a:r>
            <a:r>
              <a:rPr sz="2400" dirty="0"/>
              <a:t>to</a:t>
            </a:r>
            <a:r>
              <a:rPr sz="2400" spc="-49" dirty="0"/>
              <a:t> </a:t>
            </a:r>
            <a:r>
              <a:rPr sz="2400" dirty="0"/>
              <a:t>initiate</a:t>
            </a:r>
            <a:r>
              <a:rPr sz="2400" spc="-44" dirty="0"/>
              <a:t> </a:t>
            </a:r>
            <a:r>
              <a:rPr sz="2400" dirty="0"/>
              <a:t>a</a:t>
            </a:r>
            <a:r>
              <a:rPr sz="2400" spc="-44" dirty="0"/>
              <a:t> </a:t>
            </a:r>
            <a:r>
              <a:rPr sz="2400" spc="-9" dirty="0">
                <a:latin typeface="Courier New"/>
                <a:cs typeface="Courier New"/>
              </a:rPr>
              <a:t>plotly</a:t>
            </a:r>
            <a:r>
              <a:rPr sz="2400" spc="-750" dirty="0">
                <a:latin typeface="Courier New"/>
                <a:cs typeface="Courier New"/>
              </a:rPr>
              <a:t> </a:t>
            </a:r>
            <a:r>
              <a:rPr sz="2400" dirty="0"/>
              <a:t>object</a:t>
            </a:r>
            <a:r>
              <a:rPr sz="2400" spc="-53" dirty="0"/>
              <a:t> </a:t>
            </a:r>
            <a:r>
              <a:rPr sz="2400" dirty="0"/>
              <a:t>in</a:t>
            </a:r>
            <a:r>
              <a:rPr sz="2400" spc="-44" dirty="0"/>
              <a:t> </a:t>
            </a:r>
            <a:r>
              <a:rPr sz="2400" spc="-22" dirty="0"/>
              <a:t>R:</a:t>
            </a:r>
          </a:p>
          <a:p>
            <a:pPr marL="446017" lvl="1" indent="-174261">
              <a:lnSpc>
                <a:spcPct val="100000"/>
              </a:lnSpc>
              <a:spcBef>
                <a:spcPts val="419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446017" algn="l"/>
              </a:tabLst>
            </a:pPr>
            <a:r>
              <a:rPr sz="2400" spc="-44" dirty="0">
                <a:latin typeface="Courier New"/>
                <a:cs typeface="Courier New"/>
              </a:rPr>
              <a:t>plot_ly()</a:t>
            </a:r>
            <a:r>
              <a:rPr sz="2400" spc="-671" dirty="0">
                <a:latin typeface="Courier New"/>
                <a:cs typeface="Courier New"/>
              </a:rPr>
              <a:t> </a:t>
            </a:r>
            <a:r>
              <a:rPr sz="2400" spc="-18" dirty="0">
                <a:cs typeface="Arial"/>
              </a:rPr>
              <a:t>function</a:t>
            </a:r>
            <a:r>
              <a:rPr sz="2400" spc="-110" dirty="0">
                <a:cs typeface="Arial"/>
              </a:rPr>
              <a:t> </a:t>
            </a:r>
            <a:r>
              <a:rPr sz="2400" spc="-22" dirty="0">
                <a:cs typeface="Arial"/>
              </a:rPr>
              <a:t>transforms</a:t>
            </a:r>
            <a:r>
              <a:rPr sz="2400" spc="-57" dirty="0">
                <a:cs typeface="Arial"/>
              </a:rPr>
              <a:t> </a:t>
            </a:r>
            <a:r>
              <a:rPr sz="2400" i="1" spc="-9" dirty="0">
                <a:cs typeface="Arial"/>
              </a:rPr>
              <a:t>data</a:t>
            </a:r>
            <a:r>
              <a:rPr sz="2400" i="1" spc="-62" dirty="0">
                <a:cs typeface="Arial"/>
              </a:rPr>
              <a:t> </a:t>
            </a:r>
            <a:r>
              <a:rPr sz="2400" dirty="0">
                <a:cs typeface="Arial"/>
              </a:rPr>
              <a:t>into</a:t>
            </a:r>
            <a:r>
              <a:rPr sz="2400" spc="-62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lang="en-US" sz="2400" spc="-62" dirty="0">
                <a:cs typeface="Arial"/>
              </a:rPr>
              <a:t> </a:t>
            </a:r>
            <a:r>
              <a:rPr lang="en-US" sz="2400" spc="-62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400" spc="-62" dirty="0">
                <a:cs typeface="Arial"/>
              </a:rPr>
              <a:t> object</a:t>
            </a:r>
            <a:endParaRPr sz="2400" dirty="0">
              <a:cs typeface="Arial"/>
            </a:endParaRPr>
          </a:p>
          <a:p>
            <a:pPr marL="446017" lvl="1" indent="-174261">
              <a:lnSpc>
                <a:spcPct val="100000"/>
              </a:lnSpc>
              <a:spcBef>
                <a:spcPts val="401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446017" algn="l"/>
              </a:tabLst>
            </a:pPr>
            <a:r>
              <a:rPr sz="2400" spc="-44" dirty="0">
                <a:latin typeface="Courier New"/>
                <a:cs typeface="Courier New"/>
              </a:rPr>
              <a:t>ggplotly()</a:t>
            </a:r>
            <a:r>
              <a:rPr sz="2400" spc="-671" dirty="0">
                <a:latin typeface="Courier New"/>
                <a:cs typeface="Courier New"/>
              </a:rPr>
              <a:t> </a:t>
            </a:r>
            <a:r>
              <a:rPr sz="2400" spc="-18" dirty="0">
                <a:cs typeface="Arial"/>
              </a:rPr>
              <a:t>function</a:t>
            </a:r>
            <a:r>
              <a:rPr sz="2400" spc="-93" dirty="0">
                <a:cs typeface="Arial"/>
              </a:rPr>
              <a:t> </a:t>
            </a:r>
            <a:r>
              <a:rPr sz="2400" spc="-22" dirty="0">
                <a:cs typeface="Arial"/>
              </a:rPr>
              <a:t>transforms</a:t>
            </a:r>
            <a:r>
              <a:rPr sz="2400" spc="-57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57" dirty="0">
                <a:cs typeface="Arial"/>
              </a:rPr>
              <a:t> </a:t>
            </a:r>
            <a:r>
              <a:rPr sz="2400" i="1" spc="-44" dirty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sz="2400" i="1" spc="-671" dirty="0">
                <a:cs typeface="Courier New"/>
              </a:rPr>
              <a:t> </a:t>
            </a:r>
            <a:r>
              <a:rPr sz="2400" i="1" spc="-18" dirty="0">
                <a:cs typeface="Arial"/>
              </a:rPr>
              <a:t>object</a:t>
            </a:r>
            <a:r>
              <a:rPr sz="2400" i="1" spc="-53" dirty="0">
                <a:cs typeface="Arial"/>
              </a:rPr>
              <a:t> </a:t>
            </a:r>
            <a:r>
              <a:rPr sz="2400" dirty="0">
                <a:cs typeface="Arial"/>
              </a:rPr>
              <a:t>into</a:t>
            </a:r>
            <a:r>
              <a:rPr sz="2400" spc="-57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57" dirty="0">
                <a:cs typeface="Arial"/>
              </a:rPr>
              <a:t> </a:t>
            </a:r>
            <a:r>
              <a:rPr sz="2400" spc="-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400" dirty="0">
                <a:cs typeface="Courier New"/>
              </a:rPr>
              <a:t> </a:t>
            </a:r>
            <a:r>
              <a:rPr sz="2400" spc="-18" dirty="0"/>
              <a:t>object</a:t>
            </a:r>
            <a:r>
              <a:rPr sz="2400" spc="-88" dirty="0"/>
              <a:t> </a:t>
            </a:r>
            <a:r>
              <a:rPr sz="2400" spc="-22" dirty="0"/>
              <a:t>(Wickham</a:t>
            </a:r>
            <a:r>
              <a:rPr sz="2400" spc="-101" dirty="0"/>
              <a:t> </a:t>
            </a:r>
            <a:r>
              <a:rPr sz="2400" u="heavy" spc="-18" dirty="0">
                <a:uFill>
                  <a:solidFill>
                    <a:srgbClr val="0000FF"/>
                  </a:solidFill>
                </a:uFill>
              </a:rPr>
              <a:t>2009</a:t>
            </a:r>
            <a:r>
              <a:rPr sz="2400" spc="-18" dirty="0"/>
              <a:t>,</a:t>
            </a:r>
            <a:r>
              <a:rPr sz="2400" spc="-84" dirty="0"/>
              <a:t> </a:t>
            </a:r>
            <a:r>
              <a:rPr sz="2400" spc="-9" dirty="0"/>
              <a:t>Sievert</a:t>
            </a:r>
            <a:r>
              <a:rPr sz="2400" spc="-88" dirty="0"/>
              <a:t> </a:t>
            </a:r>
            <a:r>
              <a:rPr sz="2400" dirty="0"/>
              <a:t>et</a:t>
            </a:r>
            <a:r>
              <a:rPr sz="2400" spc="-84" dirty="0"/>
              <a:t> </a:t>
            </a:r>
            <a:r>
              <a:rPr sz="2400" dirty="0"/>
              <a:t>al.</a:t>
            </a:r>
            <a:r>
              <a:rPr sz="2400" spc="-84" dirty="0"/>
              <a:t> </a:t>
            </a:r>
            <a:r>
              <a:rPr sz="2400" u="heavy" spc="-9" dirty="0">
                <a:uFill>
                  <a:solidFill>
                    <a:srgbClr val="0000FF"/>
                  </a:solidFill>
                </a:uFill>
              </a:rPr>
              <a:t>2016)</a:t>
            </a:r>
            <a:endParaRPr sz="2400" dirty="0"/>
          </a:p>
          <a:p>
            <a:pPr>
              <a:lnSpc>
                <a:spcPct val="100000"/>
              </a:lnSpc>
              <a:spcBef>
                <a:spcPts val="1716"/>
              </a:spcBef>
            </a:pPr>
            <a:endParaRPr sz="2400" dirty="0"/>
          </a:p>
          <a:p>
            <a:pPr marL="184907" marR="4483" indent="-174261">
              <a:lnSpc>
                <a:spcPts val="2735"/>
              </a:lnSpc>
              <a:buClr>
                <a:srgbClr val="93A299"/>
              </a:buClr>
              <a:buSzPct val="84615"/>
              <a:buFont typeface="Arial"/>
              <a:buChar char="•"/>
              <a:tabLst>
                <a:tab pos="184907" algn="l"/>
              </a:tabLst>
            </a:pPr>
            <a:r>
              <a:rPr sz="2400" b="1" dirty="0">
                <a:cs typeface="Arial"/>
              </a:rPr>
              <a:t>Both</a:t>
            </a:r>
            <a:r>
              <a:rPr sz="2400" b="1" spc="-93" dirty="0">
                <a:cs typeface="Arial"/>
              </a:rPr>
              <a:t> </a:t>
            </a:r>
            <a:r>
              <a:rPr sz="2400" dirty="0"/>
              <a:t>result</a:t>
            </a:r>
            <a:r>
              <a:rPr sz="2400" spc="-84" dirty="0"/>
              <a:t> </a:t>
            </a:r>
            <a:r>
              <a:rPr sz="2400" dirty="0"/>
              <a:t>in</a:t>
            </a:r>
            <a:r>
              <a:rPr sz="2400" spc="-79" dirty="0"/>
              <a:t> </a:t>
            </a:r>
            <a:r>
              <a:rPr sz="2400" dirty="0"/>
              <a:t>an</a:t>
            </a:r>
            <a:r>
              <a:rPr sz="2400" spc="-84" dirty="0"/>
              <a:t> </a:t>
            </a:r>
            <a:r>
              <a:rPr sz="2400" dirty="0"/>
              <a:t>interactive</a:t>
            </a:r>
            <a:r>
              <a:rPr sz="2400" spc="-79" dirty="0"/>
              <a:t> </a:t>
            </a:r>
            <a:r>
              <a:rPr sz="2400" spc="-22" dirty="0"/>
              <a:t>web-</a:t>
            </a:r>
            <a:r>
              <a:rPr sz="2400" dirty="0"/>
              <a:t>based</a:t>
            </a:r>
            <a:r>
              <a:rPr sz="2400" spc="-79" dirty="0"/>
              <a:t> </a:t>
            </a:r>
            <a:r>
              <a:rPr sz="2400" dirty="0"/>
              <a:t>visualization</a:t>
            </a:r>
            <a:r>
              <a:rPr sz="2400" spc="-84" dirty="0"/>
              <a:t> </a:t>
            </a:r>
            <a:r>
              <a:rPr sz="2400" spc="-18" dirty="0"/>
              <a:t>with </a:t>
            </a:r>
            <a:r>
              <a:rPr sz="2400" dirty="0"/>
              <a:t>tooltips,</a:t>
            </a:r>
            <a:r>
              <a:rPr sz="2400" spc="-93" dirty="0"/>
              <a:t> </a:t>
            </a:r>
            <a:r>
              <a:rPr sz="2400" dirty="0"/>
              <a:t>zooming,</a:t>
            </a:r>
            <a:r>
              <a:rPr sz="2400" spc="-93" dirty="0"/>
              <a:t> </a:t>
            </a:r>
            <a:r>
              <a:rPr sz="2400" dirty="0"/>
              <a:t>and</a:t>
            </a:r>
            <a:r>
              <a:rPr sz="2400" spc="-88" dirty="0"/>
              <a:t> </a:t>
            </a:r>
            <a:r>
              <a:rPr sz="2400" dirty="0"/>
              <a:t>panning</a:t>
            </a:r>
            <a:r>
              <a:rPr sz="2400" spc="-88" dirty="0"/>
              <a:t> </a:t>
            </a:r>
            <a:r>
              <a:rPr sz="2400" dirty="0"/>
              <a:t>enabled</a:t>
            </a:r>
            <a:r>
              <a:rPr sz="2400" spc="-88" dirty="0"/>
              <a:t> </a:t>
            </a:r>
            <a:r>
              <a:rPr sz="2400" dirty="0"/>
              <a:t>by</a:t>
            </a:r>
            <a:r>
              <a:rPr sz="2400" spc="-93" dirty="0"/>
              <a:t> </a:t>
            </a:r>
            <a:r>
              <a:rPr sz="2400" spc="-9" dirty="0"/>
              <a:t>default</a:t>
            </a:r>
          </a:p>
          <a:p>
            <a:pPr>
              <a:lnSpc>
                <a:spcPct val="100000"/>
              </a:lnSpc>
              <a:spcBef>
                <a:spcPts val="2374"/>
              </a:spcBef>
              <a:buClr>
                <a:srgbClr val="93A299"/>
              </a:buClr>
              <a:buFont typeface="Arial"/>
              <a:buChar char="•"/>
            </a:pPr>
            <a:endParaRPr sz="2400" spc="-9" dirty="0"/>
          </a:p>
          <a:p>
            <a:pPr marL="184907" indent="-173700">
              <a:lnSpc>
                <a:spcPct val="100000"/>
              </a:lnSpc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sz="2400" dirty="0"/>
              <a:t>Let’s</a:t>
            </a:r>
            <a:r>
              <a:rPr sz="2400" spc="-115" dirty="0"/>
              <a:t> </a:t>
            </a:r>
            <a:r>
              <a:rPr sz="2400" spc="-9" dirty="0"/>
              <a:t>play…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325" y="3298554"/>
            <a:ext cx="2600719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pc="-115" dirty="0"/>
              <a:t>Practice</a:t>
            </a:r>
            <a:endParaRPr spc="-88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61150" y="3174820"/>
            <a:ext cx="6454588" cy="812780"/>
          </a:xfrm>
          <a:prstGeom prst="rect">
            <a:avLst/>
          </a:prstGeom>
        </p:spPr>
        <p:txBody>
          <a:bodyPr vert="horz" wrap="square" lIns="0" tIns="73399" rIns="0" bIns="0" rtlCol="0" anchor="ctr">
            <a:spAutoFit/>
          </a:bodyPr>
          <a:lstStyle/>
          <a:p>
            <a:pPr marL="184907" indent="-173700">
              <a:lnSpc>
                <a:spcPct val="100000"/>
              </a:lnSpc>
              <a:spcBef>
                <a:spcPts val="578"/>
              </a:spcBef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lang="en-US" sz="2400" spc="-9" dirty="0"/>
              <a:t>Find instructions for today’s lab on the </a:t>
            </a:r>
            <a:r>
              <a:rPr lang="en-US" sz="2400" spc="-9"/>
              <a:t>course website </a:t>
            </a:r>
            <a:endParaRPr sz="2400" spc="-9" dirty="0"/>
          </a:p>
        </p:txBody>
      </p:sp>
    </p:spTree>
    <p:extLst>
      <p:ext uri="{BB962C8B-B14F-4D97-AF65-F5344CB8AC3E}">
        <p14:creationId xmlns:p14="http://schemas.microsoft.com/office/powerpoint/2010/main" val="388616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Interaction</a:t>
            </a:r>
            <a:r>
              <a:rPr lang="en-US" sz="2400" spc="-90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as context-preserver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spc="-10" dirty="0">
                <a:cs typeface="Arial"/>
              </a:rPr>
              <a:t>Coordinated multiple views (CMV)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spc="-10" dirty="0">
                <a:cs typeface="Arial"/>
              </a:rPr>
              <a:t>Brushing and linking </a:t>
            </a:r>
          </a:p>
          <a:p>
            <a:pPr marL="126365" indent="-342900">
              <a:lnSpc>
                <a:spcPct val="100000"/>
              </a:lnSpc>
              <a:spcBef>
                <a:spcPts val="409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468630" algn="l"/>
              </a:tabLst>
            </a:pPr>
            <a:r>
              <a:rPr lang="en-US" sz="2400" spc="-10" dirty="0">
                <a:cs typeface="Arial"/>
              </a:rPr>
              <a:t>Demo: </a:t>
            </a:r>
            <a:r>
              <a:rPr lang="en-US" sz="2400" spc="-10" dirty="0" err="1">
                <a:cs typeface="Arial"/>
              </a:rPr>
              <a:t>plotly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r="25347" b="19464"/>
          <a:stretch/>
        </p:blipFill>
        <p:spPr>
          <a:xfrm>
            <a:off x="4139046" y="1572492"/>
            <a:ext cx="6934200" cy="4370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>
            <a:spLocks noGrp="1"/>
          </p:cNvSpPr>
          <p:nvPr>
            <p:ph type="body" idx="1"/>
          </p:nvPr>
        </p:nvSpPr>
        <p:spPr>
          <a:xfrm>
            <a:off x="3491346" y="962891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Show me related items: coordinated multiple views (CMV)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14EB9-B0ED-8C15-CFA7-54BADB894EF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Recap: </a:t>
            </a:r>
          </a:p>
          <a:p>
            <a:r>
              <a:rPr lang="en-US" dirty="0"/>
              <a:t>7. Connect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95522" y="736976"/>
            <a:ext cx="7516449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/>
          <p:nvPr/>
        </p:nvSpPr>
        <p:spPr>
          <a:xfrm>
            <a:off x="3034146" y="5376247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Systems that use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two or more distinct views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  <a:p>
            <a:pPr lvl="1"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to support the exploration of a single concept or domain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46"/>
          <p:cNvGrpSpPr/>
          <p:nvPr/>
        </p:nvGrpSpPr>
        <p:grpSpPr>
          <a:xfrm>
            <a:off x="8672946" y="1651376"/>
            <a:ext cx="2895600" cy="1333500"/>
            <a:chOff x="5791200" y="2209800"/>
            <a:chExt cx="2895600" cy="1333500"/>
          </a:xfrm>
        </p:grpSpPr>
        <p:cxnSp>
          <p:nvCxnSpPr>
            <p:cNvPr id="334" name="Google Shape;334;p46"/>
            <p:cNvCxnSpPr>
              <a:stCxn id="335" idx="1"/>
            </p:cNvCxnSpPr>
            <p:nvPr/>
          </p:nvCxnSpPr>
          <p:spPr>
            <a:xfrm flipH="1">
              <a:off x="5791200" y="2628900"/>
              <a:ext cx="914400" cy="381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6" name="Google Shape;336;p46"/>
            <p:cNvCxnSpPr>
              <a:stCxn id="335" idx="2"/>
            </p:cNvCxnSpPr>
            <p:nvPr/>
          </p:nvCxnSpPr>
          <p:spPr>
            <a:xfrm flipH="1">
              <a:off x="6934200" y="3048000"/>
              <a:ext cx="762000" cy="4953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5" name="Google Shape;335;p46"/>
            <p:cNvSpPr/>
            <p:nvPr/>
          </p:nvSpPr>
          <p:spPr>
            <a:xfrm>
              <a:off x="6705600" y="2209800"/>
              <a:ext cx="1981200" cy="838200"/>
            </a:xfrm>
            <a:prstGeom prst="rect">
              <a:avLst/>
            </a:prstGeom>
            <a:solidFill>
              <a:srgbClr val="D8DEE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Different </a:t>
              </a:r>
              <a:endParaRPr/>
            </a:p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representations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46"/>
          <p:cNvGrpSpPr/>
          <p:nvPr/>
        </p:nvGrpSpPr>
        <p:grpSpPr>
          <a:xfrm flipH="1">
            <a:off x="3643746" y="2794376"/>
            <a:ext cx="2133600" cy="1295400"/>
            <a:chOff x="6172200" y="2209800"/>
            <a:chExt cx="2133600" cy="1295400"/>
          </a:xfrm>
        </p:grpSpPr>
        <p:cxnSp>
          <p:nvCxnSpPr>
            <p:cNvPr id="338" name="Google Shape;338;p46"/>
            <p:cNvCxnSpPr>
              <a:stCxn id="339" idx="1"/>
            </p:cNvCxnSpPr>
            <p:nvPr/>
          </p:nvCxnSpPr>
          <p:spPr>
            <a:xfrm flipH="1">
              <a:off x="6172200" y="2628900"/>
              <a:ext cx="838200" cy="381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0" name="Google Shape;340;p46"/>
            <p:cNvCxnSpPr>
              <a:stCxn id="339" idx="2"/>
            </p:cNvCxnSpPr>
            <p:nvPr/>
          </p:nvCxnSpPr>
          <p:spPr>
            <a:xfrm flipH="1">
              <a:off x="6400800" y="3048000"/>
              <a:ext cx="1257300" cy="4572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9" name="Google Shape;339;p46"/>
            <p:cNvSpPr/>
            <p:nvPr/>
          </p:nvSpPr>
          <p:spPr>
            <a:xfrm>
              <a:off x="7010400" y="2209800"/>
              <a:ext cx="1295400" cy="838200"/>
            </a:xfrm>
            <a:prstGeom prst="rect">
              <a:avLst/>
            </a:prstGeom>
            <a:solidFill>
              <a:srgbClr val="D8DEE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Different </a:t>
              </a:r>
              <a:endParaRPr/>
            </a:p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A07EB8-152D-7F1B-398F-2A95B3819733}"/>
              </a:ext>
            </a:extLst>
          </p:cNvPr>
          <p:cNvSpPr txBox="1">
            <a:spLocks/>
          </p:cNvSpPr>
          <p:nvPr/>
        </p:nvSpPr>
        <p:spPr>
          <a:xfrm>
            <a:off x="138545" y="1123837"/>
            <a:ext cx="3175976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588327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is too big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attributes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observations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is too complicated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data sources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data types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has several interesting parts, but no one visualization highlights them all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0F1D-E912-B881-A03F-269381F42B2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multiple views?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592" b="-1592"/>
          <a:stretch/>
        </p:blipFill>
        <p:spPr>
          <a:xfrm>
            <a:off x="3560618" y="933563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77D8C-7A7A-18E2-426B-B2ABB1DFB80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to think about: resource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7424" b="-7423"/>
          <a:stretch/>
        </p:blipFill>
        <p:spPr>
          <a:xfrm>
            <a:off x="3505200" y="986028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F9DFF-4635-23B8-FDE4-AB4F9B9C7A2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to think about: resource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3519055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Balance the </a:t>
            </a:r>
            <a:r>
              <a:rPr lang="en-US" sz="2400" b="1" dirty="0">
                <a:ea typeface="Arial"/>
                <a:cs typeface="Arial"/>
                <a:sym typeface="Arial"/>
              </a:rPr>
              <a:t>costs</a:t>
            </a:r>
            <a:r>
              <a:rPr lang="en-US" sz="2400" dirty="0">
                <a:ea typeface="Arial"/>
                <a:cs typeface="Arial"/>
                <a:sym typeface="Arial"/>
              </a:rPr>
              <a:t> of presenting multiple views with the </a:t>
            </a:r>
            <a:r>
              <a:rPr lang="en-US" sz="2400" b="1" dirty="0">
                <a:ea typeface="Arial"/>
                <a:cs typeface="Arial"/>
                <a:sym typeface="Arial"/>
              </a:rPr>
              <a:t>benefits</a:t>
            </a:r>
            <a:r>
              <a:rPr lang="en-US" sz="2400" dirty="0">
                <a:ea typeface="Arial"/>
                <a:cs typeface="Arial"/>
                <a:sym typeface="Arial"/>
              </a:rPr>
              <a:t> of using the views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Split complex data into multiple views to create </a:t>
            </a:r>
            <a:r>
              <a:rPr lang="en-US" sz="2400" b="1" dirty="0">
                <a:ea typeface="Arial"/>
                <a:cs typeface="Arial"/>
                <a:sym typeface="Arial"/>
              </a:rPr>
              <a:t>manageable chunks </a:t>
            </a:r>
            <a:endParaRPr sz="2400" b="1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Use views that are complimentary, bringing out </a:t>
            </a:r>
            <a:r>
              <a:rPr lang="en-US" sz="2400" b="1" dirty="0">
                <a:ea typeface="Arial"/>
                <a:cs typeface="Arial"/>
                <a:sym typeface="Arial"/>
              </a:rPr>
              <a:t>correlations and/or disparities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Use</a:t>
            </a:r>
            <a:r>
              <a:rPr lang="en-US" sz="2400" i="1" dirty="0"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ea typeface="Arial"/>
                <a:cs typeface="Arial"/>
                <a:sym typeface="Arial"/>
              </a:rPr>
              <a:t>perceptual cues</a:t>
            </a:r>
            <a:r>
              <a:rPr lang="en-US" sz="2400" dirty="0">
                <a:ea typeface="Arial"/>
                <a:cs typeface="Arial"/>
                <a:sym typeface="Arial"/>
              </a:rPr>
              <a:t> to: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make relationships more apparent to the reader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focus the reader’s attention on the right view at the right time</a:t>
            </a:r>
            <a:endParaRPr sz="2000" b="1" dirty="0">
              <a:ea typeface="Arial"/>
              <a:cs typeface="Arial"/>
              <a:sym typeface="Arial"/>
            </a:endParaRPr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i="1" dirty="0">
              <a:ea typeface="Arial"/>
              <a:cs typeface="Arial"/>
              <a:sym typeface="Arial"/>
            </a:endParaRPr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8EAF0-E8BF-3890-9637-0C825DFFA04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Guidelines for multiple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3505200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Big idea</a:t>
            </a:r>
            <a:r>
              <a:rPr lang="en-US" sz="2400" dirty="0">
                <a:ea typeface="Arial"/>
                <a:cs typeface="Arial"/>
                <a:sym typeface="Arial"/>
              </a:rPr>
              <a:t>: actions in the real world have ripple effects; actions on a visualization should too</a:t>
            </a:r>
            <a:endParaRPr dirty="0"/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b="1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Brushing: </a:t>
            </a:r>
            <a:r>
              <a:rPr lang="en-US" sz="2400" dirty="0">
                <a:ea typeface="Arial"/>
                <a:cs typeface="Arial"/>
                <a:sym typeface="Arial"/>
              </a:rPr>
              <a:t>the visualization responds (usually through highlighting) as a person “brushes past” data points</a:t>
            </a:r>
            <a:endParaRPr dirty="0"/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Linking</a:t>
            </a:r>
            <a:r>
              <a:rPr lang="en-US" sz="2400" dirty="0">
                <a:ea typeface="Arial"/>
                <a:cs typeface="Arial"/>
                <a:sym typeface="Arial"/>
              </a:rPr>
              <a:t>: the visualization connects related data points across multiple views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A1865-4F03-C143-4753-495E0F1EDA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Coordination: brushing and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422</Words>
  <Application>Microsoft Macintosh PowerPoint</Application>
  <PresentationFormat>Widescreen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Lucida Sans Unicode</vt:lpstr>
      <vt:lpstr>Merriweather Sans</vt:lpstr>
      <vt:lpstr>Wingdings 2</vt:lpstr>
      <vt:lpstr>Frame</vt:lpstr>
      <vt:lpstr>Visual Analytics– Coordinated Multiple Views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plot_ly() and ggplotly()</vt:lpstr>
      <vt:lpstr>Important distinction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28</cp:revision>
  <dcterms:created xsi:type="dcterms:W3CDTF">2023-08-03T18:49:17Z</dcterms:created>
  <dcterms:modified xsi:type="dcterms:W3CDTF">2024-09-16T14:34:36Z</dcterms:modified>
</cp:coreProperties>
</file>