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50"/>
  </p:notesMasterIdLst>
  <p:sldIdLst>
    <p:sldId id="256" r:id="rId2"/>
    <p:sldId id="583" r:id="rId3"/>
    <p:sldId id="257" r:id="rId4"/>
    <p:sldId id="265" r:id="rId5"/>
    <p:sldId id="266" r:id="rId6"/>
    <p:sldId id="376" r:id="rId7"/>
    <p:sldId id="375" r:id="rId8"/>
    <p:sldId id="387" r:id="rId9"/>
    <p:sldId id="385" r:id="rId10"/>
    <p:sldId id="386" r:id="rId11"/>
    <p:sldId id="573" r:id="rId12"/>
    <p:sldId id="574" r:id="rId13"/>
    <p:sldId id="572" r:id="rId14"/>
    <p:sldId id="418" r:id="rId15"/>
    <p:sldId id="419" r:id="rId16"/>
    <p:sldId id="420" r:id="rId17"/>
    <p:sldId id="388" r:id="rId18"/>
    <p:sldId id="390" r:id="rId19"/>
    <p:sldId id="407" r:id="rId20"/>
    <p:sldId id="392" r:id="rId21"/>
    <p:sldId id="409" r:id="rId22"/>
    <p:sldId id="413" r:id="rId23"/>
    <p:sldId id="414" r:id="rId24"/>
    <p:sldId id="410" r:id="rId25"/>
    <p:sldId id="415" r:id="rId26"/>
    <p:sldId id="416" r:id="rId27"/>
    <p:sldId id="417" r:id="rId28"/>
    <p:sldId id="397" r:id="rId29"/>
    <p:sldId id="575" r:id="rId30"/>
    <p:sldId id="576" r:id="rId31"/>
    <p:sldId id="577" r:id="rId32"/>
    <p:sldId id="578" r:id="rId33"/>
    <p:sldId id="287" r:id="rId34"/>
    <p:sldId id="289" r:id="rId35"/>
    <p:sldId id="291" r:id="rId36"/>
    <p:sldId id="292" r:id="rId37"/>
    <p:sldId id="293" r:id="rId38"/>
    <p:sldId id="581" r:id="rId39"/>
    <p:sldId id="582" r:id="rId40"/>
    <p:sldId id="294" r:id="rId41"/>
    <p:sldId id="295" r:id="rId42"/>
    <p:sldId id="297" r:id="rId43"/>
    <p:sldId id="300" r:id="rId44"/>
    <p:sldId id="301" r:id="rId45"/>
    <p:sldId id="302" r:id="rId46"/>
    <p:sldId id="58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5"/>
    <p:restoredTop sz="86089"/>
  </p:normalViewPr>
  <p:slideViewPr>
    <p:cSldViewPr snapToGrid="0">
      <p:cViewPr varScale="1">
        <p:scale>
          <a:sx n="78" d="100"/>
          <a:sy n="78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Drax</a:t>
            </a:r>
            <a:endParaRPr lang="en-US" dirty="0"/>
          </a:p>
          <a:p>
            <a:r>
              <a:rPr lang="en-US" dirty="0" err="1"/>
              <a:t>Gamora</a:t>
            </a:r>
            <a:endParaRPr lang="en-US" dirty="0"/>
          </a:p>
          <a:p>
            <a:r>
              <a:rPr lang="en-US" dirty="0"/>
              <a:t>Rocket </a:t>
            </a:r>
            <a:r>
              <a:rPr lang="en-US" dirty="0" err="1"/>
              <a:t>Racoon</a:t>
            </a:r>
            <a:endParaRPr lang="en-US" dirty="0"/>
          </a:p>
          <a:p>
            <a:r>
              <a:rPr lang="en-US" dirty="0" err="1"/>
              <a:t>Starlord</a:t>
            </a:r>
            <a:r>
              <a:rPr lang="en-US" dirty="0"/>
              <a:t> / Peter</a:t>
            </a:r>
            <a:r>
              <a:rPr lang="en-US" baseline="0" dirty="0"/>
              <a:t> Quill</a:t>
            </a:r>
          </a:p>
          <a:p>
            <a:r>
              <a:rPr lang="en-US" baseline="0" dirty="0"/>
              <a:t>Groot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3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Pro: clear visual representation </a:t>
            </a:r>
          </a:p>
          <a:p>
            <a:r>
              <a:rPr lang="en-US" dirty="0"/>
              <a:t>Can handle non-linear relationships </a:t>
            </a:r>
          </a:p>
          <a:p>
            <a:r>
              <a:rPr lang="en-US" dirty="0"/>
              <a:t>Relatively intuitive interpretation </a:t>
            </a:r>
            <a:r>
              <a:rPr lang="en-US" dirty="0" err="1"/>
              <a:t>bc</a:t>
            </a:r>
            <a:r>
              <a:rPr lang="en-US" dirty="0"/>
              <a:t> of distance preservation </a:t>
            </a:r>
          </a:p>
          <a:p>
            <a:endParaRPr lang="en-US" dirty="0"/>
          </a:p>
          <a:p>
            <a:r>
              <a:rPr lang="en-US" dirty="0"/>
              <a:t>Cons: Sensitive to distance measure </a:t>
            </a:r>
          </a:p>
          <a:p>
            <a:r>
              <a:rPr lang="en-US" dirty="0"/>
              <a:t>Computationally expensive </a:t>
            </a:r>
          </a:p>
          <a:p>
            <a:r>
              <a:rPr lang="en-US" dirty="0"/>
              <a:t>Can struggle with noisy / missing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Pro: Non-linear method </a:t>
            </a:r>
          </a:p>
          <a:p>
            <a:r>
              <a:rPr lang="en-US" dirty="0"/>
              <a:t>Con: stochastic, so we can get different results with the same hyperparameters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77D4E-3558-46E2-41D3-128CAA19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93B90-3FF7-8E34-779C-B254AAFEE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709FD-2F8F-04B3-1EA2-99707A0EA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Won’t work if dimensions are not independent; assumes linearity </a:t>
            </a:r>
          </a:p>
          <a:p>
            <a:r>
              <a:rPr lang="en-US" dirty="0"/>
              <a:t>Assumes multi-variate normal distribution (otherwise will not work) </a:t>
            </a:r>
          </a:p>
          <a:p>
            <a:endParaRPr lang="en-US" dirty="0"/>
          </a:p>
          <a:p>
            <a:r>
              <a:rPr lang="en-US" dirty="0"/>
              <a:t>BUT fast to compute and pretty accurate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AA52-F3C8-8A72-11B9-6EEA97412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9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uncorrelated because we’re trying to reduce redundancy!!!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ED6DD"/>
                </a:solidFill>
                <a:effectLst/>
                <a:latin typeface="-apple-system"/>
              </a:rPr>
              <a:t>The data set contains images of hand-written digits: 10 classes where each class refers to a digit.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mixed color == more bunching of the clusters </a:t>
            </a:r>
          </a:p>
          <a:p>
            <a:r>
              <a:rPr lang="en-US" dirty="0"/>
              <a:t>Some </a:t>
            </a:r>
            <a:r>
              <a:rPr lang="en-US" dirty="0" err="1"/>
              <a:t>gradiations</a:t>
            </a:r>
            <a:r>
              <a:rPr lang="en-US" dirty="0"/>
              <a:t>, but need another component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linear transformations </a:t>
            </a:r>
          </a:p>
          <a:p>
            <a:r>
              <a:rPr lang="en-US" dirty="0"/>
              <a:t>Doesn’t preserve pairwise distance in hi dimensions </a:t>
            </a:r>
          </a:p>
          <a:p>
            <a:r>
              <a:rPr lang="en-US" dirty="0"/>
              <a:t>High run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22430-799D-8BBD-D113-4A774B215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51CDAB-B18A-10D3-58A3-F042FC27F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7DA49-5157-A299-CAB7-F898B367C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mixed color == more bunching of the clusters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B5F75-F784-16F3-4554-8703AFA1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39365-6641-3111-536A-A25FA6D03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BECD4-61E8-A143-4911-4EEB06760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7865EB-708B-06A5-8CC6-DC0474D58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mixed color == more bunching of the clusters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92AF-D791-A83F-7657-0B8962A8B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osa.io/ev/principal-component-analysi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sv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11.emf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35.png"/><Relationship Id="rId19" Type="http://schemas.openxmlformats.org/officeDocument/2006/relationships/image" Target="../media/image15.svg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Analytics– Dealing with Big Data: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Many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68550" cy="5120640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Current situation</a:t>
            </a:r>
            <a:r>
              <a:rPr lang="en-US" sz="2800" dirty="0"/>
              <a:t>: our data live in </a:t>
            </a:r>
            <a:r>
              <a:rPr lang="en-US" sz="2800" i="1" dirty="0"/>
              <a:t>p</a:t>
            </a:r>
            <a:r>
              <a:rPr lang="en-US" sz="2800" dirty="0"/>
              <a:t>-dimensional space where p &gt;&gt; # visual channels</a:t>
            </a:r>
          </a:p>
          <a:p>
            <a:endParaRPr lang="en-US" sz="2800" b="1" dirty="0"/>
          </a:p>
          <a:p>
            <a:r>
              <a:rPr lang="en-US" sz="2800" dirty="0"/>
              <a:t>Odds are not all dimensions are equally useful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 w</a:t>
            </a:r>
            <a:r>
              <a:rPr lang="en-US" sz="2800" dirty="0"/>
              <a:t>e can reduce the number of dimensions without loosing too much valuable information  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29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1B8CE-F631-7A68-3771-B2DC438DC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7DFB-FD3B-F5E6-687D-908551E3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A727-D956-1EC4-7F46-F5CFCB9F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68550" cy="512064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Approach #1: </a:t>
            </a:r>
            <a:r>
              <a:rPr lang="en-US" sz="2800" dirty="0"/>
              <a:t>Feature Elimination (i.e. Subset Selection)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Throw out less useful/useless dimensions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Pros: </a:t>
            </a:r>
          </a:p>
          <a:p>
            <a:pPr lvl="1"/>
            <a:r>
              <a:rPr lang="en-US" sz="2600" dirty="0"/>
              <a:t>Relatively simple</a:t>
            </a:r>
          </a:p>
          <a:p>
            <a:pPr lvl="1"/>
            <a:r>
              <a:rPr lang="en-US" sz="2600" dirty="0"/>
              <a:t>Preserve interpretability</a:t>
            </a:r>
          </a:p>
          <a:p>
            <a:r>
              <a:rPr lang="en-US" sz="2800" dirty="0"/>
              <a:t>Cons:</a:t>
            </a:r>
          </a:p>
          <a:p>
            <a:pPr lvl="1"/>
            <a:r>
              <a:rPr lang="en-US" sz="2600" dirty="0"/>
              <a:t>Don’t gain any information from features you drop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19F9FE-6D4D-72E9-79D1-EE47F99A68DF}"/>
              </a:ext>
            </a:extLst>
          </p:cNvPr>
          <p:cNvSpPr/>
          <p:nvPr/>
        </p:nvSpPr>
        <p:spPr>
          <a:xfrm>
            <a:off x="5403273" y="2701636"/>
            <a:ext cx="3879272" cy="11360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Pros? Cons?</a:t>
            </a:r>
          </a:p>
        </p:txBody>
      </p:sp>
    </p:spTree>
    <p:extLst>
      <p:ext uri="{BB962C8B-B14F-4D97-AF65-F5344CB8AC3E}">
        <p14:creationId xmlns:p14="http://schemas.microsoft.com/office/powerpoint/2010/main" val="31834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C652F-0E97-8E95-AF4A-47A7FC282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720-F0FC-EDB3-5056-C35CC7B3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E10C-F1CA-458D-114D-76C9D886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68550" cy="512064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Approach #2: </a:t>
            </a:r>
            <a:r>
              <a:rPr lang="en-US" sz="2800" dirty="0"/>
              <a:t>Feature Extraction</a:t>
            </a:r>
          </a:p>
          <a:p>
            <a:r>
              <a:rPr lang="en-US" sz="2800" dirty="0"/>
              <a:t>Create new features (dimensions) that are combinations of the old ones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Pros: </a:t>
            </a:r>
          </a:p>
          <a:p>
            <a:pPr lvl="1"/>
            <a:r>
              <a:rPr lang="en-US" sz="2600" dirty="0"/>
              <a:t>Since new features are all combinations of old features, we are not totally dropping data </a:t>
            </a:r>
          </a:p>
          <a:p>
            <a:r>
              <a:rPr lang="en-US" sz="2800" dirty="0"/>
              <a:t>Cons:</a:t>
            </a:r>
          </a:p>
          <a:p>
            <a:pPr lvl="1"/>
            <a:r>
              <a:rPr lang="en-US" sz="2600" dirty="0"/>
              <a:t>Less interpretable, especially to non-experts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9A3E54E-1068-2C50-AE86-8039213420D5}"/>
              </a:ext>
            </a:extLst>
          </p:cNvPr>
          <p:cNvSpPr/>
          <p:nvPr/>
        </p:nvSpPr>
        <p:spPr>
          <a:xfrm>
            <a:off x="5347855" y="2309137"/>
            <a:ext cx="3879272" cy="11360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Pros? Cons?</a:t>
            </a:r>
          </a:p>
        </p:txBody>
      </p:sp>
    </p:spTree>
    <p:extLst>
      <p:ext uri="{BB962C8B-B14F-4D97-AF65-F5344CB8AC3E}">
        <p14:creationId xmlns:p14="http://schemas.microsoft.com/office/powerpoint/2010/main" val="68164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Principal Component Analysis</a:t>
            </a:r>
          </a:p>
          <a:p>
            <a:r>
              <a:rPr lang="en-US" sz="2800" dirty="0"/>
              <a:t>Project data into a smaller space composed of most important (informative) components </a:t>
            </a:r>
          </a:p>
        </p:txBody>
      </p:sp>
    </p:spTree>
    <p:extLst>
      <p:ext uri="{BB962C8B-B14F-4D97-AF65-F5344CB8AC3E}">
        <p14:creationId xmlns:p14="http://schemas.microsoft.com/office/powerpoint/2010/main" val="179106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438400"/>
            <a:ext cx="26670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8381664">
            <a:off x="4056888" y="4123944"/>
            <a:ext cx="3657600" cy="164592"/>
            <a:chOff x="2286000" y="3733800"/>
            <a:chExt cx="3657600" cy="164592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ight Arrow 92"/>
          <p:cNvSpPr/>
          <p:nvPr/>
        </p:nvSpPr>
        <p:spPr>
          <a:xfrm rot="2353663">
            <a:off x="4358372" y="3122786"/>
            <a:ext cx="1562542" cy="690744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3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336F"/>
                </a:solidFill>
              </a:rPr>
              <a:t>SMOOSH!</a:t>
            </a:r>
          </a:p>
        </p:txBody>
      </p:sp>
      <p:sp>
        <p:nvSpPr>
          <p:cNvPr id="94" name="Right Arrow 93"/>
          <p:cNvSpPr/>
          <p:nvPr/>
        </p:nvSpPr>
        <p:spPr>
          <a:xfrm rot="2357189" flipH="1">
            <a:off x="5956125" y="4443861"/>
            <a:ext cx="1562542" cy="690744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3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6F"/>
                </a:solidFill>
              </a:rPr>
              <a:t>SMOOSH!</a:t>
            </a:r>
          </a:p>
        </p:txBody>
      </p:sp>
    </p:spTree>
    <p:extLst>
      <p:ext uri="{BB962C8B-B14F-4D97-AF65-F5344CB8AC3E}">
        <p14:creationId xmlns:p14="http://schemas.microsoft.com/office/powerpoint/2010/main" val="18748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3" grpId="0" animBg="1"/>
          <p:bldP spid="9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3" grpId="0" animBg="1"/>
          <p:bldP spid="94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438400"/>
            <a:ext cx="26670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8381664">
            <a:off x="4056888" y="4123944"/>
            <a:ext cx="3657600" cy="164592"/>
            <a:chOff x="2286000" y="3733800"/>
            <a:chExt cx="3657600" cy="164592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543105" y="2718065"/>
            <a:ext cx="2953390" cy="2488670"/>
            <a:chOff x="3019105" y="2718065"/>
            <a:chExt cx="2953390" cy="2488670"/>
          </a:xfrm>
        </p:grpSpPr>
        <p:sp>
          <p:nvSpPr>
            <p:cNvPr id="92" name="Freeform 91"/>
            <p:cNvSpPr/>
            <p:nvPr/>
          </p:nvSpPr>
          <p:spPr>
            <a:xfrm rot="21047624">
              <a:off x="3019105" y="2718065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0247624">
              <a:off x="4448495" y="37702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83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7180" y="279274"/>
                <a:ext cx="8441901" cy="571099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Big idea</a:t>
                </a:r>
                <a:r>
                  <a:rPr lang="en-US" sz="2800" dirty="0"/>
                  <a:t>: </a:t>
                </a:r>
                <a:r>
                  <a:rPr lang="en-US" sz="2800" i="1" dirty="0"/>
                  <a:t>transform</a:t>
                </a:r>
                <a:r>
                  <a:rPr lang="en-US" sz="2800" dirty="0"/>
                  <a:t> the data into a new space</a:t>
                </a:r>
                <a:endParaRPr lang="en-US" sz="1600" i="1" dirty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4000" dirty="0"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4000" dirty="0"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4000" dirty="0"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4000" dirty="0">
                  <a:ea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4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4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180" y="279274"/>
                <a:ext cx="8441901" cy="5710990"/>
              </a:xfrm>
              <a:blipFill>
                <a:blip r:embed="rId2"/>
                <a:stretch>
                  <a:fillRect l="-1502" t="-2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61447C0-1144-DD24-9620-A23358A4D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988" t="7812" r="7043"/>
          <a:stretch/>
        </p:blipFill>
        <p:spPr>
          <a:xfrm>
            <a:off x="2361107" y="2357061"/>
            <a:ext cx="4732421" cy="33640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0657DA-1FF8-A3BA-DB6F-FDA2863CEF41}"/>
                  </a:ext>
                </a:extLst>
              </p:cNvPr>
              <p:cNvSpPr txBox="1"/>
              <p:nvPr/>
            </p:nvSpPr>
            <p:spPr>
              <a:xfrm>
                <a:off x="11479914" y="3372744"/>
                <a:ext cx="618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0657DA-1FF8-A3BA-DB6F-FDA2863CE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914" y="3372744"/>
                <a:ext cx="618374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71D5C7-AA9E-F245-CA30-313104713DA8}"/>
                  </a:ext>
                </a:extLst>
              </p:cNvPr>
              <p:cNvSpPr txBox="1"/>
              <p:nvPr/>
            </p:nvSpPr>
            <p:spPr>
              <a:xfrm>
                <a:off x="3439209" y="1967122"/>
                <a:ext cx="639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71D5C7-AA9E-F245-CA30-313104713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09" y="1967122"/>
                <a:ext cx="6390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>
            <a:extLst>
              <a:ext uri="{FF2B5EF4-FFF2-40B4-BE49-F238E27FC236}">
                <a16:creationId xmlns:a16="http://schemas.microsoft.com/office/drawing/2014/main" id="{A8B1DC13-5E21-AB0F-6243-B25CDE833A2A}"/>
              </a:ext>
            </a:extLst>
          </p:cNvPr>
          <p:cNvSpPr/>
          <p:nvPr/>
        </p:nvSpPr>
        <p:spPr>
          <a:xfrm>
            <a:off x="6629385" y="3989544"/>
            <a:ext cx="922423" cy="3211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CEDE8A-B384-CC09-9745-F2E8A26051B8}"/>
              </a:ext>
            </a:extLst>
          </p:cNvPr>
          <p:cNvCxnSpPr>
            <a:cxnSpLocks/>
          </p:cNvCxnSpPr>
          <p:nvPr/>
        </p:nvCxnSpPr>
        <p:spPr>
          <a:xfrm rot="3183181" flipV="1">
            <a:off x="8699363" y="237222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1B9553-6175-8A5F-9CFB-938822A606B4}"/>
              </a:ext>
            </a:extLst>
          </p:cNvPr>
          <p:cNvGrpSpPr/>
          <p:nvPr/>
        </p:nvGrpSpPr>
        <p:grpSpPr>
          <a:xfrm rot="21564845">
            <a:off x="8108051" y="4057764"/>
            <a:ext cx="3657600" cy="164592"/>
            <a:chOff x="2286000" y="3733800"/>
            <a:chExt cx="3657600" cy="16459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224DE7-F03B-50C6-C6F5-7B097D7520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82F18E-A61F-FDC0-AECC-4D54AD31C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79342D-E3BE-8C9D-A430-1448CB47D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9CC60-A6C4-5EE8-34EA-DB61900F9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132EF9-FE19-A58D-3558-0CF7DB008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B379D21-3B0B-E12A-3826-DCD3FA2D30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43ED718-313C-7058-515B-DF93EA1E1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802D9C-F67C-18D9-DA38-88F66BAF2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92587C-01EF-E261-4C01-6123CD3AC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3FE7D-8B47-0044-A502-0661BE849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244C8D-D859-7871-F52A-2FD5F593B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A0FCE0-4844-9347-F8AD-F50D2CEC5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1AF539-801F-BDE6-0BA9-CDE1969A4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814D613-2836-E906-27E3-49CD37CC9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395EBA-B0C9-8BDE-CFD3-BE6C4E62A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4147F28-5B2D-E810-45C3-71A19FB4B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1C3CD0B-DEC7-60D7-D4BB-9AFCA178C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BE2455-17D8-1285-B605-9D882E98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324ABF-D0E8-ACC5-58A9-4CF1DBB87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A870D20-659B-BAB2-FEDB-9CC42E4E2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060619-8D75-AFAE-0F5A-0F1E41537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7F2E00-4B7C-C3C6-3E80-EF33F1C59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D3731E-A9DB-BD32-3043-7BAED67B9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EC86FA9-9FF1-9D1D-594B-0AC8C468AE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BE89E36-98C0-8975-71C9-26A4F99BC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6B726F-39B5-4DC4-99EB-F85F00B44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5504BC-BA12-ECC5-E4F7-69FC42ED4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71E5C28-2EF9-DC0D-8157-B1E8FC2080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17732C2-41CE-4050-17A3-E30BF2A9D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6A45AD-B5B1-55BB-9B8B-995E05B0E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DA5FBD-C55B-BF78-41C0-11991AF15D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F518642-E74D-976A-3A8B-721D8B74A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0074AA9-98B8-5301-BA0B-7B43D8B1A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40E3DD5-DC6B-EDD2-D73B-4B2F4CC60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6030DD-83C2-BC2A-E872-E53E25A259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FF49670-B77F-DF0F-202A-D689252B9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5F1C1A-792C-36D5-47FD-BD131F446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68FD6EE-AB27-589F-F748-242A37333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A6E57D7-E9E6-D5F9-51CD-6B8722FC1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A4BE96-6355-805D-84B3-6F4791AA1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3D837D-B3C1-E9DE-2024-F158CF2B0E30}"/>
                  </a:ext>
                </a:extLst>
              </p:cNvPr>
              <p:cNvSpPr txBox="1"/>
              <p:nvPr/>
            </p:nvSpPr>
            <p:spPr>
              <a:xfrm>
                <a:off x="6947304" y="5317422"/>
                <a:ext cx="6307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3D837D-B3C1-E9DE-2024-F158CF2B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304" y="5317422"/>
                <a:ext cx="630750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3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432759" y="3801979"/>
            <a:ext cx="1925052" cy="2037347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glow rad="2286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81137" y="864108"/>
                <a:ext cx="8457944" cy="5247934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New features are </a:t>
                </a:r>
                <a:r>
                  <a:rPr lang="en-US" sz="2800" b="1" dirty="0"/>
                  <a:t>linear combinations </a:t>
                </a:r>
                <a:r>
                  <a:rPr lang="en-US" sz="2800" dirty="0"/>
                  <a:t>of original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40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2"/>
                    </a:solidFill>
                  </a:rPr>
                  <a:t>We get them by multiplying the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data matrix</a:t>
                </a:r>
                <a:r>
                  <a:rPr lang="en-US" sz="2800" dirty="0">
                    <a:solidFill>
                      <a:schemeClr val="tx2"/>
                    </a:solidFill>
                  </a:rPr>
                  <a:t> by a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projection matrix</a:t>
                </a:r>
                <a:endParaRPr lang="en-US" i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mr-I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5,1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5,2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1137" y="864108"/>
                <a:ext cx="8457944" cy="5247934"/>
              </a:xfrm>
              <a:blipFill>
                <a:blip r:embed="rId2"/>
                <a:stretch>
                  <a:fillRect l="-1349" t="-27536" r="-150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41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projection helpful?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can be rotated, scaled, and translated without changing the </a:t>
            </a:r>
            <a:r>
              <a:rPr lang="en-US" sz="2400" b="1" dirty="0"/>
              <a:t>underlying relationships</a:t>
            </a:r>
          </a:p>
          <a:p>
            <a:r>
              <a:rPr lang="en-US" sz="2400" dirty="0"/>
              <a:t>This means you’re allowed to look at the data from whatever angle makes your life easier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en-US" sz="2400" dirty="0"/>
              <a:t>Because new dimensions are combinations of old ones, we do not lose any data! </a:t>
            </a:r>
          </a:p>
        </p:txBody>
      </p:sp>
    </p:spTree>
    <p:extLst>
      <p:ext uri="{BB962C8B-B14F-4D97-AF65-F5344CB8AC3E}">
        <p14:creationId xmlns:p14="http://schemas.microsoft.com/office/powerpoint/2010/main" val="203049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FCACA-91D4-D2ED-6B80-5A68216B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D3AB-7D85-45BD-DEDC-FA6E6CA3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0178-34BB-E9D5-5CDF-D5FB9AD2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Be prepared for prototype testing in class on Thursday!</a:t>
            </a:r>
            <a:endParaRPr lang="en-US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08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Flashback: why did we pick this line?</a:t>
            </a:r>
          </a:p>
        </p:txBody>
      </p:sp>
    </p:spTree>
    <p:extLst>
      <p:ext uri="{BB962C8B-B14F-4D97-AF65-F5344CB8AC3E}">
        <p14:creationId xmlns:p14="http://schemas.microsoft.com/office/powerpoint/2010/main" val="311650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Explains the most </a:t>
            </a:r>
            <a:r>
              <a:rPr lang="en-US" b="1" dirty="0"/>
              <a:t>variance</a:t>
            </a:r>
            <a:r>
              <a:rPr lang="en-US" dirty="0"/>
              <a:t> in the data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448675">
            <a:off x="4223273" y="30857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</p:spTree>
    <p:extLst>
      <p:ext uri="{BB962C8B-B14F-4D97-AF65-F5344CB8AC3E}">
        <p14:creationId xmlns:p14="http://schemas.microsoft.com/office/powerpoint/2010/main" val="152796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 line as a new dimension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213" t="7812" r="7043"/>
          <a:stretch/>
        </p:blipFill>
        <p:spPr>
          <a:xfrm>
            <a:off x="2895600" y="1676400"/>
            <a:ext cx="5410200" cy="4495800"/>
          </a:xfrm>
        </p:spPr>
      </p:pic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448675">
            <a:off x="4223273" y="30857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19895" y="2551061"/>
            <a:ext cx="3276600" cy="2655675"/>
            <a:chOff x="2695895" y="2551060"/>
            <a:chExt cx="3276600" cy="2655675"/>
          </a:xfrm>
        </p:grpSpPr>
        <p:sp>
          <p:nvSpPr>
            <p:cNvPr id="7" name="Freeform 6"/>
            <p:cNvSpPr/>
            <p:nvPr/>
          </p:nvSpPr>
          <p:spPr>
            <a:xfrm rot="21047624">
              <a:off x="2695895" y="25510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10247624">
              <a:off x="4448495" y="37702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5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“Principal component”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9" t="8013" r="26465" b="8286"/>
          <a:stretch/>
        </p:blipFill>
        <p:spPr>
          <a:xfrm rot="3187830">
            <a:off x="5837466" y="1560699"/>
            <a:ext cx="3133145" cy="4081955"/>
          </a:xfrm>
        </p:spPr>
      </p:pic>
      <p:cxnSp>
        <p:nvCxnSpPr>
          <p:cNvPr id="14" name="Straight Arrow Connector 13"/>
          <p:cNvCxnSpPr/>
          <p:nvPr/>
        </p:nvCxnSpPr>
        <p:spPr>
          <a:xfrm>
            <a:off x="4792796" y="3966543"/>
            <a:ext cx="4953000" cy="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36505">
            <a:off x="6509312" y="239648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</p:spTree>
    <p:extLst>
      <p:ext uri="{BB962C8B-B14F-4D97-AF65-F5344CB8AC3E}">
        <p14:creationId xmlns:p14="http://schemas.microsoft.com/office/powerpoint/2010/main" val="49087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200401" cy="4601183"/>
          </a:xfrm>
        </p:spPr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458924" cy="51206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1</a:t>
                </a:r>
                <a:r>
                  <a:rPr lang="en-US" sz="2400" b="1" baseline="30000" dirty="0"/>
                  <a:t>st</a:t>
                </a:r>
                <a:r>
                  <a:rPr lang="en-US" sz="2400" b="1" dirty="0"/>
                  <a:t> principal component</a:t>
                </a:r>
                <a:r>
                  <a:rPr lang="en-US" sz="2400" dirty="0"/>
                  <a:t> is the normalized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linear combination of features: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that has the largest variance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the </a:t>
                </a:r>
                <a:r>
                  <a:rPr lang="en-US" sz="2400" b="1" dirty="0"/>
                  <a:t>loadings</a:t>
                </a:r>
                <a:r>
                  <a:rPr lang="en-US" sz="2400" dirty="0"/>
                  <a:t> of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principal component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458924" cy="5120640"/>
              </a:xfrm>
              <a:blipFill>
                <a:blip r:embed="rId2"/>
                <a:stretch>
                  <a:fillRect l="-850" r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336632" y="5566611"/>
            <a:ext cx="5044471" cy="1125861"/>
            <a:chOff x="6324600" y="6168326"/>
            <a:chExt cx="2868304" cy="807378"/>
          </a:xfrm>
        </p:grpSpPr>
        <p:sp>
          <p:nvSpPr>
            <p:cNvPr id="6" name="TextBox 5"/>
            <p:cNvSpPr txBox="1"/>
            <p:nvPr/>
          </p:nvSpPr>
          <p:spPr>
            <a:xfrm>
              <a:off x="6324600" y="6338500"/>
              <a:ext cx="2088090" cy="333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* By </a:t>
              </a:r>
              <a:r>
                <a:rPr lang="en-US" sz="2000" b="1" dirty="0">
                  <a:solidFill>
                    <a:schemeClr val="tx2"/>
                  </a:solidFill>
                </a:rPr>
                <a:t>normalized</a:t>
              </a:r>
              <a:r>
                <a:rPr lang="en-US" sz="2000" dirty="0">
                  <a:solidFill>
                    <a:schemeClr val="tx2"/>
                  </a:solidFill>
                </a:rPr>
                <a:t> we mean: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180696" y="6168326"/>
                  <a:ext cx="1012208" cy="8073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=1</m:t>
                            </m:r>
                          </m:e>
                        </m:nary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696" y="6168326"/>
                  <a:ext cx="1012208" cy="807378"/>
                </a:xfrm>
                <a:prstGeom prst="rect">
                  <a:avLst/>
                </a:prstGeom>
                <a:blipFill>
                  <a:blip r:embed="rId3"/>
                  <a:stretch>
                    <a:fillRect l="-40426" t="-85556" b="-11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6422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loadings to project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93105" y="3441034"/>
            <a:ext cx="4953000" cy="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00388" y="1439888"/>
                <a:ext cx="6566991" cy="1626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Multiply by loading vector to project (“smoosh”) </a:t>
                </a:r>
              </a:p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each observation onto the line: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88" y="1439888"/>
                <a:ext cx="6566991" cy="1626599"/>
              </a:xfrm>
              <a:prstGeom prst="rect">
                <a:avLst/>
              </a:prstGeom>
              <a:blipFill>
                <a:blip r:embed="rId2"/>
                <a:stretch>
                  <a:fillRect t="-3101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526505" y="3364834"/>
            <a:ext cx="3657600" cy="164592"/>
            <a:chOff x="2286000" y="3733800"/>
            <a:chExt cx="3657600" cy="164592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92352" y="3701719"/>
            <a:ext cx="4532011" cy="1328301"/>
            <a:chOff x="1851847" y="4038600"/>
            <a:chExt cx="4532011" cy="1328301"/>
          </a:xfrm>
        </p:grpSpPr>
        <p:sp>
          <p:nvSpPr>
            <p:cNvPr id="50" name="TextBox 49"/>
            <p:cNvSpPr txBox="1"/>
            <p:nvPr/>
          </p:nvSpPr>
          <p:spPr>
            <a:xfrm>
              <a:off x="1851847" y="4535904"/>
              <a:ext cx="4532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These values are called the </a:t>
              </a:r>
              <a:r>
                <a:rPr lang="en-US" sz="2400" b="1" dirty="0">
                  <a:solidFill>
                    <a:schemeClr val="tx2"/>
                  </a:solidFill>
                </a:rPr>
                <a:t>scores</a:t>
              </a:r>
              <a:r>
                <a:rPr lang="en-US" sz="2400" dirty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of the 1</a:t>
              </a:r>
              <a:r>
                <a:rPr lang="en-US" sz="2400" baseline="30000" dirty="0">
                  <a:solidFill>
                    <a:schemeClr val="tx2"/>
                  </a:solidFill>
                </a:rPr>
                <a:t>st</a:t>
              </a:r>
              <a:r>
                <a:rPr lang="en-US" sz="2400" dirty="0">
                  <a:solidFill>
                    <a:schemeClr val="tx2"/>
                  </a:solidFill>
                </a:rPr>
                <a:t> principal component</a:t>
              </a:r>
            </a:p>
          </p:txBody>
        </p:sp>
        <p:sp>
          <p:nvSpPr>
            <p:cNvPr id="54" name="Left Bracket 53"/>
            <p:cNvSpPr/>
            <p:nvPr/>
          </p:nvSpPr>
          <p:spPr>
            <a:xfrm rot="16200000">
              <a:off x="4000500" y="2400300"/>
              <a:ext cx="228600" cy="3505200"/>
            </a:xfrm>
            <a:prstGeom prst="leftBracket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200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principal component</a:t>
                </a:r>
                <a:r>
                  <a:rPr lang="en-US" sz="2400" dirty="0"/>
                  <a:t> is the normalized linear combination of the features </a:t>
                </a:r>
                <a:endParaRPr lang="en-US" sz="2400" i="1" dirty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171450" indent="0">
                  <a:buNone/>
                </a:pPr>
                <a:r>
                  <a:rPr lang="en-US" sz="2400" dirty="0"/>
                  <a:t>that has maximal variance out of all linear combinations that are </a:t>
                </a:r>
                <a:r>
                  <a:rPr lang="en-US" sz="2400" b="1" dirty="0"/>
                  <a:t>uncorrelated</a:t>
                </a:r>
                <a:r>
                  <a:rPr lang="en-US" sz="2400" dirty="0"/>
                  <a:t> with </a:t>
                </a:r>
                <a:r>
                  <a:rPr lang="en-US" sz="2400" i="1" dirty="0">
                    <a:latin typeface="Times"/>
                    <a:cs typeface="Times"/>
                  </a:rPr>
                  <a:t>Z</a:t>
                </a:r>
                <a:r>
                  <a:rPr lang="en-US" sz="2400" i="1" baseline="-25000" dirty="0">
                    <a:latin typeface="Times"/>
                    <a:cs typeface="Times"/>
                  </a:rPr>
                  <a:t>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62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988" r="-29988"/>
          <a:stretch>
            <a:fillRect/>
          </a:stretch>
        </p:blipFill>
        <p:spPr>
          <a:xfrm>
            <a:off x="3441030" y="1295400"/>
            <a:ext cx="8229600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are orthogonal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08030" y="2438400"/>
            <a:ext cx="2514600" cy="342900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239281">
            <a:off x="7859284" y="1862841"/>
            <a:ext cx="2159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36F"/>
                </a:solidFill>
              </a:rPr>
              <a:t>2</a:t>
            </a:r>
            <a:r>
              <a:rPr lang="en-US" sz="2000" b="1" baseline="30000" dirty="0">
                <a:solidFill>
                  <a:srgbClr val="00336F"/>
                </a:solidFill>
              </a:rPr>
              <a:t>nd</a:t>
            </a:r>
            <a:r>
              <a:rPr lang="en-US" sz="2000" b="1" dirty="0">
                <a:solidFill>
                  <a:srgbClr val="00336F"/>
                </a:solidFill>
              </a:rPr>
              <a:t> most variance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565230" y="3429000"/>
            <a:ext cx="1676400" cy="12954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39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additional 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We can think of this recursively</a:t>
                </a:r>
              </a:p>
              <a:p>
                <a:r>
                  <a:rPr lang="en-US" sz="2800" dirty="0"/>
                  <a:t>To find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sz="2800" i="1" baseline="30000" dirty="0" err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𝑡h</m:t>
                    </m:r>
                  </m:oMath>
                </a14:m>
                <a:r>
                  <a:rPr lang="en-US" sz="2800" dirty="0"/>
                  <a:t> principal component . . .</a:t>
                </a:r>
              </a:p>
              <a:p>
                <a:pPr lvl="1"/>
                <a:r>
                  <a:rPr lang="en-US" sz="2400" dirty="0"/>
                  <a:t>Find the first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𝑀</m:t>
                    </m:r>
                    <m:r>
                      <a:rPr lang="en-US" sz="2400" i="1" dirty="0" smtClean="0">
                        <a:latin typeface="Cambria Math" charset="0"/>
                      </a:rPr>
                      <m:t>−1) </m:t>
                    </m:r>
                  </m:oMath>
                </a14:m>
                <a:r>
                  <a:rPr lang="en-US" sz="2400" dirty="0"/>
                  <a:t>principal components</a:t>
                </a:r>
              </a:p>
              <a:p>
                <a:pPr lvl="1"/>
                <a:r>
                  <a:rPr lang="en-US" sz="2400" dirty="0"/>
                  <a:t>Subtract the projection into that space</a:t>
                </a:r>
              </a:p>
              <a:p>
                <a:pPr lvl="1"/>
                <a:r>
                  <a:rPr lang="en-US" sz="2400" dirty="0"/>
                  <a:t>Maximize the variance in the remaining </a:t>
                </a:r>
                <a:r>
                  <a:rPr lang="en-US" sz="2400" i="1" dirty="0"/>
                  <a:t>complementary</a:t>
                </a:r>
                <a:r>
                  <a:rPr lang="en-US" sz="2400" dirty="0"/>
                  <a:t> space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59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3DBE7-F3D6-5D40-197B-C5597DA92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65F4-DD53-A592-E299-284714F4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26A2-4A1D-1BBB-94E5-C118DE1A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Conduct analysis using</a:t>
            </a:r>
            <a:r>
              <a:rPr lang="en-US" sz="2400" i="1" dirty="0"/>
              <a:t> n </a:t>
            </a:r>
            <a:r>
              <a:rPr lang="en-US" sz="2400" dirty="0"/>
              <a:t>principal components instead of the original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D308510-0082-54AC-37F9-69484EC133D7}"/>
              </a:ext>
            </a:extLst>
          </p:cNvPr>
          <p:cNvSpPr/>
          <p:nvPr/>
        </p:nvSpPr>
        <p:spPr>
          <a:xfrm>
            <a:off x="5569528" y="2452254"/>
            <a:ext cx="3560618" cy="16071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choose</a:t>
            </a:r>
            <a:r>
              <a:rPr lang="en-US" sz="2400" i="1" dirty="0"/>
              <a:t> n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9651D-9875-3BBB-ADA9-3ABD36D45540}"/>
              </a:ext>
            </a:extLst>
          </p:cNvPr>
          <p:cNvSpPr txBox="1"/>
          <p:nvPr/>
        </p:nvSpPr>
        <p:spPr>
          <a:xfrm>
            <a:off x="2701636" y="6488668"/>
            <a:ext cx="10221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/a-one-stop-shop-for-principal-component-analysis-5582fb7e0a9c</a:t>
            </a:r>
          </a:p>
        </p:txBody>
      </p:sp>
    </p:spTree>
    <p:extLst>
      <p:ext uri="{BB962C8B-B14F-4D97-AF65-F5344CB8AC3E}">
        <p14:creationId xmlns:p14="http://schemas.microsoft.com/office/powerpoint/2010/main" val="405713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Dimension Reduction Techniques 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PCA 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MDS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t-SNE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UMAP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C8F5F-BC9C-6CF1-E200-B8661A5E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5DF0-4DF4-BCA4-3DCD-91737082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17C3-F7B0-4CEA-4CBB-8ABE2924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Conduct analysis using</a:t>
            </a:r>
            <a:r>
              <a:rPr lang="en-US" sz="2400" i="1" dirty="0"/>
              <a:t> n </a:t>
            </a:r>
            <a:r>
              <a:rPr lang="en-US" sz="2400" dirty="0"/>
              <a:t>principal components instead of the original data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Choosing </a:t>
            </a:r>
            <a:r>
              <a:rPr lang="en-US" sz="2400" i="1" dirty="0"/>
              <a:t>n:</a:t>
            </a:r>
          </a:p>
          <a:p>
            <a:r>
              <a:rPr lang="en-US" sz="2400" b="1" dirty="0"/>
              <a:t>Option 1: </a:t>
            </a:r>
            <a:r>
              <a:rPr lang="en-US" sz="2400" dirty="0"/>
              <a:t>Arbitrarily choose</a:t>
            </a:r>
          </a:p>
          <a:p>
            <a:pPr lvl="1"/>
            <a:r>
              <a:rPr lang="en-US" sz="2200" dirty="0"/>
              <a:t>Ex. Will your audience only understand 2-d data? </a:t>
            </a:r>
          </a:p>
          <a:p>
            <a:r>
              <a:rPr lang="en-US" sz="2400" b="1" dirty="0"/>
              <a:t>Option 2: </a:t>
            </a:r>
            <a:r>
              <a:rPr lang="en-US" sz="2400" dirty="0"/>
              <a:t>Choose a proportion of data variance that must be captured by your principal components. Keep adding principal components until the threshold is hit.</a:t>
            </a:r>
          </a:p>
          <a:p>
            <a:r>
              <a:rPr lang="en-US" sz="2400" b="1" dirty="0"/>
              <a:t>Option 3: </a:t>
            </a:r>
            <a:r>
              <a:rPr lang="en-US" sz="2400" dirty="0"/>
              <a:t>Plot cumulative proportion of data variance captured by your principle components. Look for “elbow” where reduction in variance drops off.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62A16-F108-AEF3-F272-25885CA88407}"/>
              </a:ext>
            </a:extLst>
          </p:cNvPr>
          <p:cNvSpPr txBox="1"/>
          <p:nvPr/>
        </p:nvSpPr>
        <p:spPr>
          <a:xfrm>
            <a:off x="2701636" y="6488668"/>
            <a:ext cx="10221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/a-one-stop-shop-for-principal-component-analysis-5582fb7e0a9c</a:t>
            </a:r>
          </a:p>
        </p:txBody>
      </p:sp>
    </p:spTree>
    <p:extLst>
      <p:ext uri="{BB962C8B-B14F-4D97-AF65-F5344CB8AC3E}">
        <p14:creationId xmlns:p14="http://schemas.microsoft.com/office/powerpoint/2010/main" val="3106440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474FD-64A5-25EF-2B69-16A8B88AE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D6F-3651-70AA-3BE7-14C1A735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7B47-A1EF-40F3-0CBD-3A7CCED9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/>
              <a:t>Option 3: </a:t>
            </a:r>
            <a:r>
              <a:rPr lang="en-US" sz="2400" dirty="0"/>
              <a:t>Plot cumulative proportion of data variance captured by your principle components. Look for “elbow” where reduction in variance drops off.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57EA88-95A5-919B-B5D2-6451BC07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6" y="1911927"/>
            <a:ext cx="5809672" cy="46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302D8F-C668-61B4-20BB-BE4FBF329B17}"/>
              </a:ext>
            </a:extLst>
          </p:cNvPr>
          <p:cNvCxnSpPr/>
          <p:nvPr/>
        </p:nvCxnSpPr>
        <p:spPr>
          <a:xfrm flipV="1">
            <a:off x="6096000" y="3393948"/>
            <a:ext cx="0" cy="286789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25B429-1E6C-68F0-B2F9-9773545EB960}"/>
              </a:ext>
            </a:extLst>
          </p:cNvPr>
          <p:cNvSpPr txBox="1"/>
          <p:nvPr/>
        </p:nvSpPr>
        <p:spPr>
          <a:xfrm>
            <a:off x="2701636" y="6488668"/>
            <a:ext cx="10221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/a-one-stop-shop-for-principal-component-analysis-5582fb7e0a9c</a:t>
            </a:r>
          </a:p>
        </p:txBody>
      </p:sp>
    </p:spTree>
    <p:extLst>
      <p:ext uri="{BB962C8B-B14F-4D97-AF65-F5344CB8AC3E}">
        <p14:creationId xmlns:p14="http://schemas.microsoft.com/office/powerpoint/2010/main" val="1687672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AC8D8-1DE3-D09B-2531-93277F6C7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6F0F9F-CA8E-2537-5466-661669A3E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901" y="2868590"/>
            <a:ext cx="2947482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pc="-85" dirty="0"/>
              <a:t>PCA </a:t>
            </a:r>
            <a:r>
              <a:rPr spc="-85" dirty="0"/>
              <a:t>Ex</a:t>
            </a:r>
            <a:r>
              <a:rPr lang="en-US" spc="-85" dirty="0"/>
              <a:t>ploration</a:t>
            </a:r>
            <a:endParaRPr spc="-8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DD809AE-D878-867A-D3A7-0F2F9EB57403}"/>
              </a:ext>
            </a:extLst>
          </p:cNvPr>
          <p:cNvSpPr txBox="1"/>
          <p:nvPr/>
        </p:nvSpPr>
        <p:spPr>
          <a:xfrm>
            <a:off x="3542377" y="845173"/>
            <a:ext cx="7611745" cy="161069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lang="en-US" dirty="0"/>
              <a:t>Take 10 minutes to explore using this applet:</a:t>
            </a:r>
          </a:p>
          <a:p>
            <a:endParaRPr lang="en-US" dirty="0"/>
          </a:p>
          <a:p>
            <a:pPr marL="12700" indent="0">
              <a:buNone/>
            </a:pPr>
            <a:r>
              <a:rPr lang="en-US" dirty="0">
                <a:hlinkClick r:id="rId2"/>
              </a:rPr>
              <a:t>https://setosa.io/ev/principal-component-analysis/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21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01" y="3145589"/>
            <a:ext cx="2947482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2377" y="845173"/>
            <a:ext cx="7611745" cy="53860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lang="en-US" dirty="0"/>
              <a:t>Digits Dataset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EB85AA5-CE26-C588-A54A-1079BC0C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005" y="1695450"/>
            <a:ext cx="77597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91" y="2587020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r>
              <a:rPr lang="en-US" spc="-25" dirty="0"/>
              <a:t> from PCA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7" name="Picture 6" descr="A diagram of a number of dots&#10;&#10;Description automatically generated">
            <a:extLst>
              <a:ext uri="{FF2B5EF4-FFF2-40B4-BE49-F238E27FC236}">
                <a16:creationId xmlns:a16="http://schemas.microsoft.com/office/drawing/2014/main" id="{931EB3DA-797F-77BA-F76A-67E4FE0D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0" y="782828"/>
            <a:ext cx="5092700" cy="5283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105" y="2882905"/>
            <a:ext cx="2816859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Potential</a:t>
            </a:r>
            <a:r>
              <a:rPr spc="-185" dirty="0"/>
              <a:t> </a:t>
            </a:r>
            <a:r>
              <a:rPr spc="-90" dirty="0"/>
              <a:t>issues</a:t>
            </a:r>
            <a:r>
              <a:rPr spc="-185" dirty="0"/>
              <a:t> </a:t>
            </a:r>
            <a:r>
              <a:rPr spc="-85" dirty="0"/>
              <a:t>with</a:t>
            </a:r>
            <a:r>
              <a:rPr spc="-185" dirty="0"/>
              <a:t> </a:t>
            </a:r>
            <a:r>
              <a:rPr spc="-70" dirty="0"/>
              <a:t>PCA?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04" y="3141980"/>
            <a:ext cx="18415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New</a:t>
            </a:r>
            <a:r>
              <a:rPr spc="-190" dirty="0"/>
              <a:t> </a:t>
            </a:r>
            <a:r>
              <a:rPr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4777" y="1621028"/>
            <a:ext cx="7780655" cy="14055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lang="en-US" dirty="0"/>
              <a:t>P</a:t>
            </a:r>
            <a:r>
              <a:rPr dirty="0"/>
              <a:t>reserve hi</a:t>
            </a:r>
            <a:r>
              <a:rPr lang="en-US" dirty="0"/>
              <a:t>gh</a:t>
            </a:r>
            <a:r>
              <a:rPr dirty="0"/>
              <a:t>-dim</a:t>
            </a:r>
            <a:r>
              <a:rPr lang="en-US" dirty="0"/>
              <a:t>ensional</a:t>
            </a:r>
            <a:r>
              <a:rPr dirty="0"/>
              <a:t> pairwise distance in projection</a:t>
            </a:r>
          </a:p>
          <a:p>
            <a:pPr lvl="1"/>
            <a:r>
              <a:rPr dirty="0"/>
              <a:t>“similar” stuff stays close together</a:t>
            </a:r>
          </a:p>
          <a:p>
            <a:pPr lvl="1"/>
            <a:r>
              <a:rPr dirty="0"/>
              <a:t>“different” stuff can move apart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1" y="2591591"/>
            <a:ext cx="3411450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MDS</a:t>
            </a:r>
            <a:r>
              <a:rPr spc="-175" dirty="0"/>
              <a:t> </a:t>
            </a:r>
            <a:r>
              <a:rPr spc="-105" dirty="0"/>
              <a:t>(Multidimensional</a:t>
            </a:r>
            <a:r>
              <a:rPr spc="-160" dirty="0"/>
              <a:t> </a:t>
            </a:r>
            <a:r>
              <a:rPr spc="-80" dirty="0"/>
              <a:t>Scaling)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3642" y="863302"/>
            <a:ext cx="8082915" cy="469615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pPr marL="469900" indent="-457200">
              <a:buFont typeface="+mj-lt"/>
              <a:buAutoNum type="arabicPeriod"/>
            </a:pPr>
            <a:r>
              <a:rPr dirty="0"/>
              <a:t>Choose a good distance metric</a:t>
            </a:r>
          </a:p>
          <a:p>
            <a:pPr marL="469900" indent="-457200">
              <a:buFont typeface="+mj-lt"/>
              <a:buAutoNum type="arabicPeriod"/>
            </a:pPr>
            <a:r>
              <a:rPr dirty="0"/>
              <a:t>Compute a pairwise distance matrix</a:t>
            </a:r>
          </a:p>
          <a:p>
            <a:pPr marL="469900" indent="-457200">
              <a:buFont typeface="+mj-lt"/>
              <a:buAutoNum type="arabicPeriod"/>
            </a:pPr>
            <a:r>
              <a:rPr dirty="0"/>
              <a:t>Find a 2D embedding that preserves those distances</a:t>
            </a:r>
            <a:r>
              <a:rPr lang="en-US" dirty="0"/>
              <a:t>- </a:t>
            </a:r>
            <a:r>
              <a:rPr dirty="0"/>
              <a:t>(the distance matrix kind of acts like a stress tensor, so you can think of MDS kind of like a “force directed” layout but without visible edges)</a:t>
            </a:r>
          </a:p>
          <a:p>
            <a:pPr marL="12700" indent="0">
              <a:buNone/>
            </a:pPr>
            <a:endParaRPr dirty="0"/>
          </a:p>
          <a:p>
            <a:pPr marL="12700" indent="0">
              <a:buNone/>
            </a:pPr>
            <a:r>
              <a:rPr dirty="0"/>
              <a:t>Fun (but also sad) fact:</a:t>
            </a:r>
          </a:p>
          <a:p>
            <a:r>
              <a:rPr dirty="0"/>
              <a:t>PCA is just a special case of MDS</a:t>
            </a:r>
            <a:r>
              <a:rPr lang="en-US" dirty="0"/>
              <a:t> </a:t>
            </a:r>
            <a:r>
              <a:rPr dirty="0"/>
              <a:t>(if we use Euclidean distance and choose the 1st two</a:t>
            </a:r>
            <a:r>
              <a:rPr lang="en-US" dirty="0"/>
              <a:t> </a:t>
            </a:r>
            <a:r>
              <a:rPr dirty="0"/>
              <a:t>components)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0750A-8E6D-EEFC-7597-EE839B3B4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313E57-D0E1-F5DB-CFA6-5ED2459E0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091" y="2587020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r>
              <a:rPr lang="en-US" spc="-25" dirty="0"/>
              <a:t> from MDS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CBCC550-3E5A-521B-FF9A-8EC0D7550D8B}"/>
              </a:ext>
            </a:extLst>
          </p:cNvPr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Picture 4" descr="A diagram of a circle with many dots&#10;&#10;Description automatically generated with medium confidence">
            <a:extLst>
              <a:ext uri="{FF2B5EF4-FFF2-40B4-BE49-F238E27FC236}">
                <a16:creationId xmlns:a16="http://schemas.microsoft.com/office/drawing/2014/main" id="{070EA0B1-8476-1CCB-B0F4-0C86C299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815" y="859028"/>
            <a:ext cx="51308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74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1E30D-E377-8539-3CD3-28714D706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CA5E4C4-B338-988C-4CFC-A690E51F8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091" y="2587020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r>
              <a:rPr lang="en-US" spc="-25" dirty="0"/>
              <a:t> from PCA vs MDS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43B3800-ABDE-C465-C157-83B419DDDB1A}"/>
              </a:ext>
            </a:extLst>
          </p:cNvPr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Picture 4" descr="A diagram of a circle with many dots&#10;&#10;Description automatically generated with medium confidence">
            <a:extLst>
              <a:ext uri="{FF2B5EF4-FFF2-40B4-BE49-F238E27FC236}">
                <a16:creationId xmlns:a16="http://schemas.microsoft.com/office/drawing/2014/main" id="{F97EF744-4BFF-7B31-15BE-7D081BD4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884" y="1292042"/>
            <a:ext cx="4305300" cy="4305300"/>
          </a:xfrm>
          <a:prstGeom prst="rect">
            <a:avLst/>
          </a:prstGeom>
        </p:spPr>
      </p:pic>
      <p:pic>
        <p:nvPicPr>
          <p:cNvPr id="3" name="Picture 2" descr="A diagram of a number of dots&#10;&#10;Description automatically generated">
            <a:extLst>
              <a:ext uri="{FF2B5EF4-FFF2-40B4-BE49-F238E27FC236}">
                <a16:creationId xmlns:a16="http://schemas.microsoft.com/office/drawing/2014/main" id="{A3F630E7-513C-8DA6-2717-561947625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824" y="1260659"/>
            <a:ext cx="4150060" cy="43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76" y="2589606"/>
            <a:ext cx="2553624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What</a:t>
            </a:r>
            <a:r>
              <a:rPr spc="-190" dirty="0"/>
              <a:t> </a:t>
            </a:r>
            <a:r>
              <a:rPr spc="-95" dirty="0"/>
              <a:t>we’ve</a:t>
            </a:r>
            <a:r>
              <a:rPr spc="-185" dirty="0"/>
              <a:t> </a:t>
            </a:r>
            <a:r>
              <a:rPr spc="-85" dirty="0"/>
              <a:t>been</a:t>
            </a:r>
            <a:r>
              <a:rPr spc="-185" dirty="0"/>
              <a:t> </a:t>
            </a:r>
            <a:r>
              <a:rPr spc="-95" dirty="0"/>
              <a:t>(mostly)</a:t>
            </a:r>
            <a:r>
              <a:rPr spc="-180" dirty="0"/>
              <a:t> </a:t>
            </a:r>
            <a:r>
              <a:rPr spc="-95" dirty="0"/>
              <a:t>worried</a:t>
            </a:r>
            <a:r>
              <a:rPr spc="-185" dirty="0"/>
              <a:t> </a:t>
            </a:r>
            <a:r>
              <a:rPr spc="-40" dirty="0"/>
              <a:t>about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4389" y="609600"/>
            <a:ext cx="8108450" cy="563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57309" y="4387000"/>
            <a:ext cx="3505336" cy="1004530"/>
          </a:xfrm>
          <a:prstGeom prst="round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67640" rIns="0" bIns="0" rtlCol="0" anchor="t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pPr marL="127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dirty="0">
                <a:solidFill>
                  <a:schemeClr val="bg1"/>
                </a:solidFill>
              </a:rPr>
              <a:t>if dim(data) &gt;&gt; #channels?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50" y="2633616"/>
            <a:ext cx="2969259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Potential</a:t>
            </a:r>
            <a:r>
              <a:rPr spc="-185" dirty="0"/>
              <a:t> </a:t>
            </a:r>
            <a:r>
              <a:rPr spc="-90" dirty="0"/>
              <a:t>issues</a:t>
            </a:r>
            <a:r>
              <a:rPr spc="-190" dirty="0"/>
              <a:t> </a:t>
            </a:r>
            <a:r>
              <a:rPr spc="-85" dirty="0"/>
              <a:t>with</a:t>
            </a:r>
            <a:r>
              <a:rPr spc="-190" dirty="0"/>
              <a:t> </a:t>
            </a:r>
            <a:r>
              <a:rPr spc="-90" dirty="0"/>
              <a:t>general</a:t>
            </a:r>
            <a:r>
              <a:rPr spc="-185" dirty="0"/>
              <a:t> </a:t>
            </a:r>
            <a:r>
              <a:rPr spc="-65" dirty="0"/>
              <a:t>MDS?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10" y="2499258"/>
            <a:ext cx="2947482" cy="185948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t-</a:t>
            </a:r>
            <a:r>
              <a:rPr spc="-75" dirty="0"/>
              <a:t>SNE</a:t>
            </a:r>
            <a:r>
              <a:rPr spc="-114" dirty="0"/>
              <a:t> </a:t>
            </a:r>
            <a:r>
              <a:rPr sz="2800" spc="-114" dirty="0"/>
              <a:t>(t-</a:t>
            </a:r>
            <a:r>
              <a:rPr sz="2800" spc="-110" dirty="0"/>
              <a:t>Distributed</a:t>
            </a:r>
            <a:r>
              <a:rPr sz="2800" spc="-135" dirty="0"/>
              <a:t> </a:t>
            </a:r>
            <a:r>
              <a:rPr sz="2800" spc="-105" dirty="0"/>
              <a:t>Stochastic</a:t>
            </a:r>
            <a:r>
              <a:rPr sz="2800" spc="-135" dirty="0"/>
              <a:t> </a:t>
            </a:r>
            <a:r>
              <a:rPr sz="2800" spc="-105" dirty="0"/>
              <a:t>Neighbor</a:t>
            </a:r>
            <a:r>
              <a:rPr sz="2800" spc="-135" dirty="0"/>
              <a:t> </a:t>
            </a:r>
            <a:r>
              <a:rPr sz="2800" dirty="0"/>
              <a:t>Embedding)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1868" y="939107"/>
            <a:ext cx="7276465" cy="385233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dirty="0"/>
              <a:t>Same objective: preserve pairwise distances</a:t>
            </a:r>
          </a:p>
          <a:p>
            <a:r>
              <a:rPr dirty="0"/>
              <a:t>Different approach:</a:t>
            </a:r>
            <a:endParaRPr lang="en-US" dirty="0"/>
          </a:p>
          <a:p>
            <a:pPr lvl="1"/>
            <a:r>
              <a:rPr lang="en-US" dirty="0"/>
              <a:t>Similarity of points is determined by a probability distribution (t-distribution) and the conditional probability the point A will pick point B as it’s “neighbor”</a:t>
            </a:r>
          </a:p>
          <a:p>
            <a:pPr lvl="1"/>
            <a:r>
              <a:rPr lang="en-US" dirty="0"/>
              <a:t>Density of points is taken into account via “perplexity”  </a:t>
            </a:r>
          </a:p>
          <a:p>
            <a:pPr lvl="1"/>
            <a:r>
              <a:rPr lang="en-US" dirty="0"/>
              <a:t>Stochastic process (element of randomness) 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18" y="2587020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r>
              <a:rPr lang="en-US" spc="-25" dirty="0"/>
              <a:t> from t-SNE</a:t>
            </a:r>
            <a:endParaRPr dirty="0"/>
          </a:p>
        </p:txBody>
      </p:sp>
      <p:pic>
        <p:nvPicPr>
          <p:cNvPr id="6" name="Picture 5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66AE3A62-E028-7C3D-1BAB-D77C3955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207" y="329474"/>
            <a:ext cx="5780313" cy="5930842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2C753AF1-B34A-60D6-9106-C1C2D7995D07}"/>
              </a:ext>
            </a:extLst>
          </p:cNvPr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88" y="2972961"/>
            <a:ext cx="3295532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Potential</a:t>
            </a:r>
            <a:r>
              <a:rPr spc="-180" dirty="0"/>
              <a:t> </a:t>
            </a:r>
            <a:r>
              <a:rPr spc="-90" dirty="0"/>
              <a:t>issues</a:t>
            </a:r>
            <a:r>
              <a:rPr spc="-180" dirty="0"/>
              <a:t> </a:t>
            </a:r>
            <a:r>
              <a:rPr spc="-85" dirty="0"/>
              <a:t>with</a:t>
            </a:r>
            <a:r>
              <a:rPr spc="-180" dirty="0"/>
              <a:t> </a:t>
            </a:r>
            <a:r>
              <a:rPr spc="-114" dirty="0"/>
              <a:t>t-</a:t>
            </a:r>
            <a:r>
              <a:rPr spc="-70" dirty="0"/>
              <a:t>SNE?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10" y="2591592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pc="-95" dirty="0"/>
              <a:t>LDA </a:t>
            </a:r>
            <a:r>
              <a:rPr spc="-180" dirty="0"/>
              <a:t> </a:t>
            </a:r>
            <a:r>
              <a:rPr spc="-105" dirty="0"/>
              <a:t>(</a:t>
            </a:r>
            <a:r>
              <a:rPr lang="en-US" spc="-105" dirty="0"/>
              <a:t>Linear Discriminant Analysis</a:t>
            </a:r>
            <a:r>
              <a:rPr spc="-55" dirty="0"/>
              <a:t>)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545029" y="1200185"/>
            <a:ext cx="8182349" cy="27828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lang="en-US" dirty="0"/>
              <a:t>Prioritizes class separability </a:t>
            </a:r>
          </a:p>
          <a:p>
            <a:r>
              <a:rPr lang="en-US" dirty="0"/>
              <a:t>From a dataset of d independent features, extracts k new independent features that separate the classes the most </a:t>
            </a:r>
          </a:p>
          <a:p>
            <a:pPr lvl="1"/>
            <a:r>
              <a:rPr lang="en-US" dirty="0"/>
              <a:t>Note: you need to know classes to use LDA </a:t>
            </a:r>
          </a:p>
          <a:p>
            <a:r>
              <a:rPr lang="en-US" dirty="0"/>
              <a:t>Algorithm is similar to PCA, but with the added constraints of minimizing inter-class spread and maximizing intra-class spread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01" y="2587020"/>
            <a:ext cx="2947482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r>
              <a:rPr lang="en-US" spc="-25" dirty="0"/>
              <a:t> from LDA</a:t>
            </a:r>
            <a:endParaRPr dirty="0"/>
          </a:p>
        </p:txBody>
      </p:sp>
      <p:pic>
        <p:nvPicPr>
          <p:cNvPr id="6" name="Picture 5" descr="A diagram of a number of dots&#10;&#10;Description automatically generated">
            <a:extLst>
              <a:ext uri="{FF2B5EF4-FFF2-40B4-BE49-F238E27FC236}">
                <a16:creationId xmlns:a16="http://schemas.microsoft.com/office/drawing/2014/main" id="{2C3D0883-7601-1E1D-06BC-16DB0C7E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71" y="405456"/>
            <a:ext cx="5468214" cy="5440172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EF833EF5-0DDC-F68D-9340-723C28285E92}"/>
              </a:ext>
            </a:extLst>
          </p:cNvPr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F4905-62D6-01A2-A287-B3C64AA0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593FF5-8DB5-35D1-2D70-6B291ABA7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288" y="2972961"/>
            <a:ext cx="3295532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Potential</a:t>
            </a:r>
            <a:r>
              <a:rPr spc="-180" dirty="0"/>
              <a:t> </a:t>
            </a:r>
            <a:r>
              <a:rPr spc="-90" dirty="0"/>
              <a:t>issues</a:t>
            </a:r>
            <a:r>
              <a:rPr spc="-180" dirty="0"/>
              <a:t> </a:t>
            </a:r>
            <a:r>
              <a:rPr spc="-85" dirty="0"/>
              <a:t>with</a:t>
            </a:r>
            <a:r>
              <a:rPr spc="-180" dirty="0"/>
              <a:t> </a:t>
            </a:r>
            <a:r>
              <a:rPr lang="en-US" spc="-114" dirty="0"/>
              <a:t>LDA</a:t>
            </a:r>
            <a:r>
              <a:rPr spc="-7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9931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F19F193C-1A25-EDD7-E0FF-93EAF2C4E370}"/>
              </a:ext>
            </a:extLst>
          </p:cNvPr>
          <p:cNvSpPr txBox="1"/>
          <p:nvPr/>
        </p:nvSpPr>
        <p:spPr>
          <a:xfrm>
            <a:off x="8829040" y="6260316"/>
            <a:ext cx="33629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https://</a:t>
            </a:r>
            <a:r>
              <a:rPr lang="en-US" sz="1100" spc="-30" dirty="0" err="1">
                <a:solidFill>
                  <a:srgbClr val="292934"/>
                </a:solidFill>
                <a:latin typeface="Arial"/>
                <a:cs typeface="Arial"/>
              </a:rPr>
              <a:t>medium.com</a:t>
            </a:r>
            <a:r>
              <a:rPr lang="en-US" sz="1100" spc="-30" dirty="0">
                <a:solidFill>
                  <a:srgbClr val="292934"/>
                </a:solidFill>
                <a:latin typeface="Arial"/>
                <a:cs typeface="Arial"/>
              </a:rPr>
              <a:t>/@conniezhou678/unveiling-dimensionality-reduction-a-comparative-analysis-of-9-methods-part-10-8594f8cd4336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0" name="Picture 9" descr="A diagram of a circle with many dots&#10;&#10;Description automatically generated with medium confidence">
            <a:extLst>
              <a:ext uri="{FF2B5EF4-FFF2-40B4-BE49-F238E27FC236}">
                <a16:creationId xmlns:a16="http://schemas.microsoft.com/office/drawing/2014/main" id="{F368DD3E-6B37-7497-3095-FA283DBA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54" y="1576665"/>
            <a:ext cx="3109635" cy="3109635"/>
          </a:xfrm>
          <a:prstGeom prst="rect">
            <a:avLst/>
          </a:prstGeom>
        </p:spPr>
      </p:pic>
      <p:pic>
        <p:nvPicPr>
          <p:cNvPr id="11" name="Picture 10" descr="A diagram of a number of dots&#10;&#10;Description automatically generated">
            <a:extLst>
              <a:ext uri="{FF2B5EF4-FFF2-40B4-BE49-F238E27FC236}">
                <a16:creationId xmlns:a16="http://schemas.microsoft.com/office/drawing/2014/main" id="{471A1FE9-C53C-7FB8-87A0-E3F56D3A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5" y="1576665"/>
            <a:ext cx="2997509" cy="3109635"/>
          </a:xfrm>
          <a:prstGeom prst="rect">
            <a:avLst/>
          </a:prstGeom>
        </p:spPr>
      </p:pic>
      <p:pic>
        <p:nvPicPr>
          <p:cNvPr id="12" name="Picture 11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91CE6EAD-975C-66AD-0794-1AF5D242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081" y="1576665"/>
            <a:ext cx="3137218" cy="3218917"/>
          </a:xfrm>
          <a:prstGeom prst="rect">
            <a:avLst/>
          </a:prstGeom>
        </p:spPr>
      </p:pic>
      <p:pic>
        <p:nvPicPr>
          <p:cNvPr id="13" name="Picture 12" descr="A diagram of a number of dots&#10;&#10;Description automatically generated">
            <a:extLst>
              <a:ext uri="{FF2B5EF4-FFF2-40B4-BE49-F238E27FC236}">
                <a16:creationId xmlns:a16="http://schemas.microsoft.com/office/drawing/2014/main" id="{46EACE5A-69B3-5AEB-678A-F32B5AE75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475" y="1576665"/>
            <a:ext cx="3125664" cy="310963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199" y="3145589"/>
            <a:ext cx="2947482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T</a:t>
            </a:r>
            <a:r>
              <a:rPr spc="-105" dirty="0"/>
              <a:t>a</a:t>
            </a:r>
            <a:r>
              <a:rPr spc="-100" dirty="0"/>
              <a:t>k</a:t>
            </a:r>
            <a:r>
              <a:rPr spc="-105" dirty="0"/>
              <a:t>eawa</a:t>
            </a:r>
            <a:r>
              <a:rPr spc="-100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4321" y="1330990"/>
            <a:ext cx="8031480" cy="345735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There’s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“one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right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answer”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Each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technique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has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benefits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drawbacks: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MD</a:t>
            </a:r>
            <a:r>
              <a:rPr lang="en-US"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</a:t>
            </a:r>
            <a:r>
              <a:rPr sz="2400" spc="-1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(or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PCA)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great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if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you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eventually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need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able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result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back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original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dimensions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69900" marR="26670" lvl="1" indent="-182880">
              <a:spcBef>
                <a:spcPts val="48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t-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SNE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does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great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job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preserving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local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similarity,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sometimes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at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expense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global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structure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(and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get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really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slow)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69900" marR="5080" lvl="1" indent="-182880">
              <a:spcBef>
                <a:spcPts val="409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LDA is fast and relatively accurate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392" y="3145589"/>
            <a:ext cx="2947482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Ideas?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1750" y="1185747"/>
            <a:ext cx="9144000" cy="2747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8758504" y="6571765"/>
            <a:ext cx="19094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/>
              <a:t>Image credit: Ming </a:t>
            </a:r>
            <a:r>
              <a:rPr lang="en-US" sz="1050" dirty="0" err="1"/>
              <a:t>Malaykham</a:t>
            </a:r>
            <a:endParaRPr lang="en-US" sz="1050" dirty="0"/>
          </a:p>
        </p:txBody>
      </p:sp>
      <p:grpSp>
        <p:nvGrpSpPr>
          <p:cNvPr id="6" name="Group 5"/>
          <p:cNvGrpSpPr/>
          <p:nvPr/>
        </p:nvGrpSpPr>
        <p:grpSpPr>
          <a:xfrm>
            <a:off x="5097193" y="3928948"/>
            <a:ext cx="2819400" cy="1571625"/>
            <a:chOff x="533400" y="4953000"/>
            <a:chExt cx="2819400" cy="15716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4953000"/>
              <a:ext cx="2015756" cy="1485900"/>
            </a:xfrm>
            <a:prstGeom prst="rect">
              <a:avLst/>
            </a:prstGeom>
          </p:spPr>
        </p:pic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533400" y="5029200"/>
            <a:ext cx="1457325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600" imgH="495300" progId="Equation.3">
                    <p:embed/>
                  </p:oleObj>
                </mc:Choice>
                <mc:Fallback>
                  <p:oleObj name="Equation" r:id="rId4" imgW="482600" imgH="495300" progId="Equation.3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3400" y="5029200"/>
                          <a:ext cx="1457325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35585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200" imgH="495300" progId="Equation.3">
                    <p:embed/>
                  </p:oleObj>
                </mc:Choice>
                <mc:Fallback>
                  <p:oleObj name="Equation" r:id="rId6" imgW="330200" imgH="495300" progId="Equation.3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5585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447781" y="4462347"/>
          <a:ext cx="164941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6100" imgH="203200" progId="Equation.3">
                  <p:embed/>
                </p:oleObj>
              </mc:Choice>
              <mc:Fallback>
                <p:oleObj name="Equation" r:id="rId8" imgW="5461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47781" y="4462347"/>
                        <a:ext cx="1649413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840393" y="4005148"/>
            <a:ext cx="2133600" cy="1495425"/>
            <a:chOff x="4648200" y="5029200"/>
            <a:chExt cx="2133600" cy="149542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84830" y="5181600"/>
              <a:ext cx="792170" cy="1219200"/>
            </a:xfrm>
            <a:prstGeom prst="rect">
              <a:avLst/>
            </a:prstGeom>
          </p:spPr>
        </p:pic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4648200" y="5029200"/>
            <a:ext cx="1763713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84200" imgH="495300" progId="Equation.3">
                    <p:embed/>
                  </p:oleObj>
                </mc:Choice>
                <mc:Fallback>
                  <p:oleObj name="Equation" r:id="rId11" imgW="584200" imgH="495300" progId="Equation.3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48200" y="5029200"/>
                          <a:ext cx="1763713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578485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30200" imgH="495300" progId="Equation.3">
                    <p:embed/>
                  </p:oleObj>
                </mc:Choice>
                <mc:Fallback>
                  <p:oleObj name="Equation" r:id="rId13" imgW="330200" imgH="495300" progId="Equation.3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8485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9916843" y="4005148"/>
            <a:ext cx="2197100" cy="1495425"/>
            <a:chOff x="6648450" y="5029200"/>
            <a:chExt cx="2197100" cy="1495425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648450" y="5029200"/>
            <a:ext cx="1725613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1500" imgH="495300" progId="Equation.3">
                    <p:embed/>
                  </p:oleObj>
                </mc:Choice>
                <mc:Fallback>
                  <p:oleObj name="Equation" r:id="rId14" imgW="571500" imgH="495300" progId="Equation.3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648450" y="5029200"/>
                          <a:ext cx="1725613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84860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200" imgH="495300" progId="Equation.3">
                    <p:embed/>
                  </p:oleObj>
                </mc:Choice>
                <mc:Fallback>
                  <p:oleObj name="Equation" r:id="rId16" imgW="330200" imgH="495300" progId="Equation.3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84860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43800" y="5257800"/>
              <a:ext cx="1092200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40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Height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77039" y="1989217"/>
          <a:ext cx="754742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800" imgH="1371600" progId="Equation.3">
                  <p:embed/>
                </p:oleObj>
              </mc:Choice>
              <mc:Fallback>
                <p:oleObj name="Equation" r:id="rId3" imgW="4241800" imgH="1371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7039" y="1989217"/>
                        <a:ext cx="754742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947318" y="1532017"/>
            <a:ext cx="3637469" cy="457200"/>
            <a:chOff x="2997536" y="-569086"/>
            <a:chExt cx="6085396" cy="7648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8238" y="-518525"/>
              <a:ext cx="431278" cy="66376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9207" y="-407927"/>
              <a:ext cx="603725" cy="603725"/>
            </a:xfrm>
            <a:prstGeom prst="rect">
              <a:avLst/>
            </a:prstGeom>
          </p:spPr>
        </p:pic>
      </p:grpSp>
      <p:pic>
        <p:nvPicPr>
          <p:cNvPr id="4" name="Graphic 3" descr="Ruler outline">
            <a:extLst>
              <a:ext uri="{FF2B5EF4-FFF2-40B4-BE49-F238E27FC236}">
                <a16:creationId xmlns:a16="http://schemas.microsoft.com/office/drawing/2014/main" id="{66D8ABCE-BACB-9018-45F7-9189D321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92692">
            <a:off x="3923060" y="1269859"/>
            <a:ext cx="705927" cy="705927"/>
          </a:xfrm>
          <a:prstGeom prst="rect">
            <a:avLst/>
          </a:prstGeom>
        </p:spPr>
      </p:pic>
      <p:pic>
        <p:nvPicPr>
          <p:cNvPr id="7" name="Graphic 6" descr="Hero Female outline">
            <a:extLst>
              <a:ext uri="{FF2B5EF4-FFF2-40B4-BE49-F238E27FC236}">
                <a16:creationId xmlns:a16="http://schemas.microsoft.com/office/drawing/2014/main" id="{0D2FBE76-7410-430E-D4BE-7E1B75D163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9601" y="1354489"/>
            <a:ext cx="620233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6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for </a:t>
            </a:r>
            <a:r>
              <a:rPr lang="en-US" dirty="0">
                <a:latin typeface="Symbol" charset="2"/>
                <a:cs typeface="Symbol" charset="2"/>
              </a:rPr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When we try to estimate coefficients using OLS, we get the following: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Notice the (relatively) big difference between actual and estimated coefficients.</a:t>
            </a:r>
          </a:p>
        </p:txBody>
      </p:sp>
      <p:grpSp>
        <p:nvGrpSpPr>
          <p:cNvPr id="13321" name="Group 73"/>
          <p:cNvGrpSpPr>
            <a:grpSpLocks noChangeAspect="1"/>
          </p:cNvGrpSpPr>
          <p:nvPr/>
        </p:nvGrpSpPr>
        <p:grpSpPr bwMode="auto">
          <a:xfrm>
            <a:off x="3768552" y="2113693"/>
            <a:ext cx="7516813" cy="2744788"/>
            <a:chOff x="-475" y="1131"/>
            <a:chExt cx="4735" cy="1729"/>
          </a:xfrm>
        </p:grpSpPr>
        <p:sp>
          <p:nvSpPr>
            <p:cNvPr id="13323" name="Rectangle 74"/>
            <p:cNvSpPr>
              <a:spLocks noChangeArrowheads="1"/>
            </p:cNvSpPr>
            <p:nvPr/>
          </p:nvSpPr>
          <p:spPr bwMode="auto">
            <a:xfrm>
              <a:off x="-228" y="1131"/>
              <a:ext cx="4488" cy="1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" name="Rectangle 75"/>
            <p:cNvSpPr>
              <a:spLocks noChangeArrowheads="1"/>
            </p:cNvSpPr>
            <p:nvPr/>
          </p:nvSpPr>
          <p:spPr bwMode="auto">
            <a:xfrm>
              <a:off x="1998" y="2724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i</a:t>
              </a:r>
              <a:endParaRPr lang="en-US" altLang="en-US" dirty="0"/>
            </a:p>
          </p:txBody>
        </p:sp>
        <p:sp>
          <p:nvSpPr>
            <p:cNvPr id="13325" name="Line 76"/>
            <p:cNvSpPr>
              <a:spLocks noChangeShapeType="1"/>
            </p:cNvSpPr>
            <p:nvPr/>
          </p:nvSpPr>
          <p:spPr bwMode="auto">
            <a:xfrm>
              <a:off x="-228" y="2409"/>
              <a:ext cx="4488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" name="Line 77"/>
            <p:cNvSpPr>
              <a:spLocks noChangeShapeType="1"/>
            </p:cNvSpPr>
            <p:nvPr/>
          </p:nvSpPr>
          <p:spPr bwMode="auto">
            <a:xfrm>
              <a:off x="-228" y="1131"/>
              <a:ext cx="4488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" name="Line 78"/>
            <p:cNvSpPr>
              <a:spLocks noChangeShapeType="1"/>
            </p:cNvSpPr>
            <p:nvPr/>
          </p:nvSpPr>
          <p:spPr bwMode="auto">
            <a:xfrm flipV="1">
              <a:off x="-228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" name="Line 79"/>
            <p:cNvSpPr>
              <a:spLocks noChangeShapeType="1"/>
            </p:cNvSpPr>
            <p:nvPr/>
          </p:nvSpPr>
          <p:spPr bwMode="auto">
            <a:xfrm>
              <a:off x="-228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" name="Line 80"/>
            <p:cNvSpPr>
              <a:spLocks noChangeShapeType="1"/>
            </p:cNvSpPr>
            <p:nvPr/>
          </p:nvSpPr>
          <p:spPr bwMode="auto">
            <a:xfrm flipV="1">
              <a:off x="520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" name="Line 81"/>
            <p:cNvSpPr>
              <a:spLocks noChangeShapeType="1"/>
            </p:cNvSpPr>
            <p:nvPr/>
          </p:nvSpPr>
          <p:spPr bwMode="auto">
            <a:xfrm>
              <a:off x="520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" name="Line 84"/>
            <p:cNvSpPr>
              <a:spLocks noChangeShapeType="1"/>
            </p:cNvSpPr>
            <p:nvPr/>
          </p:nvSpPr>
          <p:spPr bwMode="auto">
            <a:xfrm flipV="1">
              <a:off x="2016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" name="Line 85"/>
            <p:cNvSpPr>
              <a:spLocks noChangeShapeType="1"/>
            </p:cNvSpPr>
            <p:nvPr/>
          </p:nvSpPr>
          <p:spPr bwMode="auto">
            <a:xfrm>
              <a:off x="2016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" name="Line 88"/>
            <p:cNvSpPr>
              <a:spLocks noChangeShapeType="1"/>
            </p:cNvSpPr>
            <p:nvPr/>
          </p:nvSpPr>
          <p:spPr bwMode="auto">
            <a:xfrm flipV="1">
              <a:off x="3512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" name="Line 89"/>
            <p:cNvSpPr>
              <a:spLocks noChangeShapeType="1"/>
            </p:cNvSpPr>
            <p:nvPr/>
          </p:nvSpPr>
          <p:spPr bwMode="auto">
            <a:xfrm>
              <a:off x="3512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" name="Line 90"/>
            <p:cNvSpPr>
              <a:spLocks noChangeShapeType="1"/>
            </p:cNvSpPr>
            <p:nvPr/>
          </p:nvSpPr>
          <p:spPr bwMode="auto">
            <a:xfrm flipV="1">
              <a:off x="4260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" name="Line 91"/>
            <p:cNvSpPr>
              <a:spLocks noChangeShapeType="1"/>
            </p:cNvSpPr>
            <p:nvPr/>
          </p:nvSpPr>
          <p:spPr bwMode="auto">
            <a:xfrm>
              <a:off x="4260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0" name="Freeform 99"/>
            <p:cNvSpPr>
              <a:spLocks noEditPoints="1"/>
            </p:cNvSpPr>
            <p:nvPr/>
          </p:nvSpPr>
          <p:spPr bwMode="auto">
            <a:xfrm>
              <a:off x="-475" y="1751"/>
              <a:ext cx="101" cy="68"/>
            </a:xfrm>
            <a:custGeom>
              <a:avLst/>
              <a:gdLst>
                <a:gd name="T0" fmla="*/ 270 w 270"/>
                <a:gd name="T1" fmla="*/ 180 h 183"/>
                <a:gd name="T2" fmla="*/ 269 w 270"/>
                <a:gd name="T3" fmla="*/ 182 h 183"/>
                <a:gd name="T4" fmla="*/ 267 w 270"/>
                <a:gd name="T5" fmla="*/ 183 h 183"/>
                <a:gd name="T6" fmla="*/ 81 w 270"/>
                <a:gd name="T7" fmla="*/ 137 h 183"/>
                <a:gd name="T8" fmla="*/ 52 w 270"/>
                <a:gd name="T9" fmla="*/ 125 h 183"/>
                <a:gd name="T10" fmla="*/ 26 w 270"/>
                <a:gd name="T11" fmla="*/ 106 h 183"/>
                <a:gd name="T12" fmla="*/ 7 w 270"/>
                <a:gd name="T13" fmla="*/ 81 h 183"/>
                <a:gd name="T14" fmla="*/ 0 w 270"/>
                <a:gd name="T15" fmla="*/ 51 h 183"/>
                <a:gd name="T16" fmla="*/ 5 w 270"/>
                <a:gd name="T17" fmla="*/ 19 h 183"/>
                <a:gd name="T18" fmla="*/ 19 w 270"/>
                <a:gd name="T19" fmla="*/ 5 h 183"/>
                <a:gd name="T20" fmla="*/ 39 w 270"/>
                <a:gd name="T21" fmla="*/ 0 h 183"/>
                <a:gd name="T22" fmla="*/ 59 w 270"/>
                <a:gd name="T23" fmla="*/ 4 h 183"/>
                <a:gd name="T24" fmla="*/ 77 w 270"/>
                <a:gd name="T25" fmla="*/ 15 h 183"/>
                <a:gd name="T26" fmla="*/ 91 w 270"/>
                <a:gd name="T27" fmla="*/ 31 h 183"/>
                <a:gd name="T28" fmla="*/ 99 w 270"/>
                <a:gd name="T29" fmla="*/ 22 h 183"/>
                <a:gd name="T30" fmla="*/ 109 w 270"/>
                <a:gd name="T31" fmla="*/ 16 h 183"/>
                <a:gd name="T32" fmla="*/ 120 w 270"/>
                <a:gd name="T33" fmla="*/ 13 h 183"/>
                <a:gd name="T34" fmla="*/ 132 w 270"/>
                <a:gd name="T35" fmla="*/ 11 h 183"/>
                <a:gd name="T36" fmla="*/ 163 w 270"/>
                <a:gd name="T37" fmla="*/ 18 h 183"/>
                <a:gd name="T38" fmla="*/ 190 w 270"/>
                <a:gd name="T39" fmla="*/ 36 h 183"/>
                <a:gd name="T40" fmla="*/ 209 w 270"/>
                <a:gd name="T41" fmla="*/ 62 h 183"/>
                <a:gd name="T42" fmla="*/ 216 w 270"/>
                <a:gd name="T43" fmla="*/ 104 h 183"/>
                <a:gd name="T44" fmla="*/ 207 w 270"/>
                <a:gd name="T45" fmla="*/ 134 h 183"/>
                <a:gd name="T46" fmla="*/ 192 w 270"/>
                <a:gd name="T47" fmla="*/ 149 h 183"/>
                <a:gd name="T48" fmla="*/ 268 w 270"/>
                <a:gd name="T49" fmla="*/ 162 h 183"/>
                <a:gd name="T50" fmla="*/ 270 w 270"/>
                <a:gd name="T51" fmla="*/ 177 h 183"/>
                <a:gd name="T52" fmla="*/ 270 w 270"/>
                <a:gd name="T53" fmla="*/ 180 h 183"/>
                <a:gd name="T54" fmla="*/ 208 w 270"/>
                <a:gd name="T55" fmla="*/ 103 h 183"/>
                <a:gd name="T56" fmla="*/ 199 w 270"/>
                <a:gd name="T57" fmla="*/ 79 h 183"/>
                <a:gd name="T58" fmla="*/ 177 w 270"/>
                <a:gd name="T59" fmla="*/ 61 h 183"/>
                <a:gd name="T60" fmla="*/ 148 w 270"/>
                <a:gd name="T61" fmla="*/ 50 h 183"/>
                <a:gd name="T62" fmla="*/ 121 w 270"/>
                <a:gd name="T63" fmla="*/ 46 h 183"/>
                <a:gd name="T64" fmla="*/ 100 w 270"/>
                <a:gd name="T65" fmla="*/ 52 h 183"/>
                <a:gd name="T66" fmla="*/ 101 w 270"/>
                <a:gd name="T67" fmla="*/ 75 h 183"/>
                <a:gd name="T68" fmla="*/ 93 w 270"/>
                <a:gd name="T69" fmla="*/ 99 h 183"/>
                <a:gd name="T70" fmla="*/ 82 w 270"/>
                <a:gd name="T71" fmla="*/ 72 h 183"/>
                <a:gd name="T72" fmla="*/ 82 w 270"/>
                <a:gd name="T73" fmla="*/ 50 h 183"/>
                <a:gd name="T74" fmla="*/ 71 w 270"/>
                <a:gd name="T75" fmla="*/ 42 h 183"/>
                <a:gd name="T76" fmla="*/ 50 w 270"/>
                <a:gd name="T77" fmla="*/ 34 h 183"/>
                <a:gd name="T78" fmla="*/ 31 w 270"/>
                <a:gd name="T79" fmla="*/ 32 h 183"/>
                <a:gd name="T80" fmla="*/ 14 w 270"/>
                <a:gd name="T81" fmla="*/ 37 h 183"/>
                <a:gd name="T82" fmla="*/ 8 w 270"/>
                <a:gd name="T83" fmla="*/ 52 h 183"/>
                <a:gd name="T84" fmla="*/ 19 w 270"/>
                <a:gd name="T85" fmla="*/ 74 h 183"/>
                <a:gd name="T86" fmla="*/ 47 w 270"/>
                <a:gd name="T87" fmla="*/ 101 h 183"/>
                <a:gd name="T88" fmla="*/ 83 w 270"/>
                <a:gd name="T89" fmla="*/ 116 h 183"/>
                <a:gd name="T90" fmla="*/ 149 w 270"/>
                <a:gd name="T91" fmla="*/ 133 h 183"/>
                <a:gd name="T92" fmla="*/ 165 w 270"/>
                <a:gd name="T93" fmla="*/ 135 h 183"/>
                <a:gd name="T94" fmla="*/ 196 w 270"/>
                <a:gd name="T95" fmla="*/ 122 h 183"/>
                <a:gd name="T96" fmla="*/ 208 w 270"/>
                <a:gd name="T97" fmla="*/ 103 h 183"/>
                <a:gd name="T98" fmla="*/ 92 w 270"/>
                <a:gd name="T99" fmla="*/ 78 h 183"/>
                <a:gd name="T100" fmla="*/ 93 w 270"/>
                <a:gd name="T101" fmla="*/ 73 h 183"/>
                <a:gd name="T102" fmla="*/ 91 w 270"/>
                <a:gd name="T103" fmla="*/ 65 h 183"/>
                <a:gd name="T104" fmla="*/ 91 w 270"/>
                <a:gd name="T105" fmla="*/ 66 h 183"/>
                <a:gd name="T106" fmla="*/ 90 w 270"/>
                <a:gd name="T107" fmla="*/ 73 h 183"/>
                <a:gd name="T108" fmla="*/ 92 w 270"/>
                <a:gd name="T109" fmla="*/ 7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0" h="183">
                  <a:moveTo>
                    <a:pt x="270" y="180"/>
                  </a:moveTo>
                  <a:cubicBezTo>
                    <a:pt x="270" y="181"/>
                    <a:pt x="269" y="182"/>
                    <a:pt x="269" y="182"/>
                  </a:cubicBezTo>
                  <a:cubicBezTo>
                    <a:pt x="268" y="183"/>
                    <a:pt x="267" y="183"/>
                    <a:pt x="267" y="183"/>
                  </a:cubicBezTo>
                  <a:lnTo>
                    <a:pt x="81" y="137"/>
                  </a:lnTo>
                  <a:cubicBezTo>
                    <a:pt x="71" y="134"/>
                    <a:pt x="62" y="130"/>
                    <a:pt x="52" y="125"/>
                  </a:cubicBezTo>
                  <a:cubicBezTo>
                    <a:pt x="43" y="120"/>
                    <a:pt x="34" y="114"/>
                    <a:pt x="26" y="106"/>
                  </a:cubicBezTo>
                  <a:cubicBezTo>
                    <a:pt x="18" y="98"/>
                    <a:pt x="12" y="90"/>
                    <a:pt x="7" y="81"/>
                  </a:cubicBezTo>
                  <a:cubicBezTo>
                    <a:pt x="2" y="72"/>
                    <a:pt x="0" y="62"/>
                    <a:pt x="0" y="51"/>
                  </a:cubicBezTo>
                  <a:cubicBezTo>
                    <a:pt x="0" y="36"/>
                    <a:pt x="2" y="25"/>
                    <a:pt x="5" y="19"/>
                  </a:cubicBezTo>
                  <a:cubicBezTo>
                    <a:pt x="8" y="13"/>
                    <a:pt x="13" y="8"/>
                    <a:pt x="19" y="5"/>
                  </a:cubicBezTo>
                  <a:cubicBezTo>
                    <a:pt x="25" y="2"/>
                    <a:pt x="31" y="0"/>
                    <a:pt x="39" y="0"/>
                  </a:cubicBezTo>
                  <a:cubicBezTo>
                    <a:pt x="46" y="0"/>
                    <a:pt x="53" y="1"/>
                    <a:pt x="59" y="4"/>
                  </a:cubicBezTo>
                  <a:cubicBezTo>
                    <a:pt x="66" y="7"/>
                    <a:pt x="72" y="11"/>
                    <a:pt x="77" y="15"/>
                  </a:cubicBezTo>
                  <a:cubicBezTo>
                    <a:pt x="83" y="20"/>
                    <a:pt x="87" y="25"/>
                    <a:pt x="91" y="31"/>
                  </a:cubicBezTo>
                  <a:cubicBezTo>
                    <a:pt x="93" y="28"/>
                    <a:pt x="95" y="25"/>
                    <a:pt x="99" y="22"/>
                  </a:cubicBezTo>
                  <a:cubicBezTo>
                    <a:pt x="102" y="20"/>
                    <a:pt x="105" y="18"/>
                    <a:pt x="109" y="16"/>
                  </a:cubicBezTo>
                  <a:cubicBezTo>
                    <a:pt x="112" y="15"/>
                    <a:pt x="116" y="13"/>
                    <a:pt x="120" y="13"/>
                  </a:cubicBezTo>
                  <a:cubicBezTo>
                    <a:pt x="125" y="12"/>
                    <a:pt x="129" y="11"/>
                    <a:pt x="132" y="11"/>
                  </a:cubicBezTo>
                  <a:cubicBezTo>
                    <a:pt x="142" y="11"/>
                    <a:pt x="153" y="13"/>
                    <a:pt x="163" y="18"/>
                  </a:cubicBezTo>
                  <a:cubicBezTo>
                    <a:pt x="173" y="22"/>
                    <a:pt x="182" y="28"/>
                    <a:pt x="190" y="36"/>
                  </a:cubicBezTo>
                  <a:cubicBezTo>
                    <a:pt x="198" y="43"/>
                    <a:pt x="204" y="52"/>
                    <a:pt x="209" y="62"/>
                  </a:cubicBezTo>
                  <a:cubicBezTo>
                    <a:pt x="214" y="71"/>
                    <a:pt x="216" y="85"/>
                    <a:pt x="216" y="104"/>
                  </a:cubicBezTo>
                  <a:cubicBezTo>
                    <a:pt x="216" y="115"/>
                    <a:pt x="213" y="125"/>
                    <a:pt x="207" y="134"/>
                  </a:cubicBezTo>
                  <a:cubicBezTo>
                    <a:pt x="201" y="143"/>
                    <a:pt x="196" y="148"/>
                    <a:pt x="192" y="149"/>
                  </a:cubicBezTo>
                  <a:lnTo>
                    <a:pt x="268" y="162"/>
                  </a:lnTo>
                  <a:cubicBezTo>
                    <a:pt x="269" y="162"/>
                    <a:pt x="270" y="167"/>
                    <a:pt x="270" y="177"/>
                  </a:cubicBezTo>
                  <a:lnTo>
                    <a:pt x="270" y="180"/>
                  </a:lnTo>
                  <a:close/>
                  <a:moveTo>
                    <a:pt x="208" y="103"/>
                  </a:moveTo>
                  <a:cubicBezTo>
                    <a:pt x="208" y="94"/>
                    <a:pt x="205" y="86"/>
                    <a:pt x="199" y="79"/>
                  </a:cubicBezTo>
                  <a:cubicBezTo>
                    <a:pt x="193" y="72"/>
                    <a:pt x="186" y="66"/>
                    <a:pt x="177" y="61"/>
                  </a:cubicBezTo>
                  <a:cubicBezTo>
                    <a:pt x="168" y="56"/>
                    <a:pt x="158" y="52"/>
                    <a:pt x="148" y="50"/>
                  </a:cubicBezTo>
                  <a:cubicBezTo>
                    <a:pt x="138" y="47"/>
                    <a:pt x="129" y="46"/>
                    <a:pt x="121" y="46"/>
                  </a:cubicBezTo>
                  <a:cubicBezTo>
                    <a:pt x="111" y="46"/>
                    <a:pt x="104" y="48"/>
                    <a:pt x="100" y="52"/>
                  </a:cubicBezTo>
                  <a:cubicBezTo>
                    <a:pt x="101" y="53"/>
                    <a:pt x="101" y="61"/>
                    <a:pt x="101" y="75"/>
                  </a:cubicBezTo>
                  <a:cubicBezTo>
                    <a:pt x="101" y="91"/>
                    <a:pt x="98" y="99"/>
                    <a:pt x="93" y="99"/>
                  </a:cubicBezTo>
                  <a:cubicBezTo>
                    <a:pt x="86" y="99"/>
                    <a:pt x="82" y="90"/>
                    <a:pt x="82" y="72"/>
                  </a:cubicBezTo>
                  <a:cubicBezTo>
                    <a:pt x="82" y="57"/>
                    <a:pt x="82" y="50"/>
                    <a:pt x="82" y="50"/>
                  </a:cubicBezTo>
                  <a:cubicBezTo>
                    <a:pt x="81" y="48"/>
                    <a:pt x="77" y="46"/>
                    <a:pt x="71" y="42"/>
                  </a:cubicBezTo>
                  <a:cubicBezTo>
                    <a:pt x="64" y="39"/>
                    <a:pt x="57" y="36"/>
                    <a:pt x="50" y="34"/>
                  </a:cubicBezTo>
                  <a:cubicBezTo>
                    <a:pt x="43" y="32"/>
                    <a:pt x="37" y="32"/>
                    <a:pt x="31" y="32"/>
                  </a:cubicBezTo>
                  <a:cubicBezTo>
                    <a:pt x="24" y="32"/>
                    <a:pt x="19" y="33"/>
                    <a:pt x="14" y="37"/>
                  </a:cubicBezTo>
                  <a:cubicBezTo>
                    <a:pt x="10" y="40"/>
                    <a:pt x="8" y="45"/>
                    <a:pt x="8" y="52"/>
                  </a:cubicBezTo>
                  <a:cubicBezTo>
                    <a:pt x="8" y="56"/>
                    <a:pt x="11" y="64"/>
                    <a:pt x="19" y="74"/>
                  </a:cubicBezTo>
                  <a:cubicBezTo>
                    <a:pt x="27" y="84"/>
                    <a:pt x="36" y="93"/>
                    <a:pt x="47" y="101"/>
                  </a:cubicBezTo>
                  <a:cubicBezTo>
                    <a:pt x="59" y="108"/>
                    <a:pt x="71" y="113"/>
                    <a:pt x="83" y="116"/>
                  </a:cubicBezTo>
                  <a:lnTo>
                    <a:pt x="149" y="133"/>
                  </a:lnTo>
                  <a:cubicBezTo>
                    <a:pt x="154" y="134"/>
                    <a:pt x="159" y="134"/>
                    <a:pt x="165" y="135"/>
                  </a:cubicBezTo>
                  <a:cubicBezTo>
                    <a:pt x="177" y="135"/>
                    <a:pt x="188" y="131"/>
                    <a:pt x="196" y="122"/>
                  </a:cubicBezTo>
                  <a:cubicBezTo>
                    <a:pt x="204" y="114"/>
                    <a:pt x="208" y="108"/>
                    <a:pt x="208" y="103"/>
                  </a:cubicBezTo>
                  <a:close/>
                  <a:moveTo>
                    <a:pt x="92" y="78"/>
                  </a:moveTo>
                  <a:cubicBezTo>
                    <a:pt x="93" y="75"/>
                    <a:pt x="93" y="73"/>
                    <a:pt x="93" y="73"/>
                  </a:cubicBezTo>
                  <a:cubicBezTo>
                    <a:pt x="93" y="71"/>
                    <a:pt x="92" y="68"/>
                    <a:pt x="91" y="65"/>
                  </a:cubicBezTo>
                  <a:cubicBezTo>
                    <a:pt x="91" y="65"/>
                    <a:pt x="91" y="65"/>
                    <a:pt x="91" y="66"/>
                  </a:cubicBezTo>
                  <a:cubicBezTo>
                    <a:pt x="90" y="68"/>
                    <a:pt x="90" y="70"/>
                    <a:pt x="90" y="73"/>
                  </a:cubicBezTo>
                  <a:cubicBezTo>
                    <a:pt x="90" y="74"/>
                    <a:pt x="91" y="75"/>
                    <a:pt x="92" y="78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1" name="Rectangle 100"/>
            <p:cNvSpPr>
              <a:spLocks noChangeArrowheads="1"/>
            </p:cNvSpPr>
            <p:nvPr/>
          </p:nvSpPr>
          <p:spPr bwMode="auto">
            <a:xfrm rot="16200000">
              <a:off x="-370" y="1659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100" b="1">
                  <a:solidFill>
                    <a:srgbClr val="262626"/>
                  </a:solidFill>
                </a:rPr>
                <a:t>i</a:t>
              </a:r>
              <a:endParaRPr lang="en-US" altLang="en-US"/>
            </a:p>
          </p:txBody>
        </p:sp>
        <p:sp>
          <p:nvSpPr>
            <p:cNvPr id="13383" name="Line 101"/>
            <p:cNvSpPr>
              <a:spLocks noChangeShapeType="1"/>
            </p:cNvSpPr>
            <p:nvPr/>
          </p:nvSpPr>
          <p:spPr bwMode="auto">
            <a:xfrm flipV="1">
              <a:off x="-228" y="1131"/>
              <a:ext cx="0" cy="127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4" name="Line 102"/>
            <p:cNvSpPr>
              <a:spLocks noChangeShapeType="1"/>
            </p:cNvSpPr>
            <p:nvPr/>
          </p:nvSpPr>
          <p:spPr bwMode="auto">
            <a:xfrm flipV="1">
              <a:off x="4260" y="1131"/>
              <a:ext cx="0" cy="127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5" name="Line 103"/>
            <p:cNvSpPr>
              <a:spLocks noChangeShapeType="1"/>
            </p:cNvSpPr>
            <p:nvPr/>
          </p:nvSpPr>
          <p:spPr bwMode="auto">
            <a:xfrm>
              <a:off x="-228" y="2342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6" name="Line 104"/>
            <p:cNvSpPr>
              <a:spLocks noChangeShapeType="1"/>
            </p:cNvSpPr>
            <p:nvPr/>
          </p:nvSpPr>
          <p:spPr bwMode="auto">
            <a:xfrm flipH="1">
              <a:off x="4170" y="2342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7" name="Line 105"/>
            <p:cNvSpPr>
              <a:spLocks noChangeShapeType="1"/>
            </p:cNvSpPr>
            <p:nvPr/>
          </p:nvSpPr>
          <p:spPr bwMode="auto">
            <a:xfrm>
              <a:off x="-228" y="2073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8" name="Line 106"/>
            <p:cNvSpPr>
              <a:spLocks noChangeShapeType="1"/>
            </p:cNvSpPr>
            <p:nvPr/>
          </p:nvSpPr>
          <p:spPr bwMode="auto">
            <a:xfrm flipH="1">
              <a:off x="4170" y="2073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9" name="Line 107"/>
            <p:cNvSpPr>
              <a:spLocks noChangeShapeType="1"/>
            </p:cNvSpPr>
            <p:nvPr/>
          </p:nvSpPr>
          <p:spPr bwMode="auto">
            <a:xfrm>
              <a:off x="-228" y="1804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0" name="Line 108"/>
            <p:cNvSpPr>
              <a:spLocks noChangeShapeType="1"/>
            </p:cNvSpPr>
            <p:nvPr/>
          </p:nvSpPr>
          <p:spPr bwMode="auto">
            <a:xfrm flipH="1">
              <a:off x="4170" y="1804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1" name="Line 109"/>
            <p:cNvSpPr>
              <a:spLocks noChangeShapeType="1"/>
            </p:cNvSpPr>
            <p:nvPr/>
          </p:nvSpPr>
          <p:spPr bwMode="auto">
            <a:xfrm>
              <a:off x="-228" y="1535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2" name="Line 110"/>
            <p:cNvSpPr>
              <a:spLocks noChangeShapeType="1"/>
            </p:cNvSpPr>
            <p:nvPr/>
          </p:nvSpPr>
          <p:spPr bwMode="auto">
            <a:xfrm flipH="1">
              <a:off x="4170" y="1535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3" name="Line 111"/>
            <p:cNvSpPr>
              <a:spLocks noChangeShapeType="1"/>
            </p:cNvSpPr>
            <p:nvPr/>
          </p:nvSpPr>
          <p:spPr bwMode="auto">
            <a:xfrm>
              <a:off x="-228" y="1266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4" name="Line 112"/>
            <p:cNvSpPr>
              <a:spLocks noChangeShapeType="1"/>
            </p:cNvSpPr>
            <p:nvPr/>
          </p:nvSpPr>
          <p:spPr bwMode="auto">
            <a:xfrm flipH="1">
              <a:off x="4170" y="1266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5" name="Rectangle 113"/>
            <p:cNvSpPr>
              <a:spLocks noChangeArrowheads="1"/>
            </p:cNvSpPr>
            <p:nvPr/>
          </p:nvSpPr>
          <p:spPr bwMode="auto">
            <a:xfrm>
              <a:off x="-366" y="2283"/>
              <a:ext cx="10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-2</a:t>
              </a:r>
              <a:endParaRPr lang="en-US" altLang="en-US"/>
            </a:p>
          </p:txBody>
        </p:sp>
        <p:sp>
          <p:nvSpPr>
            <p:cNvPr id="13396" name="Rectangle 114"/>
            <p:cNvSpPr>
              <a:spLocks noChangeArrowheads="1"/>
            </p:cNvSpPr>
            <p:nvPr/>
          </p:nvSpPr>
          <p:spPr bwMode="auto">
            <a:xfrm>
              <a:off x="-330" y="201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3397" name="Rectangle 115"/>
            <p:cNvSpPr>
              <a:spLocks noChangeArrowheads="1"/>
            </p:cNvSpPr>
            <p:nvPr/>
          </p:nvSpPr>
          <p:spPr bwMode="auto">
            <a:xfrm>
              <a:off x="-330" y="174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3398" name="Rectangle 116"/>
            <p:cNvSpPr>
              <a:spLocks noChangeArrowheads="1"/>
            </p:cNvSpPr>
            <p:nvPr/>
          </p:nvSpPr>
          <p:spPr bwMode="auto">
            <a:xfrm>
              <a:off x="-330" y="147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13399" name="Rectangle 117"/>
            <p:cNvSpPr>
              <a:spLocks noChangeArrowheads="1"/>
            </p:cNvSpPr>
            <p:nvPr/>
          </p:nvSpPr>
          <p:spPr bwMode="auto">
            <a:xfrm>
              <a:off x="-330" y="120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13403" name="Line 121"/>
            <p:cNvSpPr>
              <a:spLocks noChangeShapeType="1"/>
            </p:cNvSpPr>
            <p:nvPr/>
          </p:nvSpPr>
          <p:spPr bwMode="auto">
            <a:xfrm>
              <a:off x="520" y="2073"/>
              <a:ext cx="0" cy="232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4" name="Line 122"/>
            <p:cNvSpPr>
              <a:spLocks noChangeShapeType="1"/>
            </p:cNvSpPr>
            <p:nvPr/>
          </p:nvSpPr>
          <p:spPr bwMode="auto">
            <a:xfrm>
              <a:off x="2016" y="2073"/>
              <a:ext cx="0" cy="10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5" name="Line 123"/>
            <p:cNvSpPr>
              <a:spLocks noChangeShapeType="1"/>
            </p:cNvSpPr>
            <p:nvPr/>
          </p:nvSpPr>
          <p:spPr bwMode="auto">
            <a:xfrm flipV="1">
              <a:off x="3512" y="1203"/>
              <a:ext cx="0" cy="87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9" name="Line 127"/>
            <p:cNvSpPr>
              <a:spLocks noChangeShapeType="1"/>
            </p:cNvSpPr>
            <p:nvPr/>
          </p:nvSpPr>
          <p:spPr bwMode="auto">
            <a:xfrm flipV="1">
              <a:off x="520" y="1938"/>
              <a:ext cx="0" cy="135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0" name="Line 128"/>
            <p:cNvSpPr>
              <a:spLocks noChangeShapeType="1"/>
            </p:cNvSpPr>
            <p:nvPr/>
          </p:nvSpPr>
          <p:spPr bwMode="auto">
            <a:xfrm flipV="1">
              <a:off x="2016" y="1804"/>
              <a:ext cx="0" cy="269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1" name="Line 129"/>
            <p:cNvSpPr>
              <a:spLocks noChangeShapeType="1"/>
            </p:cNvSpPr>
            <p:nvPr/>
          </p:nvSpPr>
          <p:spPr bwMode="auto">
            <a:xfrm flipV="1">
              <a:off x="3512" y="1938"/>
              <a:ext cx="0" cy="135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2" name="Line 130"/>
            <p:cNvSpPr>
              <a:spLocks noChangeShapeType="1"/>
            </p:cNvSpPr>
            <p:nvPr/>
          </p:nvSpPr>
          <p:spPr bwMode="auto">
            <a:xfrm>
              <a:off x="-228" y="2073"/>
              <a:ext cx="4488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3" name="Rectangle 131"/>
            <p:cNvSpPr>
              <a:spLocks noChangeArrowheads="1"/>
            </p:cNvSpPr>
            <p:nvPr/>
          </p:nvSpPr>
          <p:spPr bwMode="auto">
            <a:xfrm>
              <a:off x="-150" y="1209"/>
              <a:ext cx="81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4" name="Rectangle 132"/>
            <p:cNvSpPr>
              <a:spLocks noChangeArrowheads="1"/>
            </p:cNvSpPr>
            <p:nvPr/>
          </p:nvSpPr>
          <p:spPr bwMode="auto">
            <a:xfrm>
              <a:off x="162" y="1233"/>
              <a:ext cx="49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300" b="1">
                  <a:solidFill>
                    <a:srgbClr val="000000"/>
                  </a:solidFill>
                </a:rPr>
                <a:t>estimated</a:t>
              </a:r>
              <a:endParaRPr lang="en-US" altLang="en-US"/>
            </a:p>
          </p:txBody>
        </p:sp>
        <p:sp>
          <p:nvSpPr>
            <p:cNvPr id="13415" name="Line 133"/>
            <p:cNvSpPr>
              <a:spLocks noChangeShapeType="1"/>
            </p:cNvSpPr>
            <p:nvPr/>
          </p:nvSpPr>
          <p:spPr bwMode="auto">
            <a:xfrm>
              <a:off x="-102" y="1287"/>
              <a:ext cx="169" cy="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" name="Rectangle 135"/>
            <p:cNvSpPr>
              <a:spLocks noChangeArrowheads="1"/>
            </p:cNvSpPr>
            <p:nvPr/>
          </p:nvSpPr>
          <p:spPr bwMode="auto">
            <a:xfrm>
              <a:off x="162" y="1359"/>
              <a:ext cx="1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300" b="1">
                  <a:solidFill>
                    <a:srgbClr val="000000"/>
                  </a:solidFill>
                </a:rPr>
                <a:t>true</a:t>
              </a:r>
              <a:endParaRPr lang="en-US" altLang="en-US"/>
            </a:p>
          </p:txBody>
        </p:sp>
        <p:sp>
          <p:nvSpPr>
            <p:cNvPr id="13418" name="Line 136"/>
            <p:cNvSpPr>
              <a:spLocks noChangeShapeType="1"/>
            </p:cNvSpPr>
            <p:nvPr/>
          </p:nvSpPr>
          <p:spPr bwMode="auto">
            <a:xfrm>
              <a:off x="-102" y="1414"/>
              <a:ext cx="169" cy="0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" name="Rectangle 138"/>
            <p:cNvSpPr>
              <a:spLocks noChangeArrowheads="1"/>
            </p:cNvSpPr>
            <p:nvPr/>
          </p:nvSpPr>
          <p:spPr bwMode="auto">
            <a:xfrm>
              <a:off x="-150" y="1209"/>
              <a:ext cx="816" cy="282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55221" y="4168552"/>
            <a:ext cx="5237669" cy="457200"/>
            <a:chOff x="2997536" y="-569086"/>
            <a:chExt cx="8762496" cy="76488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5394" y="-518525"/>
              <a:ext cx="431278" cy="66376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56307" y="-507255"/>
              <a:ext cx="603725" cy="603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1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935221" y="1562239"/>
            <a:ext cx="2299641" cy="3733522"/>
            <a:chOff x="4973842" y="1848490"/>
            <a:chExt cx="2112758" cy="3186934"/>
          </a:xfrm>
        </p:grpSpPr>
        <p:sp>
          <p:nvSpPr>
            <p:cNvPr id="25" name="Rounded Rectangle 24"/>
            <p:cNvSpPr/>
            <p:nvPr/>
          </p:nvSpPr>
          <p:spPr>
            <a:xfrm>
              <a:off x="5954232" y="1848490"/>
              <a:ext cx="827567" cy="22855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glow rad="228600">
                <a:srgbClr val="FFC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973842" y="4267200"/>
              <a:ext cx="2112758" cy="768224"/>
              <a:chOff x="4395352" y="6297770"/>
              <a:chExt cx="2112758" cy="7682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395352" y="6297770"/>
                    <a:ext cx="2112758" cy="7682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336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≈</m:t>
                          </m:r>
                          <m:r>
                            <a:rPr lang="en-US" i="1">
                              <a:solidFill>
                                <a:srgbClr val="00336F"/>
                              </a:solidFill>
                              <a:latin typeface="Cambria Math" charset="0"/>
                            </a:rPr>
                            <m:t>𝑎𝑣𝑔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solidFill>
                                        <a:srgbClr val="0033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i="1">
                                        <a:solidFill>
                                          <a:srgbClr val="00336F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rgbClr val="00336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5352" y="6297770"/>
                    <a:ext cx="2112758" cy="76822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8642" y="6459178"/>
                <a:ext cx="620233" cy="4572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64442" y="6482221"/>
                <a:ext cx="257791" cy="396756"/>
              </a:xfrm>
              <a:prstGeom prst="rect">
                <a:avLst/>
              </a:prstGeom>
            </p:spPr>
          </p:pic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634" y="4735745"/>
            <a:ext cx="9028585" cy="1878185"/>
          </a:xfrm>
        </p:spPr>
        <p:txBody>
          <a:bodyPr anchor="b"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Some dimensions are redundant</a:t>
            </a:r>
          </a:p>
          <a:p>
            <a:pPr lvl="1"/>
            <a:r>
              <a:rPr lang="en-US" sz="2400" dirty="0"/>
              <a:t>Little information in 3</a:t>
            </a:r>
            <a:r>
              <a:rPr lang="en-US" sz="2400" baseline="30000" dirty="0"/>
              <a:t>rd</a:t>
            </a:r>
            <a:r>
              <a:rPr lang="en-US" sz="2400" dirty="0"/>
              <a:t> dimension not captured by the first two</a:t>
            </a:r>
          </a:p>
          <a:p>
            <a:pPr lvl="1"/>
            <a:r>
              <a:rPr lang="en-US" sz="2400" dirty="0"/>
              <a:t>In linear regression, redundancy causes noise to be </a:t>
            </a:r>
            <a:r>
              <a:rPr lang="en-US" sz="2400" b="1" dirty="0"/>
              <a:t>amplified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here?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B47059-E408-24C6-CB44-04D6EAC60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7039" y="1989217"/>
          <a:ext cx="754742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241800" imgH="1371600" progId="Equation.3">
                  <p:embed/>
                </p:oleObj>
              </mc:Choice>
              <mc:Fallback>
                <p:oleObj name="Equation" r:id="rId13" imgW="4241800" imgH="13716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B47059-E408-24C6-CB44-04D6EAC60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77039" y="1989217"/>
                        <a:ext cx="754742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D64C535-3166-3481-D019-B7EDBB5B074D}"/>
              </a:ext>
            </a:extLst>
          </p:cNvPr>
          <p:cNvGrpSpPr/>
          <p:nvPr/>
        </p:nvGrpSpPr>
        <p:grpSpPr>
          <a:xfrm>
            <a:off x="5947318" y="1532017"/>
            <a:ext cx="3637469" cy="457200"/>
            <a:chOff x="2997536" y="-569086"/>
            <a:chExt cx="6085396" cy="7648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6EC0ED-C070-508A-68EC-DDEBCD489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736196-A3B7-DE26-18CB-9C121AD2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8238" y="-518525"/>
              <a:ext cx="431278" cy="6637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DC87B7-793C-6288-5986-BE8605D8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479207" y="-407927"/>
              <a:ext cx="603725" cy="603725"/>
            </a:xfrm>
            <a:prstGeom prst="rect">
              <a:avLst/>
            </a:prstGeom>
          </p:spPr>
        </p:pic>
      </p:grpSp>
      <p:pic>
        <p:nvPicPr>
          <p:cNvPr id="9" name="Graphic 8" descr="Ruler outline">
            <a:extLst>
              <a:ext uri="{FF2B5EF4-FFF2-40B4-BE49-F238E27FC236}">
                <a16:creationId xmlns:a16="http://schemas.microsoft.com/office/drawing/2014/main" id="{B3BFB784-DA64-DF73-0CFF-4393DF98A8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992692">
            <a:off x="3923060" y="1269859"/>
            <a:ext cx="705927" cy="705927"/>
          </a:xfrm>
          <a:prstGeom prst="rect">
            <a:avLst/>
          </a:prstGeom>
        </p:spPr>
      </p:pic>
      <p:pic>
        <p:nvPicPr>
          <p:cNvPr id="10" name="Graphic 9" descr="Hero Female outline">
            <a:extLst>
              <a:ext uri="{FF2B5EF4-FFF2-40B4-BE49-F238E27FC236}">
                <a16:creationId xmlns:a16="http://schemas.microsoft.com/office/drawing/2014/main" id="{E290D682-7582-0927-4DF0-DA9F21ED3C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19601" y="1354489"/>
            <a:ext cx="620233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7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1404</Words>
  <Application>Microsoft Macintosh PowerPoint</Application>
  <PresentationFormat>Widescreen</PresentationFormat>
  <Paragraphs>242</Paragraphs>
  <Slides>48</Slides>
  <Notes>12</Notes>
  <HiddenSlides>4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-apple-system</vt:lpstr>
      <vt:lpstr>Arial</vt:lpstr>
      <vt:lpstr>Calibri</vt:lpstr>
      <vt:lpstr>Cambria Math</vt:lpstr>
      <vt:lpstr>Corbel</vt:lpstr>
      <vt:lpstr>Lucida Sans Unicode</vt:lpstr>
      <vt:lpstr>Symbol</vt:lpstr>
      <vt:lpstr>Times</vt:lpstr>
      <vt:lpstr>Wingdings</vt:lpstr>
      <vt:lpstr>Wingdings 2</vt:lpstr>
      <vt:lpstr>Frame</vt:lpstr>
      <vt:lpstr>Equation</vt:lpstr>
      <vt:lpstr>Visual Analytics– Dealing with Big Data: Dimensionality Reduction</vt:lpstr>
      <vt:lpstr>Reminder</vt:lpstr>
      <vt:lpstr>Plan for Today</vt:lpstr>
      <vt:lpstr>What we’ve been (mostly) worried about</vt:lpstr>
      <vt:lpstr>Ideas?</vt:lpstr>
      <vt:lpstr>Toy example</vt:lpstr>
      <vt:lpstr>Estimating Height</vt:lpstr>
      <vt:lpstr>Estimate for b</vt:lpstr>
      <vt:lpstr>What’s going on here?</vt:lpstr>
      <vt:lpstr>Dealing with Many Dimensions</vt:lpstr>
      <vt:lpstr>Dimension reduction</vt:lpstr>
      <vt:lpstr>Dimension reduction</vt:lpstr>
      <vt:lpstr>Feature Extraction</vt:lpstr>
      <vt:lpstr>Projection</vt:lpstr>
      <vt:lpstr>Projection</vt:lpstr>
      <vt:lpstr>Projection</vt:lpstr>
      <vt:lpstr>Projection</vt:lpstr>
      <vt:lpstr>Linear projection</vt:lpstr>
      <vt:lpstr>Why is projection helpful?</vt:lpstr>
      <vt:lpstr>Flashback: why did we pick this line?</vt:lpstr>
      <vt:lpstr>Explains the most variance in the data</vt:lpstr>
      <vt:lpstr>Imagine this line as a new dimension…</vt:lpstr>
      <vt:lpstr>“Principal component”</vt:lpstr>
      <vt:lpstr>Mathematically</vt:lpstr>
      <vt:lpstr>Using loadings to project</vt:lpstr>
      <vt:lpstr>Additional principal components</vt:lpstr>
      <vt:lpstr>Principal components are orthogonal</vt:lpstr>
      <vt:lpstr>Generating additional principal components</vt:lpstr>
      <vt:lpstr>Principal Component Analysis</vt:lpstr>
      <vt:lpstr>Principal Component Analysis</vt:lpstr>
      <vt:lpstr>Principal Component Analysis</vt:lpstr>
      <vt:lpstr>PCA Exploration</vt:lpstr>
      <vt:lpstr>Example</vt:lpstr>
      <vt:lpstr>Example: 1st two PCs from PCA</vt:lpstr>
      <vt:lpstr>Potential issues with PCA?</vt:lpstr>
      <vt:lpstr>New idea</vt:lpstr>
      <vt:lpstr>MDS (Multidimensional Scaling)</vt:lpstr>
      <vt:lpstr>Example: 1st two PCs from MDS</vt:lpstr>
      <vt:lpstr>Example: 1st two PCs from PCA vs MDS</vt:lpstr>
      <vt:lpstr>Potential issues with general MDS?</vt:lpstr>
      <vt:lpstr>t-SNE (t-Distributed Stochastic Neighbor Embedding)</vt:lpstr>
      <vt:lpstr>Example: 1st two PCs from t-SNE</vt:lpstr>
      <vt:lpstr>Potential issues with t-SNE?</vt:lpstr>
      <vt:lpstr>LDA  (Linear Discriminant Analysis)</vt:lpstr>
      <vt:lpstr>Example: 1st two PCs from LDA</vt:lpstr>
      <vt:lpstr>Potential issues with LDA?</vt:lpstr>
      <vt:lpstr>PowerPoint Presentation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34</cp:revision>
  <dcterms:created xsi:type="dcterms:W3CDTF">2023-08-03T18:49:17Z</dcterms:created>
  <dcterms:modified xsi:type="dcterms:W3CDTF">2024-11-19T00:58:55Z</dcterms:modified>
</cp:coreProperties>
</file>