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71" r:id="rId16"/>
    <p:sldId id="275" r:id="rId17"/>
    <p:sldId id="274"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07"/>
    <p:restoredTop sz="86122"/>
  </p:normalViewPr>
  <p:slideViewPr>
    <p:cSldViewPr snapToGrid="0">
      <p:cViewPr varScale="1">
        <p:scale>
          <a:sx n="109" d="100"/>
          <a:sy n="109" d="100"/>
        </p:scale>
        <p:origin x="5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monthly jobs figures, as shown in this visualization based on data from the Bureau of Labor Statistics (BLS):</a:t>
            </a:r>
          </a:p>
          <a:p>
            <a:endParaRPr lang="en-US" b="0" i="0" dirty="0">
              <a:solidFill>
                <a:srgbClr val="242424"/>
              </a:solidFill>
              <a:effectLst/>
              <a:latin typeface="source-serif-pro"/>
            </a:endParaRPr>
          </a:p>
          <a:p>
            <a:r>
              <a:rPr lang="en-US" b="0" i="0" dirty="0">
                <a:solidFill>
                  <a:srgbClr val="242424"/>
                </a:solidFill>
                <a:effectLst/>
                <a:latin typeface="source-serif-pro"/>
              </a:rPr>
              <a:t>At first glance, we might interpret the values in the chart as the outcome of asking every person in the country if they are unemployed, or perhaps some proxy we imagine would capture that information, like the proportion of workers in the U.S. on unemployment insurance. In reality, the government relies on the Current Population Survey (CPS), which is a survey of 60,000 eligible households — roughly 110,000 people — that are selected to be representative of the U.S. population. Employment information from this sample is weighted by demographics to give an estimate of the unemployment rate in the U.S. population at large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916482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511948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if the goal is simply to convey a coarse sense of uncertainty, a gradient plot might suffice. If the goal is for the user to be able to compare the relative amounts of probability density to make decisions, a density plot is more appropriate.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220145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3834618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2538594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2169448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A2C"/>
                </a:solidFill>
                <a:effectLst/>
                <a:latin typeface="SourceSansPro-Regular"/>
              </a:rPr>
              <a:t>animated visualizations in which each frame presents a draw from a distribution one wishes to convey, whether univariate or multivariate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353109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3002942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correlation from the model (are the residuals correlated) </a:t>
            </a:r>
          </a:p>
        </p:txBody>
      </p:sp>
      <p:sp>
        <p:nvSpPr>
          <p:cNvPr id="4" name="Slide Number Placeholder 3"/>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2473295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87455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29435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For the sake of explaining uncertainty, we created a statistical model that allows us to point to intervals, like 3.5% — 3.8%, and say that there is 95% chance that the interval contains the true unemployment value. Unfortunately, many intervals that we see, including from the BLS, are not so easily interpreted: the 95% instead refers to a property of the process used to construct the interval, not the chance that it contains the true value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420330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321773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First, there’s no guarantee that any individual viewer’s error will be proportional to the amount of uncertainty that is intended. Even if a designer chooses an encoding based on estimates of average error from graphical perception experiments, individual differences in accuracy can mean that one viewer’s estimate nearly perfectly matches the true value, while another viewer’s is even further off than the intended amount of error. Since we usually evaluate visualization designs based on how well they perform for individual users, it’s hard to rationalize a design choice that depends heavily on results averaged across viewers. Second, there’s no guarantee that a viewer will recognize that the visual encoding is less effective, and therefore lower their confidence in their estimate of the value: they might feel very confident about a bad estimate.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1318054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382314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82086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93357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75969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10/16/24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10/16/24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edium.com/multiple-views-visualization-research-explained/uncertainty-visualization-explained-67e7a73f031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Visual Analytics– Communicating Uncertainty</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1385454" y="6142394"/>
            <a:ext cx="9795164" cy="646331"/>
          </a:xfrm>
          <a:prstGeom prst="rect">
            <a:avLst/>
          </a:prstGeom>
          <a:noFill/>
        </p:spPr>
        <p:txBody>
          <a:bodyPr wrap="square" rtlCol="0">
            <a:spAutoFit/>
          </a:bodyPr>
          <a:lstStyle/>
          <a:p>
            <a:r>
              <a:rPr lang="en-US" dirty="0"/>
              <a:t>Slides based off Medium articles by Jessica </a:t>
            </a:r>
            <a:r>
              <a:rPr lang="en-US" dirty="0" err="1"/>
              <a:t>Hullman</a:t>
            </a:r>
            <a:r>
              <a:rPr lang="en-US" dirty="0"/>
              <a:t> and Matthew Kay (</a:t>
            </a:r>
            <a:r>
              <a:rPr lang="en-US" dirty="0">
                <a:hlinkClick r:id="rId2"/>
              </a:rPr>
              <a:t>https://medium.com/multiple-views-visualization-research-explained/uncertainty-visualization-explained-67e7a73f031b</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8194" name="Picture 2">
            <a:extLst>
              <a:ext uri="{FF2B5EF4-FFF2-40B4-BE49-F238E27FC236}">
                <a16:creationId xmlns:a16="http://schemas.microsoft.com/office/drawing/2014/main" id="{D8A84B76-F642-EF18-C706-8D4CB375C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59" y="1939636"/>
            <a:ext cx="8678199" cy="440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3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9218" name="Picture 2">
            <a:extLst>
              <a:ext uri="{FF2B5EF4-FFF2-40B4-BE49-F238E27FC236}">
                <a16:creationId xmlns:a16="http://schemas.microsoft.com/office/drawing/2014/main" id="{8C8C9F1C-FE68-9897-9778-813ACDFAD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87" y="1704106"/>
            <a:ext cx="8742713" cy="48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98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10242" name="Picture 2">
            <a:extLst>
              <a:ext uri="{FF2B5EF4-FFF2-40B4-BE49-F238E27FC236}">
                <a16:creationId xmlns:a16="http://schemas.microsoft.com/office/drawing/2014/main" id="{89EC7BED-81F4-B423-ED32-2E060B46B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781" y="1875816"/>
            <a:ext cx="8714510" cy="4357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4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Direct ways to communicate uncertainty:</a:t>
            </a:r>
          </a:p>
          <a:p>
            <a:pPr lvl="1"/>
            <a:r>
              <a:rPr lang="en-US" sz="2400" dirty="0"/>
              <a:t>Map probability density to a visual channel </a:t>
            </a:r>
            <a:endParaRPr lang="en-US" sz="2800" dirty="0"/>
          </a:p>
        </p:txBody>
      </p:sp>
      <p:pic>
        <p:nvPicPr>
          <p:cNvPr id="13314" name="Picture 2">
            <a:extLst>
              <a:ext uri="{FF2B5EF4-FFF2-40B4-BE49-F238E27FC236}">
                <a16:creationId xmlns:a16="http://schemas.microsoft.com/office/drawing/2014/main" id="{FED9B0D9-4891-B1D6-1A8D-3E2AF6BA0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506" y="1782485"/>
            <a:ext cx="8742219" cy="443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4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200" dirty="0"/>
              <a:t>How should we decide between encodings?</a:t>
            </a:r>
            <a:endParaRPr lang="en-US" sz="2800" dirty="0"/>
          </a:p>
        </p:txBody>
      </p:sp>
      <p:pic>
        <p:nvPicPr>
          <p:cNvPr id="4" name="Picture 2">
            <a:extLst>
              <a:ext uri="{FF2B5EF4-FFF2-40B4-BE49-F238E27FC236}">
                <a16:creationId xmlns:a16="http://schemas.microsoft.com/office/drawing/2014/main" id="{BAD1642E-EF2C-0434-A349-491C8308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287" y="1704106"/>
            <a:ext cx="8742713" cy="48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67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Error Bars </a:t>
            </a:r>
          </a:p>
        </p:txBody>
      </p:sp>
      <p:sp>
        <p:nvSpPr>
          <p:cNvPr id="4" name="AutoShape 4" descr="error bars">
            <a:extLst>
              <a:ext uri="{FF2B5EF4-FFF2-40B4-BE49-F238E27FC236}">
                <a16:creationId xmlns:a16="http://schemas.microsoft.com/office/drawing/2014/main" id="{B80B8B5E-021D-E56C-7AC3-F890D72E85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error bars">
            <a:extLst>
              <a:ext uri="{FF2B5EF4-FFF2-40B4-BE49-F238E27FC236}">
                <a16:creationId xmlns:a16="http://schemas.microsoft.com/office/drawing/2014/main" id="{125025DC-9AD6-6F6E-A171-AB656EF8C6B3}"/>
              </a:ext>
            </a:extLst>
          </p:cNvPr>
          <p:cNvSpPr>
            <a:spLocks noChangeAspect="1" noChangeArrowheads="1"/>
          </p:cNvSpPr>
          <p:nvPr/>
        </p:nvSpPr>
        <p:spPr bwMode="auto">
          <a:xfrm>
            <a:off x="6096000" y="3429000"/>
            <a:ext cx="2701636" cy="2701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raph with a line and a line pointing to a bar&#10;&#10;Description automatically generated with medium confidence">
            <a:extLst>
              <a:ext uri="{FF2B5EF4-FFF2-40B4-BE49-F238E27FC236}">
                <a16:creationId xmlns:a16="http://schemas.microsoft.com/office/drawing/2014/main" id="{FCE97B3D-0E8A-9F86-65FC-7A95ECD06FB0}"/>
              </a:ext>
            </a:extLst>
          </p:cNvPr>
          <p:cNvPicPr>
            <a:picLocks noChangeAspect="1"/>
          </p:cNvPicPr>
          <p:nvPr/>
        </p:nvPicPr>
        <p:blipFill>
          <a:blip r:embed="rId3"/>
          <a:stretch>
            <a:fillRect/>
          </a:stretch>
        </p:blipFill>
        <p:spPr>
          <a:xfrm>
            <a:off x="3869268" y="2384182"/>
            <a:ext cx="3561963" cy="2884321"/>
          </a:xfrm>
          <a:prstGeom prst="rect">
            <a:avLst/>
          </a:prstGeom>
        </p:spPr>
      </p:pic>
      <p:pic>
        <p:nvPicPr>
          <p:cNvPr id="10" name="Picture 9" descr="A group of graphs and charts&#10;&#10;Description automatically generated">
            <a:extLst>
              <a:ext uri="{FF2B5EF4-FFF2-40B4-BE49-F238E27FC236}">
                <a16:creationId xmlns:a16="http://schemas.microsoft.com/office/drawing/2014/main" id="{6740AC06-A886-4038-A1AE-4E31E456391E}"/>
              </a:ext>
            </a:extLst>
          </p:cNvPr>
          <p:cNvPicPr>
            <a:picLocks noChangeAspect="1"/>
          </p:cNvPicPr>
          <p:nvPr/>
        </p:nvPicPr>
        <p:blipFill>
          <a:blip r:embed="rId4"/>
          <a:stretch>
            <a:fillRect/>
          </a:stretch>
        </p:blipFill>
        <p:spPr>
          <a:xfrm>
            <a:off x="7352862" y="1873252"/>
            <a:ext cx="4610201" cy="3906180"/>
          </a:xfrm>
          <a:prstGeom prst="rect">
            <a:avLst/>
          </a:prstGeom>
        </p:spPr>
      </p:pic>
      <p:sp>
        <p:nvSpPr>
          <p:cNvPr id="11" name="Rounded Rectangle 10">
            <a:extLst>
              <a:ext uri="{FF2B5EF4-FFF2-40B4-BE49-F238E27FC236}">
                <a16:creationId xmlns:a16="http://schemas.microsoft.com/office/drawing/2014/main" id="{DB6FF8BA-D3C4-840D-D2BC-64490C1F2815}"/>
              </a:ext>
            </a:extLst>
          </p:cNvPr>
          <p:cNvSpPr/>
          <p:nvPr/>
        </p:nvSpPr>
        <p:spPr>
          <a:xfrm>
            <a:off x="3869268" y="5555673"/>
            <a:ext cx="7315200" cy="12053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Proceed with caution! How do you think readers might misinterpret error bars?</a:t>
            </a:r>
          </a:p>
        </p:txBody>
      </p:sp>
      <p:sp>
        <p:nvSpPr>
          <p:cNvPr id="13" name="TextBox 12">
            <a:extLst>
              <a:ext uri="{FF2B5EF4-FFF2-40B4-BE49-F238E27FC236}">
                <a16:creationId xmlns:a16="http://schemas.microsoft.com/office/drawing/2014/main" id="{0D8FD44F-2BF4-C2E3-C21C-FE9C3D0AAB88}"/>
              </a:ext>
            </a:extLst>
          </p:cNvPr>
          <p:cNvSpPr txBox="1"/>
          <p:nvPr/>
        </p:nvSpPr>
        <p:spPr>
          <a:xfrm>
            <a:off x="39210" y="6137563"/>
            <a:ext cx="3410571" cy="646331"/>
          </a:xfrm>
          <a:prstGeom prst="rect">
            <a:avLst/>
          </a:prstGeom>
          <a:noFill/>
        </p:spPr>
        <p:txBody>
          <a:bodyPr wrap="square">
            <a:spAutoFit/>
          </a:bodyPr>
          <a:lstStyle/>
          <a:p>
            <a:r>
              <a:rPr lang="en-US" dirty="0"/>
              <a:t>https://</a:t>
            </a:r>
            <a:r>
              <a:rPr lang="en-US" dirty="0" err="1"/>
              <a:t>datavizcatalogue.com</a:t>
            </a:r>
            <a:r>
              <a:rPr lang="en-US" dirty="0"/>
              <a:t>/methods/</a:t>
            </a:r>
            <a:r>
              <a:rPr lang="en-US" dirty="0" err="1"/>
              <a:t>error_bars.html</a:t>
            </a:r>
            <a:endParaRPr lang="en-US" dirty="0"/>
          </a:p>
        </p:txBody>
      </p:sp>
    </p:spTree>
    <p:extLst>
      <p:ext uri="{BB962C8B-B14F-4D97-AF65-F5344CB8AC3E}">
        <p14:creationId xmlns:p14="http://schemas.microsoft.com/office/powerpoint/2010/main" val="191511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Gradient Plots</a:t>
            </a:r>
          </a:p>
        </p:txBody>
      </p:sp>
      <p:sp>
        <p:nvSpPr>
          <p:cNvPr id="4" name="AutoShape 4" descr="error bars">
            <a:extLst>
              <a:ext uri="{FF2B5EF4-FFF2-40B4-BE49-F238E27FC236}">
                <a16:creationId xmlns:a16="http://schemas.microsoft.com/office/drawing/2014/main" id="{B80B8B5E-021D-E56C-7AC3-F890D72E85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error bars">
            <a:extLst>
              <a:ext uri="{FF2B5EF4-FFF2-40B4-BE49-F238E27FC236}">
                <a16:creationId xmlns:a16="http://schemas.microsoft.com/office/drawing/2014/main" id="{125025DC-9AD6-6F6E-A171-AB656EF8C6B3}"/>
              </a:ext>
            </a:extLst>
          </p:cNvPr>
          <p:cNvSpPr>
            <a:spLocks noChangeAspect="1" noChangeArrowheads="1"/>
          </p:cNvSpPr>
          <p:nvPr/>
        </p:nvSpPr>
        <p:spPr bwMode="auto">
          <a:xfrm>
            <a:off x="6096000" y="3429000"/>
            <a:ext cx="2701636" cy="2701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ounded Rectangle 10">
            <a:extLst>
              <a:ext uri="{FF2B5EF4-FFF2-40B4-BE49-F238E27FC236}">
                <a16:creationId xmlns:a16="http://schemas.microsoft.com/office/drawing/2014/main" id="{DB6FF8BA-D3C4-840D-D2BC-64490C1F2815}"/>
              </a:ext>
            </a:extLst>
          </p:cNvPr>
          <p:cNvSpPr/>
          <p:nvPr/>
        </p:nvSpPr>
        <p:spPr>
          <a:xfrm>
            <a:off x="942109" y="6158345"/>
            <a:ext cx="10242359" cy="6026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advantage does this encoding have over error bars?</a:t>
            </a:r>
          </a:p>
        </p:txBody>
      </p:sp>
      <p:sp>
        <p:nvSpPr>
          <p:cNvPr id="5" name="AutoShape 2">
            <a:extLst>
              <a:ext uri="{FF2B5EF4-FFF2-40B4-BE49-F238E27FC236}">
                <a16:creationId xmlns:a16="http://schemas.microsoft.com/office/drawing/2014/main" id="{9A9BA241-1532-5C49-4C02-62C41EC50BA6}"/>
              </a:ext>
            </a:extLst>
          </p:cNvPr>
          <p:cNvSpPr>
            <a:spLocks noChangeAspect="1" noChangeArrowheads="1"/>
          </p:cNvSpPr>
          <p:nvPr/>
        </p:nvSpPr>
        <p:spPr bwMode="auto">
          <a:xfrm>
            <a:off x="6095999" y="3428999"/>
            <a:ext cx="1399309" cy="13993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A graph with green and blue squares&#10;&#10;Description automatically generated">
            <a:extLst>
              <a:ext uri="{FF2B5EF4-FFF2-40B4-BE49-F238E27FC236}">
                <a16:creationId xmlns:a16="http://schemas.microsoft.com/office/drawing/2014/main" id="{BADE1F35-79D2-B243-916E-8121340B6265}"/>
              </a:ext>
            </a:extLst>
          </p:cNvPr>
          <p:cNvPicPr>
            <a:picLocks noChangeAspect="1"/>
          </p:cNvPicPr>
          <p:nvPr/>
        </p:nvPicPr>
        <p:blipFill>
          <a:blip r:embed="rId3"/>
          <a:stretch>
            <a:fillRect/>
          </a:stretch>
        </p:blipFill>
        <p:spPr>
          <a:xfrm>
            <a:off x="5091546" y="1635902"/>
            <a:ext cx="4301836" cy="4522443"/>
          </a:xfrm>
          <a:prstGeom prst="rect">
            <a:avLst/>
          </a:prstGeom>
        </p:spPr>
      </p:pic>
    </p:spTree>
    <p:extLst>
      <p:ext uri="{BB962C8B-B14F-4D97-AF65-F5344CB8AC3E}">
        <p14:creationId xmlns:p14="http://schemas.microsoft.com/office/powerpoint/2010/main" val="41392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Direct ways to communicate uncertainty:</a:t>
            </a:r>
          </a:p>
          <a:p>
            <a:pPr lvl="1"/>
            <a:r>
              <a:rPr lang="en-US" sz="2400" dirty="0"/>
              <a:t>Show animated visualizations where each frame is a draw from the probability distribution </a:t>
            </a:r>
          </a:p>
          <a:p>
            <a:pPr lvl="2"/>
            <a:r>
              <a:rPr lang="en-US" sz="2400" dirty="0"/>
              <a:t>Ex. Hypothetical Outcome Plots (HOPs) </a:t>
            </a:r>
          </a:p>
        </p:txBody>
      </p:sp>
      <p:pic>
        <p:nvPicPr>
          <p:cNvPr id="17410" name="Picture 2">
            <a:extLst>
              <a:ext uri="{FF2B5EF4-FFF2-40B4-BE49-F238E27FC236}">
                <a16:creationId xmlns:a16="http://schemas.microsoft.com/office/drawing/2014/main" id="{E2E42116-91F4-D6B6-D30A-02C65AE7F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468" y="2593848"/>
            <a:ext cx="76200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71FA2C53-30C5-C1AF-541C-AF5D16338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468" y="2509406"/>
            <a:ext cx="7620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25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What we mean when we say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In visualization we’re talking about the different values the data could possibly be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Ex. We have some value we want to know about some population (</a:t>
            </a:r>
            <a:r>
              <a:rPr lang="en-US" sz="2400" i="1" dirty="0">
                <a:cs typeface="Arial"/>
              </a:rPr>
              <a:t>parameter</a:t>
            </a:r>
            <a:r>
              <a:rPr lang="en-US" sz="2400" dirty="0">
                <a:cs typeface="Arial"/>
              </a:rPr>
              <a:t> in stats), but we must estimate that value through a </a:t>
            </a:r>
            <a:r>
              <a:rPr lang="en-US" sz="2400" i="1" dirty="0">
                <a:cs typeface="Arial"/>
              </a:rPr>
              <a:t>sample </a:t>
            </a:r>
            <a:r>
              <a:rPr lang="en-US" sz="2400" dirty="0">
                <a:cs typeface="Arial"/>
              </a:rPr>
              <a:t>of the population </a:t>
            </a:r>
          </a:p>
          <a:p>
            <a:endParaRPr lang="en-US" sz="2400" dirty="0"/>
          </a:p>
        </p:txBody>
      </p:sp>
    </p:spTree>
    <p:extLst>
      <p:ext uri="{BB962C8B-B14F-4D97-AF65-F5344CB8AC3E}">
        <p14:creationId xmlns:p14="http://schemas.microsoft.com/office/powerpoint/2010/main" val="194042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Linear Regression</a:t>
            </a:r>
          </a:p>
        </p:txBody>
      </p:sp>
      <p:pic>
        <p:nvPicPr>
          <p:cNvPr id="21506" name="Picture 2">
            <a:extLst>
              <a:ext uri="{FF2B5EF4-FFF2-40B4-BE49-F238E27FC236}">
                <a16:creationId xmlns:a16="http://schemas.microsoft.com/office/drawing/2014/main" id="{AEA933F5-EF71-FC06-58E1-578C9CDF0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216" y="595407"/>
            <a:ext cx="5344020" cy="53440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D087A5-AA4E-B9BF-02CD-8E38FC541D13}"/>
              </a:ext>
            </a:extLst>
          </p:cNvPr>
          <p:cNvSpPr txBox="1"/>
          <p:nvPr/>
        </p:nvSpPr>
        <p:spPr>
          <a:xfrm>
            <a:off x="114300" y="6153834"/>
            <a:ext cx="6102926" cy="646331"/>
          </a:xfrm>
          <a:prstGeom prst="rect">
            <a:avLst/>
          </a:prstGeom>
          <a:noFill/>
        </p:spPr>
        <p:txBody>
          <a:bodyPr wrap="square">
            <a:spAutoFit/>
          </a:bodyPr>
          <a:lstStyle/>
          <a:p>
            <a:r>
              <a:rPr lang="en-US" dirty="0"/>
              <a:t>https://</a:t>
            </a:r>
            <a:r>
              <a:rPr lang="en-US" dirty="0" err="1"/>
              <a:t>github.com</a:t>
            </a:r>
            <a:r>
              <a:rPr lang="en-US" dirty="0"/>
              <a:t>/</a:t>
            </a:r>
            <a:r>
              <a:rPr lang="en-US" dirty="0" err="1"/>
              <a:t>mjskay</a:t>
            </a:r>
            <a:r>
              <a:rPr lang="en-US" dirty="0"/>
              <a:t>/uncertainty-examples/blob/master/linear-</a:t>
            </a:r>
            <a:r>
              <a:rPr lang="en-US" dirty="0" err="1"/>
              <a:t>regression.md</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7C7602-4710-700B-0434-45EAECFE343E}"/>
                  </a:ext>
                </a:extLst>
              </p:cNvPr>
              <p:cNvSpPr txBox="1"/>
              <p:nvPr/>
            </p:nvSpPr>
            <p:spPr>
              <a:xfrm>
                <a:off x="9109364" y="2812756"/>
                <a:ext cx="241405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𝑦</m:t>
                      </m:r>
                      <m:r>
                        <a:rPr lang="en-US" sz="3600" b="0" i="1" smtClean="0">
                          <a:latin typeface="Cambria Math" panose="02040503050406030204" pitchFamily="18" charset="0"/>
                        </a:rPr>
                        <m:t>=</m:t>
                      </m:r>
                      <m:r>
                        <a:rPr lang="en-US" sz="3600" b="0" i="1" smtClean="0">
                          <a:solidFill>
                            <a:srgbClr val="C00000"/>
                          </a:solidFill>
                          <a:latin typeface="Cambria Math" panose="02040503050406030204" pitchFamily="18" charset="0"/>
                        </a:rPr>
                        <m:t>𝑚</m:t>
                      </m:r>
                      <m:r>
                        <a:rPr lang="en-US" sz="3600" b="0" i="1" smtClean="0">
                          <a:latin typeface="Cambria Math" panose="02040503050406030204" pitchFamily="18" charset="0"/>
                        </a:rPr>
                        <m:t>𝑥</m:t>
                      </m:r>
                      <m:r>
                        <a:rPr lang="en-US" sz="3600" b="0" i="1" smtClean="0">
                          <a:latin typeface="Cambria Math" panose="02040503050406030204" pitchFamily="18" charset="0"/>
                        </a:rPr>
                        <m:t>+</m:t>
                      </m:r>
                      <m:r>
                        <a:rPr lang="en-US" sz="3600" b="0" i="1" smtClean="0">
                          <a:solidFill>
                            <a:srgbClr val="C00000"/>
                          </a:solidFill>
                          <a:latin typeface="Cambria Math" panose="02040503050406030204" pitchFamily="18" charset="0"/>
                        </a:rPr>
                        <m:t>𝑏</m:t>
                      </m:r>
                    </m:oMath>
                  </m:oMathPara>
                </a14:m>
                <a:endParaRPr lang="en-US" sz="3600" dirty="0"/>
              </a:p>
            </p:txBody>
          </p:sp>
        </mc:Choice>
        <mc:Fallback xmlns="">
          <p:sp>
            <p:nvSpPr>
              <p:cNvPr id="8" name="TextBox 7">
                <a:extLst>
                  <a:ext uri="{FF2B5EF4-FFF2-40B4-BE49-F238E27FC236}">
                    <a16:creationId xmlns:a16="http://schemas.microsoft.com/office/drawing/2014/main" id="{3D7C7602-4710-700B-0434-45EAECFE343E}"/>
                  </a:ext>
                </a:extLst>
              </p:cNvPr>
              <p:cNvSpPr txBox="1">
                <a:spLocks noRot="1" noChangeAspect="1" noMove="1" noResize="1" noEditPoints="1" noAdjustHandles="1" noChangeArrowheads="1" noChangeShapeType="1" noTextEdit="1"/>
              </p:cNvSpPr>
              <p:nvPr/>
            </p:nvSpPr>
            <p:spPr>
              <a:xfrm>
                <a:off x="9109364" y="2812756"/>
                <a:ext cx="2414059" cy="553998"/>
              </a:xfrm>
              <a:prstGeom prst="rect">
                <a:avLst/>
              </a:prstGeom>
              <a:blipFill>
                <a:blip r:embed="rId4"/>
                <a:stretch>
                  <a:fillRect l="-4712" r="-3665" b="-25000"/>
                </a:stretch>
              </a:blipFill>
            </p:spPr>
            <p:txBody>
              <a:bodyPr/>
              <a:lstStyle/>
              <a:p>
                <a:r>
                  <a:rPr lang="en-US">
                    <a:noFill/>
                  </a:rPr>
                  <a:t> </a:t>
                </a:r>
              </a:p>
            </p:txBody>
          </p:sp>
        </mc:Fallback>
      </mc:AlternateContent>
      <p:pic>
        <p:nvPicPr>
          <p:cNvPr id="21508" name="Picture 4">
            <a:extLst>
              <a:ext uri="{FF2B5EF4-FFF2-40B4-BE49-F238E27FC236}">
                <a16:creationId xmlns:a16="http://schemas.microsoft.com/office/drawing/2014/main" id="{F68F7A5B-CA2B-113C-695D-921A0B089D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781" y="464787"/>
            <a:ext cx="5558427" cy="5558427"/>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id="{F41999A6-86C9-D4AA-D07D-0B3B9AF80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346" y="380999"/>
            <a:ext cx="5439455" cy="5439455"/>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a:extLst>
              <a:ext uri="{FF2B5EF4-FFF2-40B4-BE49-F238E27FC236}">
                <a16:creationId xmlns:a16="http://schemas.microsoft.com/office/drawing/2014/main" id="{2E4DE11A-E52E-3F40-79CA-0590F28CF1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9104" y="380319"/>
            <a:ext cx="5660260" cy="5660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4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What is it?</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How do we show it?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endParaRPr lang="en-US" sz="2400" dirty="0">
              <a:cs typeface="Arial"/>
            </a:endParaRP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Multivariate Regression</a:t>
            </a:r>
          </a:p>
        </p:txBody>
      </p:sp>
      <p:sp>
        <p:nvSpPr>
          <p:cNvPr id="7" name="TextBox 6">
            <a:extLst>
              <a:ext uri="{FF2B5EF4-FFF2-40B4-BE49-F238E27FC236}">
                <a16:creationId xmlns:a16="http://schemas.microsoft.com/office/drawing/2014/main" id="{66D087A5-AA4E-B9BF-02CD-8E38FC541D13}"/>
              </a:ext>
            </a:extLst>
          </p:cNvPr>
          <p:cNvSpPr txBox="1"/>
          <p:nvPr/>
        </p:nvSpPr>
        <p:spPr>
          <a:xfrm>
            <a:off x="114300" y="6153834"/>
            <a:ext cx="6102926" cy="646331"/>
          </a:xfrm>
          <a:prstGeom prst="rect">
            <a:avLst/>
          </a:prstGeom>
          <a:noFill/>
        </p:spPr>
        <p:txBody>
          <a:bodyPr wrap="square">
            <a:spAutoFit/>
          </a:bodyPr>
          <a:lstStyle/>
          <a:p>
            <a:r>
              <a:rPr lang="en-US" dirty="0"/>
              <a:t>https://</a:t>
            </a:r>
            <a:r>
              <a:rPr lang="en-US" dirty="0" err="1"/>
              <a:t>github.com</a:t>
            </a:r>
            <a:r>
              <a:rPr lang="en-US" dirty="0"/>
              <a:t>/</a:t>
            </a:r>
            <a:r>
              <a:rPr lang="en-US" dirty="0" err="1"/>
              <a:t>mjskay</a:t>
            </a:r>
            <a:r>
              <a:rPr lang="en-US" dirty="0"/>
              <a:t>/uncertainty-examples/blob/master/linear-</a:t>
            </a:r>
            <a:r>
              <a:rPr lang="en-US" dirty="0" err="1"/>
              <a:t>regression.md</a:t>
            </a:r>
            <a:endParaRPr lang="en-US" dirty="0"/>
          </a:p>
        </p:txBody>
      </p:sp>
      <p:pic>
        <p:nvPicPr>
          <p:cNvPr id="24578" name="Picture 2">
            <a:extLst>
              <a:ext uri="{FF2B5EF4-FFF2-40B4-BE49-F238E27FC236}">
                <a16:creationId xmlns:a16="http://schemas.microsoft.com/office/drawing/2014/main" id="{8D4365EA-67EB-4E2A-677F-E21135360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611" y="803444"/>
            <a:ext cx="7338753" cy="5241967"/>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C1721459-8E9C-2445-351B-1FC82AD8D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9094" y="697459"/>
            <a:ext cx="7338755" cy="52419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3673668-AD66-3C3F-B8FF-0E4D8B472D46}"/>
              </a:ext>
            </a:extLst>
          </p:cNvPr>
          <p:cNvSpPr/>
          <p:nvPr/>
        </p:nvSpPr>
        <p:spPr>
          <a:xfrm>
            <a:off x="3675611" y="290945"/>
            <a:ext cx="7795953" cy="5754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4" name="Picture 8">
            <a:extLst>
              <a:ext uri="{FF2B5EF4-FFF2-40B4-BE49-F238E27FC236}">
                <a16:creationId xmlns:a16="http://schemas.microsoft.com/office/drawing/2014/main" id="{C5006625-A9FF-48AE-C229-34E49661AD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8864"/>
          <a:stretch/>
        </p:blipFill>
        <p:spPr bwMode="auto">
          <a:xfrm>
            <a:off x="4595553" y="175935"/>
            <a:ext cx="6644641" cy="6496983"/>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a:extLst>
              <a:ext uri="{FF2B5EF4-FFF2-40B4-BE49-F238E27FC236}">
                <a16:creationId xmlns:a16="http://schemas.microsoft.com/office/drawing/2014/main" id="{819310A3-C84C-122A-1770-4FE8D2B645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507" y="175935"/>
            <a:ext cx="8534400" cy="609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FA88B56-26D6-71B8-5920-D5309C35193F}"/>
              </a:ext>
            </a:extLst>
          </p:cNvPr>
          <p:cNvSpPr/>
          <p:nvPr/>
        </p:nvSpPr>
        <p:spPr>
          <a:xfrm>
            <a:off x="3449781" y="0"/>
            <a:ext cx="8742219" cy="62719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88" name="Picture 12">
            <a:extLst>
              <a:ext uri="{FF2B5EF4-FFF2-40B4-BE49-F238E27FC236}">
                <a16:creationId xmlns:a16="http://schemas.microsoft.com/office/drawing/2014/main" id="{65E80C1E-9C61-81B0-91A8-4A6F4F3988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000"/>
          <a:stretch/>
        </p:blipFill>
        <p:spPr bwMode="auto">
          <a:xfrm>
            <a:off x="4602479" y="185082"/>
            <a:ext cx="6096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6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Demos</a:t>
            </a:r>
          </a:p>
        </p:txBody>
      </p:sp>
      <p:sp>
        <p:nvSpPr>
          <p:cNvPr id="5" name="Content Placeholder 2">
            <a:extLst>
              <a:ext uri="{FF2B5EF4-FFF2-40B4-BE49-F238E27FC236}">
                <a16:creationId xmlns:a16="http://schemas.microsoft.com/office/drawing/2014/main" id="{82A39679-DA24-B5A0-FC1A-79057346941C}"/>
              </a:ext>
            </a:extLst>
          </p:cNvPr>
          <p:cNvSpPr>
            <a:spLocks noGrp="1"/>
          </p:cNvSpPr>
          <p:nvPr>
            <p:ph idx="1"/>
          </p:nvPr>
        </p:nvSpPr>
        <p:spPr>
          <a:xfrm>
            <a:off x="3869268" y="864108"/>
            <a:ext cx="7315200" cy="5120640"/>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R and Python Uncertainty Visualization Demos are on the course website. Work through </a:t>
            </a:r>
            <a:r>
              <a:rPr lang="en-US" sz="2400">
                <a:cs typeface="Arial"/>
              </a:rPr>
              <a:t>one with a partner</a:t>
            </a:r>
            <a:endParaRPr lang="en-US" sz="2400" dirty="0">
              <a:cs typeface="Arial"/>
            </a:endParaRPr>
          </a:p>
          <a:p>
            <a:endParaRPr lang="en-US" sz="2400" dirty="0"/>
          </a:p>
        </p:txBody>
      </p:sp>
    </p:spTree>
    <p:extLst>
      <p:ext uri="{BB962C8B-B14F-4D97-AF65-F5344CB8AC3E}">
        <p14:creationId xmlns:p14="http://schemas.microsoft.com/office/powerpoint/2010/main" val="284679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What we mean when we say Uncertainty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In visualization we’re talking about the different values the data could possibly be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Ex. We have some value we want to know about some population (</a:t>
            </a:r>
            <a:r>
              <a:rPr lang="en-US" sz="2400" i="1" dirty="0">
                <a:cs typeface="Arial"/>
              </a:rPr>
              <a:t>parameter</a:t>
            </a:r>
            <a:r>
              <a:rPr lang="en-US" sz="2400" dirty="0">
                <a:cs typeface="Arial"/>
              </a:rPr>
              <a:t> in stats), but we must estimate that value through a </a:t>
            </a:r>
            <a:r>
              <a:rPr lang="en-US" sz="2400" i="1" dirty="0">
                <a:cs typeface="Arial"/>
              </a:rPr>
              <a:t>sample </a:t>
            </a:r>
            <a:r>
              <a:rPr lang="en-US" sz="2400" dirty="0">
                <a:cs typeface="Arial"/>
              </a:rPr>
              <a:t>of the population </a:t>
            </a:r>
          </a:p>
        </p:txBody>
      </p:sp>
    </p:spTree>
    <p:extLst>
      <p:ext uri="{BB962C8B-B14F-4D97-AF65-F5344CB8AC3E}">
        <p14:creationId xmlns:p14="http://schemas.microsoft.com/office/powerpoint/2010/main" val="161620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What we mean when we say Uncertainty</a:t>
            </a:r>
          </a:p>
        </p:txBody>
      </p:sp>
      <p:sp>
        <p:nvSpPr>
          <p:cNvPr id="7" name="Content Placeholder 2">
            <a:extLst>
              <a:ext uri="{FF2B5EF4-FFF2-40B4-BE49-F238E27FC236}">
                <a16:creationId xmlns:a16="http://schemas.microsoft.com/office/drawing/2014/main" id="{8331FD2F-B91F-DCC6-10E4-4C8A27C3B826}"/>
              </a:ext>
            </a:extLst>
          </p:cNvPr>
          <p:cNvSpPr>
            <a:spLocks noGrp="1"/>
          </p:cNvSpPr>
          <p:nvPr>
            <p:ph idx="1"/>
          </p:nvPr>
        </p:nvSpPr>
        <p:spPr>
          <a:xfrm>
            <a:off x="3869268" y="864108"/>
            <a:ext cx="7315200" cy="5120640"/>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In visualization we’re talking about the different values the data could possibly be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Ex. We have some value we want to know about some population (</a:t>
            </a:r>
            <a:r>
              <a:rPr lang="en-US" sz="2400" i="1" dirty="0">
                <a:cs typeface="Arial"/>
              </a:rPr>
              <a:t>parameter</a:t>
            </a:r>
            <a:r>
              <a:rPr lang="en-US" sz="2400" dirty="0">
                <a:cs typeface="Arial"/>
              </a:rPr>
              <a:t> in stats), but we must estimate that value through a </a:t>
            </a:r>
            <a:r>
              <a:rPr lang="en-US" sz="2400" i="1" dirty="0">
                <a:cs typeface="Arial"/>
              </a:rPr>
              <a:t>sample </a:t>
            </a:r>
            <a:r>
              <a:rPr lang="en-US" sz="2400" dirty="0">
                <a:cs typeface="Arial"/>
              </a:rPr>
              <a:t>of the population </a:t>
            </a:r>
          </a:p>
        </p:txBody>
      </p:sp>
      <p:pic>
        <p:nvPicPr>
          <p:cNvPr id="1026" name="Picture 2">
            <a:extLst>
              <a:ext uri="{FF2B5EF4-FFF2-40B4-BE49-F238E27FC236}">
                <a16:creationId xmlns:a16="http://schemas.microsoft.com/office/drawing/2014/main" id="{30FEF4A3-1FE9-1ED8-EDF1-4859AFEB1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420" y="3048002"/>
            <a:ext cx="7068895" cy="3534448"/>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a:extLst>
              <a:ext uri="{FF2B5EF4-FFF2-40B4-BE49-F238E27FC236}">
                <a16:creationId xmlns:a16="http://schemas.microsoft.com/office/drawing/2014/main" id="{13DE2AA7-1F2C-664E-804D-407D0DCFD981}"/>
              </a:ext>
            </a:extLst>
          </p:cNvPr>
          <p:cNvSpPr/>
          <p:nvPr/>
        </p:nvSpPr>
        <p:spPr>
          <a:xfrm>
            <a:off x="5444836" y="4585855"/>
            <a:ext cx="2660073" cy="1139165"/>
          </a:xfrm>
          <a:prstGeom prst="wedgeRoundRectCallout">
            <a:avLst>
              <a:gd name="adj1" fmla="val -48664"/>
              <a:gd name="adj2" fmla="val -132606"/>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How did they get each value?</a:t>
            </a:r>
          </a:p>
        </p:txBody>
      </p:sp>
    </p:spTree>
    <p:extLst>
      <p:ext uri="{BB962C8B-B14F-4D97-AF65-F5344CB8AC3E}">
        <p14:creationId xmlns:p14="http://schemas.microsoft.com/office/powerpoint/2010/main" val="224981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Estimated Values</a:t>
            </a:r>
          </a:p>
        </p:txBody>
      </p:sp>
      <p:sp>
        <p:nvSpPr>
          <p:cNvPr id="7" name="Content Placeholder 2">
            <a:extLst>
              <a:ext uri="{FF2B5EF4-FFF2-40B4-BE49-F238E27FC236}">
                <a16:creationId xmlns:a16="http://schemas.microsoft.com/office/drawing/2014/main" id="{8331FD2F-B91F-DCC6-10E4-4C8A27C3B826}"/>
              </a:ext>
            </a:extLst>
          </p:cNvPr>
          <p:cNvSpPr>
            <a:spLocks noGrp="1"/>
          </p:cNvSpPr>
          <p:nvPr>
            <p:ph idx="1"/>
          </p:nvPr>
        </p:nvSpPr>
        <p:spPr>
          <a:xfrm>
            <a:off x="3602182" y="443345"/>
            <a:ext cx="7582286" cy="5541403"/>
          </a:xfrm>
        </p:spPr>
        <p:txBody>
          <a:bodyPr anchor="t">
            <a:normAutofit/>
          </a:bodyPr>
          <a:lstStyle/>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A statistical model is used to estimate a parameter</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The model quantifies the uncertainty around the estimate by considering all values it </a:t>
            </a:r>
            <a:r>
              <a:rPr lang="en-US" sz="2400" i="1" dirty="0">
                <a:cs typeface="Arial"/>
              </a:rPr>
              <a:t>could</a:t>
            </a:r>
            <a:r>
              <a:rPr lang="en-US" sz="2400" dirty="0">
                <a:cs typeface="Arial"/>
              </a:rPr>
              <a:t> be (and how likely each is) </a:t>
            </a:r>
          </a:p>
          <a:p>
            <a:pPr marL="355600" indent="-342900">
              <a:lnSpc>
                <a:spcPct val="100000"/>
              </a:lnSpc>
              <a:spcBef>
                <a:spcPts val="1225"/>
              </a:spcBef>
              <a:buClr>
                <a:schemeClr val="tx1">
                  <a:lumMod val="75000"/>
                  <a:lumOff val="25000"/>
                </a:schemeClr>
              </a:buClr>
              <a:buSzPct val="80000"/>
              <a:buFont typeface="Arial" panose="020B0604020202020204" pitchFamily="34" charset="0"/>
              <a:buChar char="•"/>
              <a:tabLst>
                <a:tab pos="194310" algn="l"/>
              </a:tabLst>
            </a:pPr>
            <a:r>
              <a:rPr lang="en-US" sz="2400" dirty="0">
                <a:cs typeface="Arial"/>
              </a:rPr>
              <a:t>Hence, a parameter’s uncertainty can be characterized by a probability distribution </a:t>
            </a:r>
          </a:p>
        </p:txBody>
      </p:sp>
      <p:pic>
        <p:nvPicPr>
          <p:cNvPr id="2050" name="Picture 2">
            <a:extLst>
              <a:ext uri="{FF2B5EF4-FFF2-40B4-BE49-F238E27FC236}">
                <a16:creationId xmlns:a16="http://schemas.microsoft.com/office/drawing/2014/main" id="{7C0D2A66-0A79-9F07-58B1-921828F47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976" y="3013363"/>
            <a:ext cx="7689273" cy="384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2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Probability Distributions </a:t>
            </a:r>
          </a:p>
        </p:txBody>
      </p:sp>
      <p:pic>
        <p:nvPicPr>
          <p:cNvPr id="3074" name="Picture 2">
            <a:extLst>
              <a:ext uri="{FF2B5EF4-FFF2-40B4-BE49-F238E27FC236}">
                <a16:creationId xmlns:a16="http://schemas.microsoft.com/office/drawing/2014/main" id="{88E17236-1369-AB9A-ABF4-C36195D37A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58298" y="2148636"/>
            <a:ext cx="8821288" cy="247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9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Imprecise ways to communicate uncertainty:</a:t>
            </a:r>
          </a:p>
          <a:p>
            <a:pPr lvl="1"/>
            <a:r>
              <a:rPr lang="en-US" sz="2400" dirty="0"/>
              <a:t>Rounding </a:t>
            </a:r>
          </a:p>
          <a:p>
            <a:pPr lvl="1"/>
            <a:r>
              <a:rPr lang="en-US" sz="2400" dirty="0"/>
              <a:t>Choosing a visualization technique that is harder for people to read </a:t>
            </a:r>
          </a:p>
        </p:txBody>
      </p:sp>
      <p:pic>
        <p:nvPicPr>
          <p:cNvPr id="5122" name="Picture 2">
            <a:extLst>
              <a:ext uri="{FF2B5EF4-FFF2-40B4-BE49-F238E27FC236}">
                <a16:creationId xmlns:a16="http://schemas.microsoft.com/office/drawing/2014/main" id="{2B124F2B-DA7D-E724-3DDB-CDB550B1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866" y="2479964"/>
            <a:ext cx="5837715" cy="39779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D0D7786D-BD9F-4E8B-C9B8-11601B1196AE}"/>
              </a:ext>
            </a:extLst>
          </p:cNvPr>
          <p:cNvSpPr/>
          <p:nvPr/>
        </p:nvSpPr>
        <p:spPr>
          <a:xfrm>
            <a:off x="4530435" y="3228108"/>
            <a:ext cx="4461165" cy="73429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Why is this imprecise? (Hint: think about perception)</a:t>
            </a:r>
          </a:p>
        </p:txBody>
      </p:sp>
    </p:spTree>
    <p:extLst>
      <p:ext uri="{BB962C8B-B14F-4D97-AF65-F5344CB8AC3E}">
        <p14:creationId xmlns:p14="http://schemas.microsoft.com/office/powerpoint/2010/main" val="70029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Imprecise ways to communicate uncertainty:</a:t>
            </a:r>
          </a:p>
          <a:p>
            <a:pPr lvl="1"/>
            <a:r>
              <a:rPr lang="en-US" sz="2400" dirty="0"/>
              <a:t>Rounding </a:t>
            </a:r>
          </a:p>
          <a:p>
            <a:pPr lvl="1"/>
            <a:r>
              <a:rPr lang="en-US" sz="2400" dirty="0"/>
              <a:t>Choosing a visualization technique that is harder for people to read </a:t>
            </a:r>
          </a:p>
        </p:txBody>
      </p:sp>
      <p:sp>
        <p:nvSpPr>
          <p:cNvPr id="5" name="Rounded Rectangle 4">
            <a:extLst>
              <a:ext uri="{FF2B5EF4-FFF2-40B4-BE49-F238E27FC236}">
                <a16:creationId xmlns:a16="http://schemas.microsoft.com/office/drawing/2014/main" id="{7D3C31CF-11CE-63E0-5EE0-4F785F0196A7}"/>
              </a:ext>
            </a:extLst>
          </p:cNvPr>
          <p:cNvSpPr/>
          <p:nvPr/>
        </p:nvSpPr>
        <p:spPr>
          <a:xfrm>
            <a:off x="4530435" y="3228108"/>
            <a:ext cx="5555674" cy="187036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drawbacks do you see to these methods?</a:t>
            </a:r>
          </a:p>
        </p:txBody>
      </p:sp>
    </p:spTree>
    <p:extLst>
      <p:ext uri="{BB962C8B-B14F-4D97-AF65-F5344CB8AC3E}">
        <p14:creationId xmlns:p14="http://schemas.microsoft.com/office/powerpoint/2010/main" val="7435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8" y="1123837"/>
            <a:ext cx="3196863" cy="4601183"/>
          </a:xfrm>
        </p:spPr>
        <p:txBody>
          <a:bodyPr/>
          <a:lstStyle/>
          <a:p>
            <a:r>
              <a:rPr lang="en-US" dirty="0"/>
              <a:t>Communicating Uncertainty</a:t>
            </a:r>
          </a:p>
        </p:txBody>
      </p:sp>
      <p:sp>
        <p:nvSpPr>
          <p:cNvPr id="3" name="Content Placeholder 2">
            <a:extLst>
              <a:ext uri="{FF2B5EF4-FFF2-40B4-BE49-F238E27FC236}">
                <a16:creationId xmlns:a16="http://schemas.microsoft.com/office/drawing/2014/main" id="{09034A00-3818-1701-807A-DC0F718A5A22}"/>
              </a:ext>
            </a:extLst>
          </p:cNvPr>
          <p:cNvSpPr>
            <a:spLocks noGrp="1"/>
          </p:cNvSpPr>
          <p:nvPr>
            <p:ph idx="1"/>
          </p:nvPr>
        </p:nvSpPr>
        <p:spPr/>
        <p:txBody>
          <a:bodyPr anchor="t">
            <a:normAutofit/>
          </a:bodyPr>
          <a:lstStyle/>
          <a:p>
            <a:r>
              <a:rPr lang="en-US" sz="2400" dirty="0"/>
              <a:t>Subtle ways to communicate uncertainty:</a:t>
            </a:r>
          </a:p>
          <a:p>
            <a:endParaRPr lang="en-US" sz="2400" dirty="0"/>
          </a:p>
          <a:p>
            <a:endParaRPr lang="en-US" sz="2400" dirty="0"/>
          </a:p>
          <a:p>
            <a:endParaRPr lang="en-US" sz="2400" dirty="0"/>
          </a:p>
          <a:p>
            <a:pPr lvl="1"/>
            <a:r>
              <a:rPr lang="en-US" sz="2200" dirty="0"/>
              <a:t>Can you see the uncertainty estimate? </a:t>
            </a:r>
          </a:p>
        </p:txBody>
      </p:sp>
      <p:pic>
        <p:nvPicPr>
          <p:cNvPr id="7172" name="Picture 4">
            <a:extLst>
              <a:ext uri="{FF2B5EF4-FFF2-40B4-BE49-F238E27FC236}">
                <a16:creationId xmlns:a16="http://schemas.microsoft.com/office/drawing/2014/main" id="{64385275-FC2C-6C05-729A-0EB881C69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868" y="1530349"/>
            <a:ext cx="8890000" cy="105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87993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811</TotalTime>
  <Words>1058</Words>
  <Application>Microsoft Macintosh PowerPoint</Application>
  <PresentationFormat>Widescreen</PresentationFormat>
  <Paragraphs>99</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Corbel</vt:lpstr>
      <vt:lpstr>source-serif-pro</vt:lpstr>
      <vt:lpstr>SourceSansPro-Regular</vt:lpstr>
      <vt:lpstr>Wingdings 2</vt:lpstr>
      <vt:lpstr>Frame</vt:lpstr>
      <vt:lpstr>Visual Analytics– Communicating Uncertainty</vt:lpstr>
      <vt:lpstr>Plan for Today</vt:lpstr>
      <vt:lpstr>What we mean when we say Uncertainty</vt:lpstr>
      <vt:lpstr>What we mean when we say Uncertainty</vt:lpstr>
      <vt:lpstr>Estimated Values</vt:lpstr>
      <vt:lpstr>Probability Distributions </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Communicating Uncertainty</vt:lpstr>
      <vt:lpstr>What we mean when we say Uncertainty</vt:lpstr>
      <vt:lpstr>Linear Regression</vt:lpstr>
      <vt:lpstr>Multivariate Regression</vt:lpstr>
      <vt:lpstr>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31</cp:revision>
  <dcterms:created xsi:type="dcterms:W3CDTF">2023-08-03T18:49:17Z</dcterms:created>
  <dcterms:modified xsi:type="dcterms:W3CDTF">2024-10-16T14:41:00Z</dcterms:modified>
</cp:coreProperties>
</file>