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8"/>
  </p:notesMasterIdLst>
  <p:sldIdLst>
    <p:sldId id="256" r:id="rId2"/>
    <p:sldId id="257" r:id="rId3"/>
    <p:sldId id="265" r:id="rId4"/>
    <p:sldId id="266" r:id="rId5"/>
    <p:sldId id="376" r:id="rId6"/>
    <p:sldId id="375" r:id="rId7"/>
    <p:sldId id="387" r:id="rId8"/>
    <p:sldId id="385" r:id="rId9"/>
    <p:sldId id="386" r:id="rId10"/>
    <p:sldId id="571" r:id="rId11"/>
    <p:sldId id="572" r:id="rId12"/>
    <p:sldId id="418" r:id="rId13"/>
    <p:sldId id="419" r:id="rId14"/>
    <p:sldId id="420" r:id="rId15"/>
    <p:sldId id="388" r:id="rId16"/>
    <p:sldId id="390" r:id="rId17"/>
    <p:sldId id="407" r:id="rId18"/>
    <p:sldId id="392" r:id="rId19"/>
    <p:sldId id="409" r:id="rId20"/>
    <p:sldId id="413" r:id="rId21"/>
    <p:sldId id="414" r:id="rId22"/>
    <p:sldId id="410" r:id="rId23"/>
    <p:sldId id="415" r:id="rId24"/>
    <p:sldId id="416" r:id="rId25"/>
    <p:sldId id="417" r:id="rId26"/>
    <p:sldId id="397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86089"/>
  </p:normalViewPr>
  <p:slideViewPr>
    <p:cSldViewPr snapToGrid="0">
      <p:cViewPr varScale="1">
        <p:scale>
          <a:sx n="92" d="100"/>
          <a:sy n="9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Drax</a:t>
            </a:r>
            <a:endParaRPr lang="en-US" dirty="0"/>
          </a:p>
          <a:p>
            <a:r>
              <a:rPr lang="en-US" dirty="0" err="1"/>
              <a:t>Gamora</a:t>
            </a:r>
            <a:endParaRPr lang="en-US" dirty="0"/>
          </a:p>
          <a:p>
            <a:r>
              <a:rPr lang="en-US" dirty="0"/>
              <a:t>Rocket </a:t>
            </a:r>
            <a:r>
              <a:rPr lang="en-US" dirty="0" err="1"/>
              <a:t>Racoon</a:t>
            </a:r>
            <a:endParaRPr lang="en-US" dirty="0"/>
          </a:p>
          <a:p>
            <a:r>
              <a:rPr lang="en-US" dirty="0" err="1"/>
              <a:t>Starlord</a:t>
            </a:r>
            <a:r>
              <a:rPr lang="en-US" dirty="0"/>
              <a:t> / Peter</a:t>
            </a:r>
            <a:r>
              <a:rPr lang="en-US" baseline="0" dirty="0"/>
              <a:t> Quill</a:t>
            </a:r>
          </a:p>
          <a:p>
            <a:r>
              <a:rPr lang="en-US" baseline="0" dirty="0"/>
              <a:t>Groot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uncorrelated because we’re trying to reduce redundancy!!!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35.png"/><Relationship Id="rId19" Type="http://schemas.openxmlformats.org/officeDocument/2006/relationships/image" Target="../media/image15.svg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  <a:p>
            <a:r>
              <a:rPr lang="en-US" sz="2800" b="1" dirty="0"/>
              <a:t>Alternate approach</a:t>
            </a:r>
            <a:r>
              <a:rPr lang="en-US" sz="2800" dirty="0"/>
              <a:t>: create </a:t>
            </a:r>
            <a:r>
              <a:rPr lang="en-US" sz="2800" b="1" dirty="0"/>
              <a:t>new </a:t>
            </a:r>
            <a:r>
              <a:rPr lang="en-US" sz="2800" dirty="0"/>
              <a:t>features that are combinations of the old ones</a:t>
            </a:r>
          </a:p>
        </p:txBody>
      </p:sp>
    </p:spTree>
    <p:extLst>
      <p:ext uri="{BB962C8B-B14F-4D97-AF65-F5344CB8AC3E}">
        <p14:creationId xmlns:p14="http://schemas.microsoft.com/office/powerpoint/2010/main" val="98560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  <a:p>
            <a:r>
              <a:rPr lang="en-US" sz="2800" b="1" dirty="0"/>
              <a:t>Alternate approach</a:t>
            </a:r>
            <a:r>
              <a:rPr lang="en-US" sz="2800" dirty="0"/>
              <a:t>: create </a:t>
            </a:r>
            <a:r>
              <a:rPr lang="en-US" sz="2800" b="1" dirty="0"/>
              <a:t>new </a:t>
            </a:r>
            <a:r>
              <a:rPr lang="en-US" sz="2800" dirty="0"/>
              <a:t>features that are combinations of the old ones</a:t>
            </a:r>
          </a:p>
          <a:p>
            <a:pPr lvl="1"/>
            <a:r>
              <a:rPr lang="en-US" sz="2600" dirty="0"/>
              <a:t>In other words: We can </a:t>
            </a:r>
            <a:r>
              <a:rPr lang="en-US" sz="2600" b="1" i="1" dirty="0"/>
              <a:t>project</a:t>
            </a:r>
            <a:r>
              <a:rPr lang="en-US" sz="2600" dirty="0"/>
              <a:t> the data into a new feature space to reduce variance in the estimate of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7910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ight Arrow 92"/>
          <p:cNvSpPr/>
          <p:nvPr/>
        </p:nvSpPr>
        <p:spPr>
          <a:xfrm rot="2353663">
            <a:off x="4358372" y="3122786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6F"/>
                </a:solidFill>
              </a:rPr>
              <a:t>SMOOSH!</a:t>
            </a:r>
          </a:p>
        </p:txBody>
      </p:sp>
      <p:sp>
        <p:nvSpPr>
          <p:cNvPr id="94" name="Right Arrow 93"/>
          <p:cNvSpPr/>
          <p:nvPr/>
        </p:nvSpPr>
        <p:spPr>
          <a:xfrm rot="2357189" flipH="1">
            <a:off x="5956125" y="4443861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F"/>
                </a:solidFill>
              </a:rPr>
              <a:t>SMOOSH!</a:t>
            </a:r>
          </a:p>
        </p:txBody>
      </p:sp>
    </p:spTree>
    <p:extLst>
      <p:ext uri="{BB962C8B-B14F-4D97-AF65-F5344CB8AC3E}">
        <p14:creationId xmlns:p14="http://schemas.microsoft.com/office/powerpoint/2010/main" val="18748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3105" y="2718065"/>
            <a:ext cx="2953390" cy="2488670"/>
            <a:chOff x="3019105" y="2718065"/>
            <a:chExt cx="2953390" cy="2488670"/>
          </a:xfrm>
        </p:grpSpPr>
        <p:sp>
          <p:nvSpPr>
            <p:cNvPr id="92" name="Freeform 91"/>
            <p:cNvSpPr/>
            <p:nvPr/>
          </p:nvSpPr>
          <p:spPr>
            <a:xfrm rot="21047624">
              <a:off x="3019105" y="2718065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83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via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179" y="625642"/>
                <a:ext cx="8441901" cy="5710990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/>
                  <a:t>Big idea</a:t>
                </a:r>
                <a:r>
                  <a:rPr lang="en-US" sz="2800" dirty="0"/>
                  <a:t>: </a:t>
                </a:r>
                <a:r>
                  <a:rPr lang="en-US" sz="2800" i="1" dirty="0"/>
                  <a:t>transform</a:t>
                </a:r>
                <a:r>
                  <a:rPr lang="en-US" sz="2800" dirty="0"/>
                  <a:t> the data before performing regression</a:t>
                </a:r>
                <a:endParaRPr lang="en-US" sz="16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2800" dirty="0"/>
              </a:p>
              <a:p>
                <a:r>
                  <a:rPr lang="en-US" sz="2800" dirty="0"/>
                  <a:t>Then instead of: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we solve: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</m:e>
                      </m:nary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179" y="625642"/>
                <a:ext cx="8441901" cy="5710990"/>
              </a:xfrm>
              <a:blipFill>
                <a:blip r:embed="rId2"/>
                <a:stretch>
                  <a:fillRect l="-1201" b="-3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1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432759" y="3801979"/>
            <a:ext cx="1925052" cy="2037347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New features are </a:t>
                </a:r>
                <a:r>
                  <a:rPr lang="en-US" sz="2800" b="1" dirty="0"/>
                  <a:t>linear combinations </a:t>
                </a:r>
                <a:r>
                  <a:rPr lang="en-US" sz="2800" dirty="0"/>
                  <a:t>of original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2"/>
                    </a:solidFill>
                  </a:rPr>
                  <a:t>We get them by multiplying the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data matrix</a:t>
                </a:r>
                <a:r>
                  <a:rPr lang="en-US" sz="2800" dirty="0">
                    <a:solidFill>
                      <a:schemeClr val="tx2"/>
                    </a:solidFill>
                  </a:rPr>
                  <a:t> by 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projection matrix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  <a:blipFill>
                <a:blip r:embed="rId2"/>
                <a:stretch>
                  <a:fillRect l="-1349" t="-27536" r="-150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1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deal with projection?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can be rotated, scaled, and translated without changing the </a:t>
            </a:r>
            <a:r>
              <a:rPr lang="en-US" sz="2400" b="1" dirty="0"/>
              <a:t>underlying relationships</a:t>
            </a:r>
          </a:p>
          <a:p>
            <a:r>
              <a:rPr lang="en-US" sz="2400" dirty="0"/>
              <a:t>This means you’re allowed to look at the data from whatever angle makes your life easier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49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Flashback: why did we pick this line?</a:t>
            </a:r>
          </a:p>
        </p:txBody>
      </p:sp>
    </p:spTree>
    <p:extLst>
      <p:ext uri="{BB962C8B-B14F-4D97-AF65-F5344CB8AC3E}">
        <p14:creationId xmlns:p14="http://schemas.microsoft.com/office/powerpoint/2010/main" val="311650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Explains the most </a:t>
            </a:r>
            <a:r>
              <a:rPr lang="en-US" b="1" dirty="0"/>
              <a:t>variance</a:t>
            </a:r>
            <a:r>
              <a:rPr lang="en-US" dirty="0"/>
              <a:t> in the data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152796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Dimension Reduction Techniques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PCA 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MDS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t-SNE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dirty="0">
                <a:cs typeface="Arial"/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 line as a new dimension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213" t="7812" r="7043"/>
          <a:stretch/>
        </p:blipFill>
        <p:spPr>
          <a:xfrm>
            <a:off x="2895600" y="1676400"/>
            <a:ext cx="54102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9895" y="2551061"/>
            <a:ext cx="3276600" cy="2655675"/>
            <a:chOff x="2695895" y="2551060"/>
            <a:chExt cx="3276600" cy="2655675"/>
          </a:xfrm>
        </p:grpSpPr>
        <p:sp>
          <p:nvSpPr>
            <p:cNvPr id="7" name="Freeform 6"/>
            <p:cNvSpPr/>
            <p:nvPr/>
          </p:nvSpPr>
          <p:spPr>
            <a:xfrm rot="21047624">
              <a:off x="2695895" y="25510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5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“Principal component”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8013" r="26465" b="8286"/>
          <a:stretch/>
        </p:blipFill>
        <p:spPr>
          <a:xfrm rot="3187830">
            <a:off x="5837466" y="1560699"/>
            <a:ext cx="3133145" cy="4081955"/>
          </a:xfrm>
        </p:spPr>
      </p:pic>
      <p:cxnSp>
        <p:nvCxnSpPr>
          <p:cNvPr id="14" name="Straight Arrow Connector 13"/>
          <p:cNvCxnSpPr/>
          <p:nvPr/>
        </p:nvCxnSpPr>
        <p:spPr>
          <a:xfrm>
            <a:off x="4792796" y="3966543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36505">
            <a:off x="6509312" y="23964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49087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linear combination of features: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that has the largest 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 </a:t>
                </a:r>
                <a:r>
                  <a:rPr lang="en-US" sz="2400" b="1" dirty="0"/>
                  <a:t>loadings</a:t>
                </a:r>
                <a:r>
                  <a:rPr lang="en-US" sz="2400" dirty="0"/>
                  <a:t> of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principal component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  <a:blipFill>
                <a:blip r:embed="rId2"/>
                <a:stretch>
                  <a:fillRect l="-85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36632" y="5566611"/>
            <a:ext cx="5044471" cy="1125861"/>
            <a:chOff x="6324600" y="6168326"/>
            <a:chExt cx="2868304" cy="807378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8500"/>
              <a:ext cx="2088090" cy="33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* By </a:t>
              </a:r>
              <a:r>
                <a:rPr lang="en-US" sz="2000" b="1" dirty="0">
                  <a:solidFill>
                    <a:schemeClr val="tx2"/>
                  </a:solidFill>
                </a:rPr>
                <a:t>normalized</a:t>
              </a:r>
              <a:r>
                <a:rPr lang="en-US" sz="2000" dirty="0">
                  <a:solidFill>
                    <a:schemeClr val="tx2"/>
                  </a:solidFill>
                </a:rPr>
                <a:t> we mean: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  <a:blipFill>
                  <a:blip r:embed="rId3"/>
                  <a:stretch>
                    <a:fillRect l="-40426" t="-85556" b="-11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642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loadings to project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93105" y="3441034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Multiply by loading vector to project (“smoosh”)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each observation onto the line: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blipFill>
                <a:blip r:embed="rId2"/>
                <a:stretch>
                  <a:fillRect t="-3101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526505" y="3364834"/>
            <a:ext cx="3657600" cy="164592"/>
            <a:chOff x="2286000" y="3733800"/>
            <a:chExt cx="3657600" cy="16459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92352" y="3701719"/>
            <a:ext cx="4532011" cy="1328301"/>
            <a:chOff x="1851847" y="4038600"/>
            <a:chExt cx="4532011" cy="1328301"/>
          </a:xfrm>
        </p:grpSpPr>
        <p:sp>
          <p:nvSpPr>
            <p:cNvPr id="50" name="TextBox 49"/>
            <p:cNvSpPr txBox="1"/>
            <p:nvPr/>
          </p:nvSpPr>
          <p:spPr>
            <a:xfrm>
              <a:off x="1851847" y="4535904"/>
              <a:ext cx="4532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These values are called the </a:t>
              </a:r>
              <a:r>
                <a:rPr lang="en-US" sz="2400" b="1" dirty="0">
                  <a:solidFill>
                    <a:schemeClr val="tx2"/>
                  </a:solidFill>
                </a:rPr>
                <a:t>scores</a:t>
              </a:r>
              <a:r>
                <a:rPr lang="en-US" sz="2400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of the 1</a:t>
              </a:r>
              <a:r>
                <a:rPr lang="en-US" sz="2400" baseline="30000" dirty="0">
                  <a:solidFill>
                    <a:schemeClr val="tx2"/>
                  </a:solidFill>
                </a:rPr>
                <a:t>st</a:t>
              </a:r>
              <a:r>
                <a:rPr lang="en-US" sz="2400" dirty="0">
                  <a:solidFill>
                    <a:schemeClr val="tx2"/>
                  </a:solidFill>
                </a:rPr>
                <a:t> principal component</a:t>
              </a:r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4000500" y="2400300"/>
              <a:ext cx="228600" cy="3505200"/>
            </a:xfrm>
            <a:prstGeom prst="leftBracke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0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 linear combination of the features </a:t>
                </a:r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171450" indent="0">
                  <a:buNone/>
                </a:pPr>
                <a:r>
                  <a:rPr lang="en-US" sz="2400" dirty="0"/>
                  <a:t>that has maximal variance out of all linear combinations that are </a:t>
                </a:r>
                <a:r>
                  <a:rPr lang="en-US" sz="2400" b="1" dirty="0"/>
                  <a:t>uncorrelated</a:t>
                </a:r>
                <a:r>
                  <a:rPr lang="en-US" sz="2400" dirty="0"/>
                  <a:t> with </a:t>
                </a:r>
                <a:r>
                  <a:rPr lang="en-US" sz="2400" i="1" dirty="0">
                    <a:latin typeface="Times"/>
                    <a:cs typeface="Times"/>
                  </a:rPr>
                  <a:t>Z</a:t>
                </a:r>
                <a:r>
                  <a:rPr lang="en-US" sz="2400" i="1" baseline="-25000" dirty="0">
                    <a:latin typeface="Times"/>
                    <a:cs typeface="Times"/>
                  </a:rPr>
                  <a:t>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2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88" r="-29988"/>
          <a:stretch>
            <a:fillRect/>
          </a:stretch>
        </p:blipFill>
        <p:spPr>
          <a:xfrm>
            <a:off x="3441030" y="12954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are orthogonal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08030" y="2438400"/>
            <a:ext cx="2514600" cy="3429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239281">
            <a:off x="7859284" y="1862841"/>
            <a:ext cx="215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6F"/>
                </a:solidFill>
              </a:rPr>
              <a:t>2</a:t>
            </a:r>
            <a:r>
              <a:rPr lang="en-US" sz="2000" b="1" baseline="30000" dirty="0">
                <a:solidFill>
                  <a:srgbClr val="00336F"/>
                </a:solidFill>
              </a:rPr>
              <a:t>nd</a:t>
            </a:r>
            <a:r>
              <a:rPr lang="en-US" sz="2000" b="1" dirty="0">
                <a:solidFill>
                  <a:srgbClr val="00336F"/>
                </a:solidFill>
              </a:rPr>
              <a:t> most variance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65230" y="3429000"/>
            <a:ext cx="1676400" cy="12954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3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additional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can think of this recursively</a:t>
                </a:r>
              </a:p>
              <a:p>
                <a:r>
                  <a:rPr lang="en-US" sz="2800" dirty="0"/>
                  <a:t>To find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30000" dirty="0" err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</m:oMath>
                </a14:m>
                <a:r>
                  <a:rPr lang="en-US" sz="2800" dirty="0"/>
                  <a:t> principal component . . .</a:t>
                </a:r>
              </a:p>
              <a:p>
                <a:pPr lvl="1"/>
                <a:r>
                  <a:rPr lang="en-US" sz="2400" dirty="0"/>
                  <a:t>Find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−1) </m:t>
                    </m:r>
                  </m:oMath>
                </a14:m>
                <a:r>
                  <a:rPr lang="en-US" sz="2400" dirty="0"/>
                  <a:t>principal components</a:t>
                </a:r>
              </a:p>
              <a:p>
                <a:pPr lvl="1"/>
                <a:r>
                  <a:rPr lang="en-US" sz="2400" dirty="0"/>
                  <a:t>Subtract the projection into that space</a:t>
                </a:r>
              </a:p>
              <a:p>
                <a:pPr lvl="1"/>
                <a:r>
                  <a:rPr lang="en-US" sz="2400" dirty="0"/>
                  <a:t>Maximize the variance in the remaining </a:t>
                </a:r>
                <a:r>
                  <a:rPr lang="en-US" sz="2400" i="1" dirty="0"/>
                  <a:t>complementary</a:t>
                </a:r>
                <a:r>
                  <a:rPr lang="en-US" sz="2400" dirty="0"/>
                  <a:t>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01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2377" y="845173"/>
            <a:ext cx="7611745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Sign-Language-MNIST (27,455 examples of 26 letters)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986" y="1416582"/>
            <a:ext cx="6184900" cy="441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0086" y="859028"/>
            <a:ext cx="7611745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Sign-Language-MNIST (27,455 examples of 26 letters)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3695" y="1430437"/>
            <a:ext cx="6184900" cy="441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3345" y="2514601"/>
            <a:ext cx="6445250" cy="3364865"/>
          </a:xfrm>
          <a:custGeom>
            <a:avLst/>
            <a:gdLst/>
            <a:ahLst/>
            <a:cxnLst/>
            <a:rect l="l" t="t" r="r" b="b"/>
            <a:pathLst>
              <a:path w="6445250" h="3364865">
                <a:moveTo>
                  <a:pt x="6445250" y="0"/>
                </a:moveTo>
                <a:lnTo>
                  <a:pt x="4373816" y="0"/>
                </a:lnTo>
                <a:lnTo>
                  <a:pt x="4373816" y="1143000"/>
                </a:lnTo>
                <a:lnTo>
                  <a:pt x="0" y="1143000"/>
                </a:lnTo>
                <a:lnTo>
                  <a:pt x="0" y="3364382"/>
                </a:lnTo>
                <a:lnTo>
                  <a:pt x="4373816" y="3364382"/>
                </a:lnTo>
                <a:lnTo>
                  <a:pt x="4373816" y="3295167"/>
                </a:lnTo>
                <a:lnTo>
                  <a:pt x="6445250" y="3295167"/>
                </a:lnTo>
                <a:lnTo>
                  <a:pt x="644525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AE6A1E-ADCB-4B37-823B-A66EE85B2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01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91" y="2864018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309" y="955548"/>
            <a:ext cx="8229600" cy="4937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76" y="2589606"/>
            <a:ext cx="2553624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What</a:t>
            </a:r>
            <a:r>
              <a:rPr spc="-190" dirty="0"/>
              <a:t> </a:t>
            </a:r>
            <a:r>
              <a:rPr spc="-95" dirty="0"/>
              <a:t>we’ve</a:t>
            </a:r>
            <a:r>
              <a:rPr spc="-185" dirty="0"/>
              <a:t> </a:t>
            </a:r>
            <a:r>
              <a:rPr spc="-85" dirty="0"/>
              <a:t>been</a:t>
            </a:r>
            <a:r>
              <a:rPr spc="-185" dirty="0"/>
              <a:t> </a:t>
            </a:r>
            <a:r>
              <a:rPr spc="-95" dirty="0"/>
              <a:t>(mostly)</a:t>
            </a:r>
            <a:r>
              <a:rPr spc="-180" dirty="0"/>
              <a:t> </a:t>
            </a:r>
            <a:r>
              <a:rPr spc="-95" dirty="0"/>
              <a:t>worried</a:t>
            </a:r>
            <a:r>
              <a:rPr spc="-185" dirty="0"/>
              <a:t> </a:t>
            </a:r>
            <a:r>
              <a:rPr spc="-40" dirty="0"/>
              <a:t>about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389" y="609600"/>
            <a:ext cx="8108450" cy="563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97639" y="4387001"/>
            <a:ext cx="3565006" cy="1004530"/>
          </a:xfrm>
          <a:prstGeom prst="round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67640" rIns="0" bIns="0" rtlCol="0" anchor="ctr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12700" indent="0" algn="ctr">
              <a:buNone/>
            </a:pPr>
            <a:r>
              <a:rPr dirty="0">
                <a:solidFill>
                  <a:schemeClr val="bg1"/>
                </a:solidFill>
              </a:rPr>
              <a:t>So… what happens if dim(data) &gt;&gt; #channels?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75" y="2864017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75" baseline="25462" dirty="0"/>
              <a:t> </a:t>
            </a:r>
            <a:r>
              <a:rPr spc="-90" dirty="0"/>
              <a:t>three</a:t>
            </a:r>
            <a:r>
              <a:rPr spc="-204" dirty="0"/>
              <a:t> </a:t>
            </a:r>
            <a:r>
              <a:rPr spc="-25" dirty="0"/>
              <a:t>PCs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7264" y="1212088"/>
            <a:ext cx="8231961" cy="44246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05" y="2882905"/>
            <a:ext cx="2816859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85" dirty="0"/>
              <a:t> </a:t>
            </a:r>
            <a:r>
              <a:rPr spc="-85" dirty="0"/>
              <a:t>with</a:t>
            </a:r>
            <a:r>
              <a:rPr spc="-185" dirty="0"/>
              <a:t> </a:t>
            </a:r>
            <a:r>
              <a:rPr spc="-70" dirty="0"/>
              <a:t>PCA?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4" y="3141980"/>
            <a:ext cx="18415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New</a:t>
            </a:r>
            <a:r>
              <a:rPr spc="-190" dirty="0"/>
              <a:t> </a:t>
            </a:r>
            <a:r>
              <a:rPr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777" y="1621028"/>
            <a:ext cx="7780655" cy="231088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What if we could use any distance metric, and took that 	into account when finding new dimensions?</a:t>
            </a:r>
          </a:p>
          <a:p>
            <a:r>
              <a:rPr dirty="0"/>
              <a:t>Goal: preserve hi-dim pairwise distance in projection</a:t>
            </a:r>
          </a:p>
          <a:p>
            <a:pPr lvl="1"/>
            <a:r>
              <a:rPr dirty="0"/>
              <a:t>“similar” stuff stays close together</a:t>
            </a:r>
          </a:p>
          <a:p>
            <a:pPr lvl="1"/>
            <a:r>
              <a:rPr dirty="0"/>
              <a:t>“different” stuff can move apart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1" y="2591591"/>
            <a:ext cx="3411450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MDS</a:t>
            </a:r>
            <a:r>
              <a:rPr spc="-175" dirty="0"/>
              <a:t> </a:t>
            </a:r>
            <a:r>
              <a:rPr spc="-105" dirty="0"/>
              <a:t>(Multidimensional</a:t>
            </a:r>
            <a:r>
              <a:rPr spc="-160" dirty="0"/>
              <a:t> </a:t>
            </a:r>
            <a:r>
              <a:rPr spc="-80" dirty="0"/>
              <a:t>Scaling)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7496" y="461521"/>
            <a:ext cx="8082915" cy="5296322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pPr marL="469900" indent="-457200">
              <a:buFont typeface="+mj-lt"/>
              <a:buAutoNum type="arabicPeriod"/>
            </a:pPr>
            <a:r>
              <a:rPr dirty="0"/>
              <a:t>Choose a good distance metric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Compute a pairwise distance matrix</a:t>
            </a:r>
          </a:p>
          <a:p>
            <a:pPr marL="469900" indent="-457200">
              <a:buFont typeface="+mj-lt"/>
              <a:buAutoNum type="arabicPeriod"/>
            </a:pPr>
            <a:r>
              <a:rPr dirty="0"/>
              <a:t>Find a 2D embedding that preserves those distances</a:t>
            </a:r>
            <a:endParaRPr lang="en-US" dirty="0"/>
          </a:p>
          <a:p>
            <a:pPr lvl="1"/>
            <a:r>
              <a:rPr dirty="0"/>
              <a:t>(the distance matrix kind of acts like a stress tensor, so you can think of MDS kind of like a “force directed” layout but without visible edges)</a:t>
            </a:r>
          </a:p>
          <a:p>
            <a:endParaRPr dirty="0"/>
          </a:p>
          <a:p>
            <a:endParaRPr dirty="0"/>
          </a:p>
          <a:p>
            <a:pPr marL="12700" indent="0">
              <a:buNone/>
            </a:pPr>
            <a:r>
              <a:rPr dirty="0"/>
              <a:t>Fun (but also sad) fact:</a:t>
            </a:r>
          </a:p>
          <a:p>
            <a:r>
              <a:rPr dirty="0"/>
              <a:t>PCA is just a special case of MDS</a:t>
            </a:r>
            <a:r>
              <a:rPr lang="en-US" dirty="0"/>
              <a:t> </a:t>
            </a:r>
            <a:r>
              <a:rPr dirty="0"/>
              <a:t>(if we use Euclidean distance and choose the 1st two</a:t>
            </a:r>
            <a:r>
              <a:rPr lang="en-US" dirty="0"/>
              <a:t> </a:t>
            </a:r>
            <a:r>
              <a:rPr dirty="0"/>
              <a:t>components)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0" y="2633616"/>
            <a:ext cx="2969259" cy="16748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5" dirty="0"/>
              <a:t> </a:t>
            </a:r>
            <a:r>
              <a:rPr spc="-90" dirty="0"/>
              <a:t>issues</a:t>
            </a:r>
            <a:r>
              <a:rPr spc="-190" dirty="0"/>
              <a:t> </a:t>
            </a:r>
            <a:r>
              <a:rPr spc="-85" dirty="0"/>
              <a:t>with</a:t>
            </a:r>
            <a:r>
              <a:rPr spc="-190" dirty="0"/>
              <a:t> </a:t>
            </a:r>
            <a:r>
              <a:rPr spc="-90" dirty="0"/>
              <a:t>general</a:t>
            </a:r>
            <a:r>
              <a:rPr spc="-185" dirty="0"/>
              <a:t> </a:t>
            </a:r>
            <a:r>
              <a:rPr spc="-65" dirty="0"/>
              <a:t>MDS?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499258"/>
            <a:ext cx="2947482" cy="18594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t-</a:t>
            </a:r>
            <a:r>
              <a:rPr spc="-75" dirty="0"/>
              <a:t>SNE</a:t>
            </a:r>
            <a:r>
              <a:rPr spc="-114" dirty="0"/>
              <a:t> </a:t>
            </a:r>
            <a:r>
              <a:rPr sz="2800" spc="-114" dirty="0"/>
              <a:t>(t-</a:t>
            </a:r>
            <a:r>
              <a:rPr sz="2800" spc="-110" dirty="0"/>
              <a:t>Distributed</a:t>
            </a:r>
            <a:r>
              <a:rPr sz="2800" spc="-135" dirty="0"/>
              <a:t> </a:t>
            </a:r>
            <a:r>
              <a:rPr sz="2800" spc="-105" dirty="0"/>
              <a:t>Stochastic</a:t>
            </a:r>
            <a:r>
              <a:rPr sz="2800" spc="-135" dirty="0"/>
              <a:t> </a:t>
            </a:r>
            <a:r>
              <a:rPr sz="2800" spc="-105" dirty="0"/>
              <a:t>Neighbor</a:t>
            </a:r>
            <a:r>
              <a:rPr sz="2800" spc="-135" dirty="0"/>
              <a:t> </a:t>
            </a:r>
            <a:r>
              <a:rPr sz="2800" dirty="0"/>
              <a:t>Embedding)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868" y="939107"/>
            <a:ext cx="7276465" cy="181331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Same objective: preserve pairwise distances</a:t>
            </a:r>
          </a:p>
          <a:p>
            <a:r>
              <a:rPr dirty="0"/>
              <a:t>Different approach: instead of eigenanalysis on the </a:t>
            </a:r>
            <a:r>
              <a:rPr lang="en-US" dirty="0"/>
              <a:t> </a:t>
            </a:r>
            <a:r>
              <a:rPr dirty="0"/>
              <a:t>pairwise distance matrix, use field approximation</a:t>
            </a:r>
            <a:r>
              <a:rPr lang="en-US" dirty="0"/>
              <a:t> </a:t>
            </a:r>
            <a:r>
              <a:rPr dirty="0"/>
              <a:t>(which is iterative and stochastic, in addition to nonparametric)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4145" y="3250859"/>
            <a:ext cx="342900" cy="42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32" y="3250859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60" dirty="0"/>
              <a:t> </a:t>
            </a:r>
            <a:r>
              <a:rPr spc="-114" dirty="0"/>
              <a:t>t-</a:t>
            </a:r>
            <a:r>
              <a:rPr spc="-40" dirty="0"/>
              <a:t>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5253" y="6592824"/>
            <a:ext cx="188531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Cyrille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Rossant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18" y="2864018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182" y="955548"/>
            <a:ext cx="8229600" cy="4937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1" y="3179063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60" dirty="0"/>
              <a:t> </a:t>
            </a:r>
            <a:r>
              <a:rPr spc="-114" dirty="0"/>
              <a:t>t-</a:t>
            </a:r>
            <a:r>
              <a:rPr spc="-40" dirty="0"/>
              <a:t>SNE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7709" y="997203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59" y="2854960"/>
            <a:ext cx="25025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80" dirty="0"/>
              <a:t> </a:t>
            </a:r>
            <a:r>
              <a:rPr spc="-65" dirty="0"/>
              <a:t>3D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305" y="980046"/>
            <a:ext cx="4569082" cy="24558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9105" y="3570846"/>
            <a:ext cx="4542138" cy="24558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392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Ideas?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" y="2972961"/>
            <a:ext cx="329553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Potential</a:t>
            </a:r>
            <a:r>
              <a:rPr spc="-180" dirty="0"/>
              <a:t> </a:t>
            </a:r>
            <a:r>
              <a:rPr spc="-90" dirty="0"/>
              <a:t>issues</a:t>
            </a:r>
            <a:r>
              <a:rPr spc="-180" dirty="0"/>
              <a:t> </a:t>
            </a:r>
            <a:r>
              <a:rPr spc="-85" dirty="0"/>
              <a:t>with</a:t>
            </a:r>
            <a:r>
              <a:rPr spc="-180" dirty="0"/>
              <a:t> </a:t>
            </a:r>
            <a:r>
              <a:rPr spc="-114" dirty="0"/>
              <a:t>t-</a:t>
            </a:r>
            <a:r>
              <a:rPr spc="-70" dirty="0"/>
              <a:t>SNE?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10" y="2807035"/>
            <a:ext cx="2947482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95" dirty="0"/>
              <a:t>UMAP</a:t>
            </a:r>
            <a:r>
              <a:rPr sz="3200" spc="-180" dirty="0"/>
              <a:t> </a:t>
            </a:r>
            <a:r>
              <a:rPr sz="2400" spc="-105" dirty="0"/>
              <a:t>(Uniform</a:t>
            </a:r>
            <a:r>
              <a:rPr sz="2400" spc="-150" dirty="0"/>
              <a:t> </a:t>
            </a:r>
            <a:r>
              <a:rPr sz="2400" spc="-105" dirty="0"/>
              <a:t>Manifold</a:t>
            </a:r>
            <a:r>
              <a:rPr sz="2400" spc="-295" dirty="0"/>
              <a:t> </a:t>
            </a:r>
            <a:r>
              <a:rPr sz="2400" spc="-110" dirty="0"/>
              <a:t>Approximation</a:t>
            </a:r>
            <a:r>
              <a:rPr sz="2400" spc="-150" dirty="0"/>
              <a:t> </a:t>
            </a:r>
            <a:r>
              <a:rPr sz="2400" spc="-90" dirty="0"/>
              <a:t>and</a:t>
            </a:r>
            <a:r>
              <a:rPr sz="2400" spc="-150" dirty="0"/>
              <a:t> </a:t>
            </a:r>
            <a:r>
              <a:rPr sz="2400" spc="-55" dirty="0"/>
              <a:t>Projection)</a:t>
            </a:r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3594014" y="615409"/>
            <a:ext cx="8182349" cy="57272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  <a:defRPr sz="2400" spc="-1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2pPr>
          </a:lstStyle>
          <a:p>
            <a:r>
              <a:rPr dirty="0"/>
              <a:t>Same objective: preserve pairwise distances</a:t>
            </a:r>
          </a:p>
          <a:p>
            <a:r>
              <a:rPr dirty="0"/>
              <a:t>Added constraint: make it scale</a:t>
            </a:r>
          </a:p>
          <a:p>
            <a:r>
              <a:rPr dirty="0"/>
              <a:t>Different approach: probability and topology!</a:t>
            </a:r>
            <a:r>
              <a:rPr lang="en-US" dirty="0"/>
              <a:t> </a:t>
            </a:r>
          </a:p>
          <a:p>
            <a:pPr lvl="1"/>
            <a:r>
              <a:rPr dirty="0"/>
              <a:t>(use mathematical magic to find a locally-connected manifold)</a:t>
            </a:r>
          </a:p>
          <a:p>
            <a:r>
              <a:rPr dirty="0"/>
              <a:t>Key differences:</a:t>
            </a:r>
          </a:p>
          <a:p>
            <a:pPr lvl="1"/>
            <a:r>
              <a:rPr dirty="0"/>
              <a:t>Data doesn’t need to be normalized first, because we’re working with a probability distribution (which is already scaled to	[0,1])</a:t>
            </a:r>
          </a:p>
          <a:p>
            <a:pPr lvl="1"/>
            <a:r>
              <a:rPr dirty="0"/>
              <a:t>Initial assignment isn’t random (</a:t>
            </a:r>
            <a:r>
              <a:rPr lang="en-US" dirty="0">
                <a:sym typeface="Wingdings" pitchFamily="2" charset="2"/>
              </a:rPr>
              <a:t> </a:t>
            </a:r>
            <a:r>
              <a:rPr dirty="0"/>
              <a:t>more stable across runs)</a:t>
            </a:r>
          </a:p>
          <a:p>
            <a:pPr lvl="1"/>
            <a:r>
              <a:rPr dirty="0"/>
              <a:t>We can control the balance between local and global structure preservation by manipulating hyperparameters</a:t>
            </a:r>
            <a:r>
              <a:rPr lang="en-US" dirty="0"/>
              <a:t> </a:t>
            </a:r>
            <a:r>
              <a:rPr dirty="0"/>
              <a:t>(such as how many neighbors are considered, etc.)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01" y="2864018"/>
            <a:ext cx="2947482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204" dirty="0"/>
              <a:t> </a:t>
            </a:r>
            <a:r>
              <a:rPr dirty="0"/>
              <a:t>1</a:t>
            </a:r>
            <a:r>
              <a:rPr baseline="25462" dirty="0"/>
              <a:t>st</a:t>
            </a:r>
            <a:r>
              <a:rPr spc="22" baseline="25462" dirty="0"/>
              <a:t> </a:t>
            </a:r>
            <a:r>
              <a:rPr spc="-70" dirty="0"/>
              <a:t>two</a:t>
            </a:r>
            <a:r>
              <a:rPr spc="-204" dirty="0"/>
              <a:t> </a:t>
            </a:r>
            <a:r>
              <a:rPr spc="-25" dirty="0"/>
              <a:t>PCs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618" y="955548"/>
            <a:ext cx="8229600" cy="4937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23" y="2891719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60" dirty="0"/>
              <a:t> </a:t>
            </a:r>
            <a:r>
              <a:rPr spc="-114" dirty="0"/>
              <a:t>t-</a:t>
            </a:r>
            <a:r>
              <a:rPr spc="-40" dirty="0"/>
              <a:t>SNE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008" y="997203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129279"/>
            <a:ext cx="32143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80" dirty="0"/>
              <a:t> </a:t>
            </a:r>
            <a:r>
              <a:rPr spc="-85" dirty="0"/>
              <a:t>UMAP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327" y="947419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1" y="3060193"/>
            <a:ext cx="25025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Example:</a:t>
            </a:r>
            <a:r>
              <a:rPr spc="-180" dirty="0"/>
              <a:t> </a:t>
            </a:r>
            <a:r>
              <a:rPr spc="-65" dirty="0"/>
              <a:t>3D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177" y="855355"/>
            <a:ext cx="4547862" cy="24558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9105" y="6592824"/>
            <a:ext cx="33629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92934"/>
                </a:solidFill>
                <a:latin typeface="Arial"/>
                <a:cs typeface="Arial"/>
              </a:rPr>
              <a:t>credit: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Sivakar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Sivarajs,</a:t>
            </a:r>
            <a:r>
              <a:rPr sz="1100" spc="-30" dirty="0">
                <a:solidFill>
                  <a:srgbClr val="292934"/>
                </a:solidFill>
                <a:latin typeface="Arial"/>
                <a:cs typeface="Arial"/>
              </a:rPr>
              <a:t> Towards </a:t>
            </a:r>
            <a:r>
              <a:rPr sz="1100" spc="-2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1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9147" y="842814"/>
            <a:ext cx="4516031" cy="24558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7258" y="3533741"/>
            <a:ext cx="4351418" cy="237968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99" y="3145589"/>
            <a:ext cx="294748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T</a:t>
            </a:r>
            <a:r>
              <a:rPr spc="-105" dirty="0"/>
              <a:t>a</a:t>
            </a:r>
            <a:r>
              <a:rPr spc="-100" dirty="0"/>
              <a:t>k</a:t>
            </a:r>
            <a:r>
              <a:rPr spc="-105" dirty="0"/>
              <a:t>eawa</a:t>
            </a:r>
            <a:r>
              <a:rPr spc="-100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4321" y="1330990"/>
            <a:ext cx="8031480" cy="41960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There’s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“one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Each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technique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benefits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drawbacks: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347980" lvl="1" indent="-182880">
              <a:spcBef>
                <a:spcPts val="5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MDA</a:t>
            </a:r>
            <a:r>
              <a:rPr sz="2400" spc="-1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(or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PCA)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if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eventually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need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able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result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back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original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dimensions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26670" lvl="1" indent="-182880">
              <a:spcBef>
                <a:spcPts val="48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SNE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great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job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preserving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local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similarity,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sometimes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at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expense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global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structure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(and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really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slow)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69900" marR="5080" lvl="1" indent="-182880">
              <a:spcBef>
                <a:spcPts val="409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Lucida Sans Unicode"/>
              <a:buChar char="-"/>
              <a:tabLst>
                <a:tab pos="46990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UMAP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much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faster,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tune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hyperparameters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your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clusters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neither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dense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spread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out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750" y="1185747"/>
            <a:ext cx="9144000" cy="2747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758504" y="6571765"/>
            <a:ext cx="19094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/>
              <a:t>Image credit: Ming </a:t>
            </a:r>
            <a:r>
              <a:rPr lang="en-US" sz="1050" dirty="0" err="1"/>
              <a:t>Malaykham</a:t>
            </a:r>
            <a:endParaRPr lang="en-US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5097193" y="3928948"/>
            <a:ext cx="2819400" cy="1571625"/>
            <a:chOff x="533400" y="4953000"/>
            <a:chExt cx="281940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953000"/>
              <a:ext cx="2015756" cy="1485900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33400" y="5029200"/>
            <a:ext cx="1457325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495300" progId="Equation.3">
                    <p:embed/>
                  </p:oleObj>
                </mc:Choice>
                <mc:Fallback>
                  <p:oleObj name="Equation" r:id="rId4" imgW="482600" imgH="4953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400" y="5029200"/>
                          <a:ext cx="1457325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355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200" imgH="495300" progId="Equation.3">
                    <p:embed/>
                  </p:oleObj>
                </mc:Choice>
                <mc:Fallback>
                  <p:oleObj name="Equation" r:id="rId6" imgW="330200" imgH="49530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5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47781" y="4462347"/>
          <a:ext cx="16494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03200" progId="Equation.3">
                  <p:embed/>
                </p:oleObj>
              </mc:Choice>
              <mc:Fallback>
                <p:oleObj name="Equation" r:id="rId8" imgW="5461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7781" y="4462347"/>
                        <a:ext cx="164941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840393" y="4005148"/>
            <a:ext cx="2133600" cy="1495425"/>
            <a:chOff x="4648200" y="5029200"/>
            <a:chExt cx="2133600" cy="14954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4830" y="5181600"/>
              <a:ext cx="792170" cy="1219200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648200" y="5029200"/>
            <a:ext cx="17637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4200" imgH="495300" progId="Equation.3">
                    <p:embed/>
                  </p:oleObj>
                </mc:Choice>
                <mc:Fallback>
                  <p:oleObj name="Equation" r:id="rId11" imgW="584200" imgH="4953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48200" y="5029200"/>
                          <a:ext cx="17637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784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30200" imgH="495300" progId="Equation.3">
                    <p:embed/>
                  </p:oleObj>
                </mc:Choice>
                <mc:Fallback>
                  <p:oleObj name="Equation" r:id="rId13" imgW="330200" imgH="4953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84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9916843" y="4005148"/>
            <a:ext cx="2197100" cy="1495425"/>
            <a:chOff x="6648450" y="5029200"/>
            <a:chExt cx="2197100" cy="149542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648450" y="5029200"/>
            <a:ext cx="17256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500" imgH="495300" progId="Equation.3">
                    <p:embed/>
                  </p:oleObj>
                </mc:Choice>
                <mc:Fallback>
                  <p:oleObj name="Equation" r:id="rId14" imgW="571500" imgH="4953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48450" y="5029200"/>
                          <a:ext cx="17256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84860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95300" progId="Equation.3">
                    <p:embed/>
                  </p:oleObj>
                </mc:Choice>
                <mc:Fallback>
                  <p:oleObj name="Equation" r:id="rId16" imgW="330200" imgH="4953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4860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3800" y="5257800"/>
              <a:ext cx="1092200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0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Height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371600" progId="Equation.3">
                  <p:embed/>
                </p:oleObj>
              </mc:Choice>
              <mc:Fallback>
                <p:oleObj name="Equation" r:id="rId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4" name="Graphic 3" descr="Ruler outline">
            <a:extLst>
              <a:ext uri="{FF2B5EF4-FFF2-40B4-BE49-F238E27FC236}">
                <a16:creationId xmlns:a16="http://schemas.microsoft.com/office/drawing/2014/main" id="{66D8ABCE-BACB-9018-45F7-9189D321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7" name="Graphic 6" descr="Hero Female outline">
            <a:extLst>
              <a:ext uri="{FF2B5EF4-FFF2-40B4-BE49-F238E27FC236}">
                <a16:creationId xmlns:a16="http://schemas.microsoft.com/office/drawing/2014/main" id="{0D2FBE76-7410-430E-D4BE-7E1B75D16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try to estimate coefficients using OLS, we get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the (relatively) big difference between actual and estimated coefficients.</a:t>
            </a:r>
          </a:p>
        </p:txBody>
      </p:sp>
      <p:grpSp>
        <p:nvGrpSpPr>
          <p:cNvPr id="13321" name="Group 73"/>
          <p:cNvGrpSpPr>
            <a:grpSpLocks noChangeAspect="1"/>
          </p:cNvGrpSpPr>
          <p:nvPr/>
        </p:nvGrpSpPr>
        <p:grpSpPr bwMode="auto">
          <a:xfrm>
            <a:off x="3768552" y="2113693"/>
            <a:ext cx="7516813" cy="2744788"/>
            <a:chOff x="-475" y="1131"/>
            <a:chExt cx="4735" cy="1729"/>
          </a:xfrm>
        </p:grpSpPr>
        <p:sp>
          <p:nvSpPr>
            <p:cNvPr id="13323" name="Rectangle 74"/>
            <p:cNvSpPr>
              <a:spLocks noChangeArrowheads="1"/>
            </p:cNvSpPr>
            <p:nvPr/>
          </p:nvSpPr>
          <p:spPr bwMode="auto">
            <a:xfrm>
              <a:off x="-228" y="1131"/>
              <a:ext cx="4488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1998" y="2724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i</a:t>
              </a:r>
              <a:endParaRPr lang="en-US" altLang="en-US" dirty="0"/>
            </a:p>
          </p:txBody>
        </p:sp>
        <p:sp>
          <p:nvSpPr>
            <p:cNvPr id="13325" name="Line 76"/>
            <p:cNvSpPr>
              <a:spLocks noChangeShapeType="1"/>
            </p:cNvSpPr>
            <p:nvPr/>
          </p:nvSpPr>
          <p:spPr bwMode="auto">
            <a:xfrm>
              <a:off x="-228" y="2409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Line 77"/>
            <p:cNvSpPr>
              <a:spLocks noChangeShapeType="1"/>
            </p:cNvSpPr>
            <p:nvPr/>
          </p:nvSpPr>
          <p:spPr bwMode="auto">
            <a:xfrm>
              <a:off x="-228" y="1131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Line 78"/>
            <p:cNvSpPr>
              <a:spLocks noChangeShapeType="1"/>
            </p:cNvSpPr>
            <p:nvPr/>
          </p:nvSpPr>
          <p:spPr bwMode="auto">
            <a:xfrm flipV="1">
              <a:off x="-228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" name="Line 79"/>
            <p:cNvSpPr>
              <a:spLocks noChangeShapeType="1"/>
            </p:cNvSpPr>
            <p:nvPr/>
          </p:nvSpPr>
          <p:spPr bwMode="auto">
            <a:xfrm>
              <a:off x="-228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" name="Line 80"/>
            <p:cNvSpPr>
              <a:spLocks noChangeShapeType="1"/>
            </p:cNvSpPr>
            <p:nvPr/>
          </p:nvSpPr>
          <p:spPr bwMode="auto">
            <a:xfrm flipV="1">
              <a:off x="52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" name="Line 81"/>
            <p:cNvSpPr>
              <a:spLocks noChangeShapeType="1"/>
            </p:cNvSpPr>
            <p:nvPr/>
          </p:nvSpPr>
          <p:spPr bwMode="auto">
            <a:xfrm>
              <a:off x="52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Line 84"/>
            <p:cNvSpPr>
              <a:spLocks noChangeShapeType="1"/>
            </p:cNvSpPr>
            <p:nvPr/>
          </p:nvSpPr>
          <p:spPr bwMode="auto">
            <a:xfrm flipV="1">
              <a:off x="2016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016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Line 88"/>
            <p:cNvSpPr>
              <a:spLocks noChangeShapeType="1"/>
            </p:cNvSpPr>
            <p:nvPr/>
          </p:nvSpPr>
          <p:spPr bwMode="auto">
            <a:xfrm flipV="1">
              <a:off x="3512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3512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 flipV="1">
              <a:off x="426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26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0" name="Freeform 99"/>
            <p:cNvSpPr>
              <a:spLocks noEditPoints="1"/>
            </p:cNvSpPr>
            <p:nvPr/>
          </p:nvSpPr>
          <p:spPr bwMode="auto">
            <a:xfrm>
              <a:off x="-475" y="1751"/>
              <a:ext cx="101" cy="68"/>
            </a:xfrm>
            <a:custGeom>
              <a:avLst/>
              <a:gdLst>
                <a:gd name="T0" fmla="*/ 270 w 270"/>
                <a:gd name="T1" fmla="*/ 180 h 183"/>
                <a:gd name="T2" fmla="*/ 269 w 270"/>
                <a:gd name="T3" fmla="*/ 182 h 183"/>
                <a:gd name="T4" fmla="*/ 267 w 270"/>
                <a:gd name="T5" fmla="*/ 183 h 183"/>
                <a:gd name="T6" fmla="*/ 81 w 270"/>
                <a:gd name="T7" fmla="*/ 137 h 183"/>
                <a:gd name="T8" fmla="*/ 52 w 270"/>
                <a:gd name="T9" fmla="*/ 125 h 183"/>
                <a:gd name="T10" fmla="*/ 26 w 270"/>
                <a:gd name="T11" fmla="*/ 106 h 183"/>
                <a:gd name="T12" fmla="*/ 7 w 270"/>
                <a:gd name="T13" fmla="*/ 81 h 183"/>
                <a:gd name="T14" fmla="*/ 0 w 270"/>
                <a:gd name="T15" fmla="*/ 51 h 183"/>
                <a:gd name="T16" fmla="*/ 5 w 270"/>
                <a:gd name="T17" fmla="*/ 19 h 183"/>
                <a:gd name="T18" fmla="*/ 19 w 270"/>
                <a:gd name="T19" fmla="*/ 5 h 183"/>
                <a:gd name="T20" fmla="*/ 39 w 270"/>
                <a:gd name="T21" fmla="*/ 0 h 183"/>
                <a:gd name="T22" fmla="*/ 59 w 270"/>
                <a:gd name="T23" fmla="*/ 4 h 183"/>
                <a:gd name="T24" fmla="*/ 77 w 270"/>
                <a:gd name="T25" fmla="*/ 15 h 183"/>
                <a:gd name="T26" fmla="*/ 91 w 270"/>
                <a:gd name="T27" fmla="*/ 31 h 183"/>
                <a:gd name="T28" fmla="*/ 99 w 270"/>
                <a:gd name="T29" fmla="*/ 22 h 183"/>
                <a:gd name="T30" fmla="*/ 109 w 270"/>
                <a:gd name="T31" fmla="*/ 16 h 183"/>
                <a:gd name="T32" fmla="*/ 120 w 270"/>
                <a:gd name="T33" fmla="*/ 13 h 183"/>
                <a:gd name="T34" fmla="*/ 132 w 270"/>
                <a:gd name="T35" fmla="*/ 11 h 183"/>
                <a:gd name="T36" fmla="*/ 163 w 270"/>
                <a:gd name="T37" fmla="*/ 18 h 183"/>
                <a:gd name="T38" fmla="*/ 190 w 270"/>
                <a:gd name="T39" fmla="*/ 36 h 183"/>
                <a:gd name="T40" fmla="*/ 209 w 270"/>
                <a:gd name="T41" fmla="*/ 62 h 183"/>
                <a:gd name="T42" fmla="*/ 216 w 270"/>
                <a:gd name="T43" fmla="*/ 104 h 183"/>
                <a:gd name="T44" fmla="*/ 207 w 270"/>
                <a:gd name="T45" fmla="*/ 134 h 183"/>
                <a:gd name="T46" fmla="*/ 192 w 270"/>
                <a:gd name="T47" fmla="*/ 149 h 183"/>
                <a:gd name="T48" fmla="*/ 268 w 270"/>
                <a:gd name="T49" fmla="*/ 162 h 183"/>
                <a:gd name="T50" fmla="*/ 270 w 270"/>
                <a:gd name="T51" fmla="*/ 177 h 183"/>
                <a:gd name="T52" fmla="*/ 270 w 270"/>
                <a:gd name="T53" fmla="*/ 180 h 183"/>
                <a:gd name="T54" fmla="*/ 208 w 270"/>
                <a:gd name="T55" fmla="*/ 103 h 183"/>
                <a:gd name="T56" fmla="*/ 199 w 270"/>
                <a:gd name="T57" fmla="*/ 79 h 183"/>
                <a:gd name="T58" fmla="*/ 177 w 270"/>
                <a:gd name="T59" fmla="*/ 61 h 183"/>
                <a:gd name="T60" fmla="*/ 148 w 270"/>
                <a:gd name="T61" fmla="*/ 50 h 183"/>
                <a:gd name="T62" fmla="*/ 121 w 270"/>
                <a:gd name="T63" fmla="*/ 46 h 183"/>
                <a:gd name="T64" fmla="*/ 100 w 270"/>
                <a:gd name="T65" fmla="*/ 52 h 183"/>
                <a:gd name="T66" fmla="*/ 101 w 270"/>
                <a:gd name="T67" fmla="*/ 75 h 183"/>
                <a:gd name="T68" fmla="*/ 93 w 270"/>
                <a:gd name="T69" fmla="*/ 99 h 183"/>
                <a:gd name="T70" fmla="*/ 82 w 270"/>
                <a:gd name="T71" fmla="*/ 72 h 183"/>
                <a:gd name="T72" fmla="*/ 82 w 270"/>
                <a:gd name="T73" fmla="*/ 50 h 183"/>
                <a:gd name="T74" fmla="*/ 71 w 270"/>
                <a:gd name="T75" fmla="*/ 42 h 183"/>
                <a:gd name="T76" fmla="*/ 50 w 270"/>
                <a:gd name="T77" fmla="*/ 34 h 183"/>
                <a:gd name="T78" fmla="*/ 31 w 270"/>
                <a:gd name="T79" fmla="*/ 32 h 183"/>
                <a:gd name="T80" fmla="*/ 14 w 270"/>
                <a:gd name="T81" fmla="*/ 37 h 183"/>
                <a:gd name="T82" fmla="*/ 8 w 270"/>
                <a:gd name="T83" fmla="*/ 52 h 183"/>
                <a:gd name="T84" fmla="*/ 19 w 270"/>
                <a:gd name="T85" fmla="*/ 74 h 183"/>
                <a:gd name="T86" fmla="*/ 47 w 270"/>
                <a:gd name="T87" fmla="*/ 101 h 183"/>
                <a:gd name="T88" fmla="*/ 83 w 270"/>
                <a:gd name="T89" fmla="*/ 116 h 183"/>
                <a:gd name="T90" fmla="*/ 149 w 270"/>
                <a:gd name="T91" fmla="*/ 133 h 183"/>
                <a:gd name="T92" fmla="*/ 165 w 270"/>
                <a:gd name="T93" fmla="*/ 135 h 183"/>
                <a:gd name="T94" fmla="*/ 196 w 270"/>
                <a:gd name="T95" fmla="*/ 122 h 183"/>
                <a:gd name="T96" fmla="*/ 208 w 270"/>
                <a:gd name="T97" fmla="*/ 103 h 183"/>
                <a:gd name="T98" fmla="*/ 92 w 270"/>
                <a:gd name="T99" fmla="*/ 78 h 183"/>
                <a:gd name="T100" fmla="*/ 93 w 270"/>
                <a:gd name="T101" fmla="*/ 73 h 183"/>
                <a:gd name="T102" fmla="*/ 91 w 270"/>
                <a:gd name="T103" fmla="*/ 65 h 183"/>
                <a:gd name="T104" fmla="*/ 91 w 270"/>
                <a:gd name="T105" fmla="*/ 66 h 183"/>
                <a:gd name="T106" fmla="*/ 90 w 270"/>
                <a:gd name="T107" fmla="*/ 73 h 183"/>
                <a:gd name="T108" fmla="*/ 92 w 270"/>
                <a:gd name="T109" fmla="*/ 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183">
                  <a:moveTo>
                    <a:pt x="270" y="180"/>
                  </a:moveTo>
                  <a:cubicBezTo>
                    <a:pt x="270" y="181"/>
                    <a:pt x="269" y="182"/>
                    <a:pt x="269" y="182"/>
                  </a:cubicBezTo>
                  <a:cubicBezTo>
                    <a:pt x="268" y="183"/>
                    <a:pt x="267" y="183"/>
                    <a:pt x="267" y="183"/>
                  </a:cubicBezTo>
                  <a:lnTo>
                    <a:pt x="81" y="137"/>
                  </a:lnTo>
                  <a:cubicBezTo>
                    <a:pt x="71" y="134"/>
                    <a:pt x="62" y="130"/>
                    <a:pt x="52" y="125"/>
                  </a:cubicBezTo>
                  <a:cubicBezTo>
                    <a:pt x="43" y="120"/>
                    <a:pt x="34" y="114"/>
                    <a:pt x="26" y="106"/>
                  </a:cubicBezTo>
                  <a:cubicBezTo>
                    <a:pt x="18" y="98"/>
                    <a:pt x="12" y="90"/>
                    <a:pt x="7" y="81"/>
                  </a:cubicBezTo>
                  <a:cubicBezTo>
                    <a:pt x="2" y="72"/>
                    <a:pt x="0" y="62"/>
                    <a:pt x="0" y="51"/>
                  </a:cubicBezTo>
                  <a:cubicBezTo>
                    <a:pt x="0" y="36"/>
                    <a:pt x="2" y="25"/>
                    <a:pt x="5" y="19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1" y="0"/>
                    <a:pt x="39" y="0"/>
                  </a:cubicBezTo>
                  <a:cubicBezTo>
                    <a:pt x="46" y="0"/>
                    <a:pt x="53" y="1"/>
                    <a:pt x="59" y="4"/>
                  </a:cubicBezTo>
                  <a:cubicBezTo>
                    <a:pt x="66" y="7"/>
                    <a:pt x="72" y="11"/>
                    <a:pt x="77" y="15"/>
                  </a:cubicBezTo>
                  <a:cubicBezTo>
                    <a:pt x="83" y="20"/>
                    <a:pt x="87" y="25"/>
                    <a:pt x="91" y="31"/>
                  </a:cubicBezTo>
                  <a:cubicBezTo>
                    <a:pt x="93" y="28"/>
                    <a:pt x="95" y="25"/>
                    <a:pt x="99" y="22"/>
                  </a:cubicBezTo>
                  <a:cubicBezTo>
                    <a:pt x="102" y="20"/>
                    <a:pt x="105" y="18"/>
                    <a:pt x="109" y="16"/>
                  </a:cubicBezTo>
                  <a:cubicBezTo>
                    <a:pt x="112" y="15"/>
                    <a:pt x="116" y="13"/>
                    <a:pt x="120" y="13"/>
                  </a:cubicBezTo>
                  <a:cubicBezTo>
                    <a:pt x="125" y="12"/>
                    <a:pt x="129" y="11"/>
                    <a:pt x="132" y="11"/>
                  </a:cubicBezTo>
                  <a:cubicBezTo>
                    <a:pt x="142" y="11"/>
                    <a:pt x="153" y="13"/>
                    <a:pt x="163" y="18"/>
                  </a:cubicBezTo>
                  <a:cubicBezTo>
                    <a:pt x="173" y="22"/>
                    <a:pt x="182" y="28"/>
                    <a:pt x="190" y="36"/>
                  </a:cubicBezTo>
                  <a:cubicBezTo>
                    <a:pt x="198" y="43"/>
                    <a:pt x="204" y="52"/>
                    <a:pt x="209" y="62"/>
                  </a:cubicBezTo>
                  <a:cubicBezTo>
                    <a:pt x="214" y="71"/>
                    <a:pt x="216" y="85"/>
                    <a:pt x="216" y="104"/>
                  </a:cubicBezTo>
                  <a:cubicBezTo>
                    <a:pt x="216" y="115"/>
                    <a:pt x="213" y="125"/>
                    <a:pt x="207" y="134"/>
                  </a:cubicBezTo>
                  <a:cubicBezTo>
                    <a:pt x="201" y="143"/>
                    <a:pt x="196" y="148"/>
                    <a:pt x="192" y="149"/>
                  </a:cubicBezTo>
                  <a:lnTo>
                    <a:pt x="268" y="162"/>
                  </a:lnTo>
                  <a:cubicBezTo>
                    <a:pt x="269" y="162"/>
                    <a:pt x="270" y="167"/>
                    <a:pt x="270" y="177"/>
                  </a:cubicBezTo>
                  <a:lnTo>
                    <a:pt x="270" y="180"/>
                  </a:lnTo>
                  <a:close/>
                  <a:moveTo>
                    <a:pt x="208" y="103"/>
                  </a:moveTo>
                  <a:cubicBezTo>
                    <a:pt x="208" y="94"/>
                    <a:pt x="205" y="86"/>
                    <a:pt x="199" y="79"/>
                  </a:cubicBezTo>
                  <a:cubicBezTo>
                    <a:pt x="193" y="72"/>
                    <a:pt x="186" y="66"/>
                    <a:pt x="177" y="61"/>
                  </a:cubicBezTo>
                  <a:cubicBezTo>
                    <a:pt x="168" y="56"/>
                    <a:pt x="158" y="52"/>
                    <a:pt x="148" y="50"/>
                  </a:cubicBezTo>
                  <a:cubicBezTo>
                    <a:pt x="138" y="47"/>
                    <a:pt x="129" y="46"/>
                    <a:pt x="121" y="46"/>
                  </a:cubicBezTo>
                  <a:cubicBezTo>
                    <a:pt x="111" y="46"/>
                    <a:pt x="104" y="48"/>
                    <a:pt x="100" y="52"/>
                  </a:cubicBezTo>
                  <a:cubicBezTo>
                    <a:pt x="101" y="53"/>
                    <a:pt x="101" y="61"/>
                    <a:pt x="101" y="75"/>
                  </a:cubicBezTo>
                  <a:cubicBezTo>
                    <a:pt x="101" y="91"/>
                    <a:pt x="98" y="99"/>
                    <a:pt x="93" y="99"/>
                  </a:cubicBezTo>
                  <a:cubicBezTo>
                    <a:pt x="86" y="99"/>
                    <a:pt x="82" y="90"/>
                    <a:pt x="82" y="72"/>
                  </a:cubicBezTo>
                  <a:cubicBezTo>
                    <a:pt x="82" y="57"/>
                    <a:pt x="82" y="50"/>
                    <a:pt x="82" y="50"/>
                  </a:cubicBezTo>
                  <a:cubicBezTo>
                    <a:pt x="81" y="48"/>
                    <a:pt x="77" y="46"/>
                    <a:pt x="71" y="42"/>
                  </a:cubicBezTo>
                  <a:cubicBezTo>
                    <a:pt x="64" y="39"/>
                    <a:pt x="57" y="36"/>
                    <a:pt x="50" y="34"/>
                  </a:cubicBezTo>
                  <a:cubicBezTo>
                    <a:pt x="43" y="32"/>
                    <a:pt x="37" y="32"/>
                    <a:pt x="31" y="32"/>
                  </a:cubicBezTo>
                  <a:cubicBezTo>
                    <a:pt x="24" y="32"/>
                    <a:pt x="19" y="33"/>
                    <a:pt x="14" y="37"/>
                  </a:cubicBezTo>
                  <a:cubicBezTo>
                    <a:pt x="10" y="40"/>
                    <a:pt x="8" y="45"/>
                    <a:pt x="8" y="52"/>
                  </a:cubicBezTo>
                  <a:cubicBezTo>
                    <a:pt x="8" y="56"/>
                    <a:pt x="11" y="64"/>
                    <a:pt x="19" y="74"/>
                  </a:cubicBezTo>
                  <a:cubicBezTo>
                    <a:pt x="27" y="84"/>
                    <a:pt x="36" y="93"/>
                    <a:pt x="47" y="101"/>
                  </a:cubicBezTo>
                  <a:cubicBezTo>
                    <a:pt x="59" y="108"/>
                    <a:pt x="71" y="113"/>
                    <a:pt x="83" y="116"/>
                  </a:cubicBezTo>
                  <a:lnTo>
                    <a:pt x="149" y="133"/>
                  </a:lnTo>
                  <a:cubicBezTo>
                    <a:pt x="154" y="134"/>
                    <a:pt x="159" y="134"/>
                    <a:pt x="165" y="135"/>
                  </a:cubicBezTo>
                  <a:cubicBezTo>
                    <a:pt x="177" y="135"/>
                    <a:pt x="188" y="131"/>
                    <a:pt x="196" y="122"/>
                  </a:cubicBezTo>
                  <a:cubicBezTo>
                    <a:pt x="204" y="114"/>
                    <a:pt x="208" y="108"/>
                    <a:pt x="208" y="103"/>
                  </a:cubicBezTo>
                  <a:close/>
                  <a:moveTo>
                    <a:pt x="92" y="78"/>
                  </a:moveTo>
                  <a:cubicBezTo>
                    <a:pt x="93" y="75"/>
                    <a:pt x="93" y="73"/>
                    <a:pt x="93" y="73"/>
                  </a:cubicBezTo>
                  <a:cubicBezTo>
                    <a:pt x="93" y="71"/>
                    <a:pt x="92" y="68"/>
                    <a:pt x="91" y="65"/>
                  </a:cubicBezTo>
                  <a:cubicBezTo>
                    <a:pt x="91" y="65"/>
                    <a:pt x="91" y="65"/>
                    <a:pt x="91" y="66"/>
                  </a:cubicBezTo>
                  <a:cubicBezTo>
                    <a:pt x="90" y="68"/>
                    <a:pt x="90" y="70"/>
                    <a:pt x="90" y="73"/>
                  </a:cubicBezTo>
                  <a:cubicBezTo>
                    <a:pt x="90" y="74"/>
                    <a:pt x="91" y="75"/>
                    <a:pt x="92" y="78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1" name="Rectangle 100"/>
            <p:cNvSpPr>
              <a:spLocks noChangeArrowheads="1"/>
            </p:cNvSpPr>
            <p:nvPr/>
          </p:nvSpPr>
          <p:spPr bwMode="auto">
            <a:xfrm rot="16200000">
              <a:off x="-370" y="1659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100" b="1">
                  <a:solidFill>
                    <a:srgbClr val="262626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13383" name="Line 101"/>
            <p:cNvSpPr>
              <a:spLocks noChangeShapeType="1"/>
            </p:cNvSpPr>
            <p:nvPr/>
          </p:nvSpPr>
          <p:spPr bwMode="auto">
            <a:xfrm flipV="1">
              <a:off x="-228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4" name="Line 102"/>
            <p:cNvSpPr>
              <a:spLocks noChangeShapeType="1"/>
            </p:cNvSpPr>
            <p:nvPr/>
          </p:nvSpPr>
          <p:spPr bwMode="auto">
            <a:xfrm flipV="1">
              <a:off x="4260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5" name="Line 103"/>
            <p:cNvSpPr>
              <a:spLocks noChangeShapeType="1"/>
            </p:cNvSpPr>
            <p:nvPr/>
          </p:nvSpPr>
          <p:spPr bwMode="auto">
            <a:xfrm>
              <a:off x="-228" y="2342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6" name="Line 104"/>
            <p:cNvSpPr>
              <a:spLocks noChangeShapeType="1"/>
            </p:cNvSpPr>
            <p:nvPr/>
          </p:nvSpPr>
          <p:spPr bwMode="auto">
            <a:xfrm flipH="1">
              <a:off x="4170" y="2342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7" name="Line 105"/>
            <p:cNvSpPr>
              <a:spLocks noChangeShapeType="1"/>
            </p:cNvSpPr>
            <p:nvPr/>
          </p:nvSpPr>
          <p:spPr bwMode="auto">
            <a:xfrm>
              <a:off x="-228" y="2073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8" name="Line 106"/>
            <p:cNvSpPr>
              <a:spLocks noChangeShapeType="1"/>
            </p:cNvSpPr>
            <p:nvPr/>
          </p:nvSpPr>
          <p:spPr bwMode="auto">
            <a:xfrm flipH="1">
              <a:off x="4170" y="2073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9" name="Line 107"/>
            <p:cNvSpPr>
              <a:spLocks noChangeShapeType="1"/>
            </p:cNvSpPr>
            <p:nvPr/>
          </p:nvSpPr>
          <p:spPr bwMode="auto">
            <a:xfrm>
              <a:off x="-228" y="1804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0" name="Line 108"/>
            <p:cNvSpPr>
              <a:spLocks noChangeShapeType="1"/>
            </p:cNvSpPr>
            <p:nvPr/>
          </p:nvSpPr>
          <p:spPr bwMode="auto">
            <a:xfrm flipH="1">
              <a:off x="4170" y="1804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1" name="Line 109"/>
            <p:cNvSpPr>
              <a:spLocks noChangeShapeType="1"/>
            </p:cNvSpPr>
            <p:nvPr/>
          </p:nvSpPr>
          <p:spPr bwMode="auto">
            <a:xfrm>
              <a:off x="-228" y="1535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2" name="Line 110"/>
            <p:cNvSpPr>
              <a:spLocks noChangeShapeType="1"/>
            </p:cNvSpPr>
            <p:nvPr/>
          </p:nvSpPr>
          <p:spPr bwMode="auto">
            <a:xfrm flipH="1">
              <a:off x="4170" y="1535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3" name="Line 111"/>
            <p:cNvSpPr>
              <a:spLocks noChangeShapeType="1"/>
            </p:cNvSpPr>
            <p:nvPr/>
          </p:nvSpPr>
          <p:spPr bwMode="auto">
            <a:xfrm>
              <a:off x="-228" y="1266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4" name="Line 112"/>
            <p:cNvSpPr>
              <a:spLocks noChangeShapeType="1"/>
            </p:cNvSpPr>
            <p:nvPr/>
          </p:nvSpPr>
          <p:spPr bwMode="auto">
            <a:xfrm flipH="1">
              <a:off x="4170" y="1266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5" name="Rectangle 113"/>
            <p:cNvSpPr>
              <a:spLocks noChangeArrowheads="1"/>
            </p:cNvSpPr>
            <p:nvPr/>
          </p:nvSpPr>
          <p:spPr bwMode="auto">
            <a:xfrm>
              <a:off x="-366" y="2283"/>
              <a:ext cx="1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-2</a:t>
              </a:r>
              <a:endParaRPr lang="en-US" altLang="en-US"/>
            </a:p>
          </p:txBody>
        </p:sp>
        <p:sp>
          <p:nvSpPr>
            <p:cNvPr id="13396" name="Rectangle 114"/>
            <p:cNvSpPr>
              <a:spLocks noChangeArrowheads="1"/>
            </p:cNvSpPr>
            <p:nvPr/>
          </p:nvSpPr>
          <p:spPr bwMode="auto">
            <a:xfrm>
              <a:off x="-330" y="201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3397" name="Rectangle 115"/>
            <p:cNvSpPr>
              <a:spLocks noChangeArrowheads="1"/>
            </p:cNvSpPr>
            <p:nvPr/>
          </p:nvSpPr>
          <p:spPr bwMode="auto">
            <a:xfrm>
              <a:off x="-330" y="174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3398" name="Rectangle 116"/>
            <p:cNvSpPr>
              <a:spLocks noChangeArrowheads="1"/>
            </p:cNvSpPr>
            <p:nvPr/>
          </p:nvSpPr>
          <p:spPr bwMode="auto">
            <a:xfrm>
              <a:off x="-330" y="147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3399" name="Rectangle 117"/>
            <p:cNvSpPr>
              <a:spLocks noChangeArrowheads="1"/>
            </p:cNvSpPr>
            <p:nvPr/>
          </p:nvSpPr>
          <p:spPr bwMode="auto">
            <a:xfrm>
              <a:off x="-330" y="120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13403" name="Line 121"/>
            <p:cNvSpPr>
              <a:spLocks noChangeShapeType="1"/>
            </p:cNvSpPr>
            <p:nvPr/>
          </p:nvSpPr>
          <p:spPr bwMode="auto">
            <a:xfrm>
              <a:off x="520" y="2073"/>
              <a:ext cx="0" cy="232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4" name="Line 122"/>
            <p:cNvSpPr>
              <a:spLocks noChangeShapeType="1"/>
            </p:cNvSpPr>
            <p:nvPr/>
          </p:nvSpPr>
          <p:spPr bwMode="auto">
            <a:xfrm>
              <a:off x="2016" y="2073"/>
              <a:ext cx="0" cy="10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5" name="Line 123"/>
            <p:cNvSpPr>
              <a:spLocks noChangeShapeType="1"/>
            </p:cNvSpPr>
            <p:nvPr/>
          </p:nvSpPr>
          <p:spPr bwMode="auto">
            <a:xfrm flipV="1">
              <a:off x="3512" y="1203"/>
              <a:ext cx="0" cy="87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9" name="Line 127"/>
            <p:cNvSpPr>
              <a:spLocks noChangeShapeType="1"/>
            </p:cNvSpPr>
            <p:nvPr/>
          </p:nvSpPr>
          <p:spPr bwMode="auto">
            <a:xfrm flipV="1">
              <a:off x="520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0" name="Line 128"/>
            <p:cNvSpPr>
              <a:spLocks noChangeShapeType="1"/>
            </p:cNvSpPr>
            <p:nvPr/>
          </p:nvSpPr>
          <p:spPr bwMode="auto">
            <a:xfrm flipV="1">
              <a:off x="2016" y="1804"/>
              <a:ext cx="0" cy="269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1" name="Line 129"/>
            <p:cNvSpPr>
              <a:spLocks noChangeShapeType="1"/>
            </p:cNvSpPr>
            <p:nvPr/>
          </p:nvSpPr>
          <p:spPr bwMode="auto">
            <a:xfrm flipV="1">
              <a:off x="3512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2" name="Line 130"/>
            <p:cNvSpPr>
              <a:spLocks noChangeShapeType="1"/>
            </p:cNvSpPr>
            <p:nvPr/>
          </p:nvSpPr>
          <p:spPr bwMode="auto">
            <a:xfrm>
              <a:off x="-228" y="2073"/>
              <a:ext cx="4488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3" name="Rectangle 131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4" name="Rectangle 132"/>
            <p:cNvSpPr>
              <a:spLocks noChangeArrowheads="1"/>
            </p:cNvSpPr>
            <p:nvPr/>
          </p:nvSpPr>
          <p:spPr bwMode="auto">
            <a:xfrm>
              <a:off x="162" y="1233"/>
              <a:ext cx="4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estimated</a:t>
              </a:r>
              <a:endParaRPr lang="en-US" altLang="en-US"/>
            </a:p>
          </p:txBody>
        </p:sp>
        <p:sp>
          <p:nvSpPr>
            <p:cNvPr id="13415" name="Line 133"/>
            <p:cNvSpPr>
              <a:spLocks noChangeShapeType="1"/>
            </p:cNvSpPr>
            <p:nvPr/>
          </p:nvSpPr>
          <p:spPr bwMode="auto">
            <a:xfrm>
              <a:off x="-102" y="1287"/>
              <a:ext cx="169" cy="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" name="Rectangle 135"/>
            <p:cNvSpPr>
              <a:spLocks noChangeArrowheads="1"/>
            </p:cNvSpPr>
            <p:nvPr/>
          </p:nvSpPr>
          <p:spPr bwMode="auto">
            <a:xfrm>
              <a:off x="162" y="1359"/>
              <a:ext cx="1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true</a:t>
              </a:r>
              <a:endParaRPr lang="en-US" altLang="en-US"/>
            </a:p>
          </p:txBody>
        </p:sp>
        <p:sp>
          <p:nvSpPr>
            <p:cNvPr id="13418" name="Line 136"/>
            <p:cNvSpPr>
              <a:spLocks noChangeShapeType="1"/>
            </p:cNvSpPr>
            <p:nvPr/>
          </p:nvSpPr>
          <p:spPr bwMode="auto">
            <a:xfrm>
              <a:off x="-102" y="1414"/>
              <a:ext cx="169" cy="0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" name="Rectangle 138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55221" y="4168552"/>
            <a:ext cx="5237669" cy="457200"/>
            <a:chOff x="2997536" y="-569086"/>
            <a:chExt cx="8762496" cy="76488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94" y="-518525"/>
              <a:ext cx="431278" cy="66376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307" y="-507255"/>
              <a:ext cx="603725" cy="60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935221" y="1562239"/>
            <a:ext cx="2299641" cy="3733522"/>
            <a:chOff x="4973842" y="1848490"/>
            <a:chExt cx="2112758" cy="3186934"/>
          </a:xfrm>
        </p:grpSpPr>
        <p:sp>
          <p:nvSpPr>
            <p:cNvPr id="25" name="Rounded Rectangle 24"/>
            <p:cNvSpPr/>
            <p:nvPr/>
          </p:nvSpPr>
          <p:spPr>
            <a:xfrm>
              <a:off x="5954232" y="1848490"/>
              <a:ext cx="827567" cy="22855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glow rad="228600">
                <a:srgbClr val="FFC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973842" y="4267200"/>
              <a:ext cx="2112758" cy="768224"/>
              <a:chOff x="4395352" y="6297770"/>
              <a:chExt cx="2112758" cy="7682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solidFill>
                                        <a:srgbClr val="0033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i="1">
                                        <a:solidFill>
                                          <a:srgbClr val="00336F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336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8642" y="6459178"/>
                <a:ext cx="620233" cy="4572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4442" y="6482221"/>
                <a:ext cx="257791" cy="396756"/>
              </a:xfrm>
              <a:prstGeom prst="rect">
                <a:avLst/>
              </a:prstGeom>
            </p:spPr>
          </p:pic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634" y="4735745"/>
            <a:ext cx="9028585" cy="1878185"/>
          </a:xfrm>
        </p:spPr>
        <p:txBody>
          <a:bodyPr anchor="b"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Some dimensions are redundant</a:t>
            </a:r>
          </a:p>
          <a:p>
            <a:pPr lvl="1"/>
            <a:r>
              <a:rPr lang="en-US" sz="2400" dirty="0"/>
              <a:t>Little information in 3</a:t>
            </a:r>
            <a:r>
              <a:rPr lang="en-US" sz="2400" baseline="30000" dirty="0"/>
              <a:t>rd</a:t>
            </a:r>
            <a:r>
              <a:rPr lang="en-US" sz="2400" dirty="0"/>
              <a:t> dimension not captured by the first two</a:t>
            </a:r>
          </a:p>
          <a:p>
            <a:pPr lvl="1"/>
            <a:r>
              <a:rPr lang="en-US" sz="2400" dirty="0"/>
              <a:t>In linear regression, redundancy causes noise to be </a:t>
            </a:r>
            <a:r>
              <a:rPr lang="en-US" sz="2400" b="1" dirty="0"/>
              <a:t>amplified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47059-E408-24C6-CB44-04D6EAC60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1371600" progId="Equation.3">
                  <p:embed/>
                </p:oleObj>
              </mc:Choice>
              <mc:Fallback>
                <p:oleObj name="Equation" r:id="rId13" imgW="4241800" imgH="1371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B47059-E408-24C6-CB44-04D6EAC60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D64C535-3166-3481-D019-B7EDBB5B074D}"/>
              </a:ext>
            </a:extLst>
          </p:cNvPr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EC0ED-C070-508A-68EC-DDEBCD489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36196-A3B7-DE26-18CB-9C121AD2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DC87B7-793C-6288-5986-BE8605D8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9" name="Graphic 8" descr="Ruler outline">
            <a:extLst>
              <a:ext uri="{FF2B5EF4-FFF2-40B4-BE49-F238E27FC236}">
                <a16:creationId xmlns:a16="http://schemas.microsoft.com/office/drawing/2014/main" id="{B3BFB784-DA64-DF73-0CFF-4393DF98A8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10" name="Graphic 9" descr="Hero Female outline">
            <a:extLst>
              <a:ext uri="{FF2B5EF4-FFF2-40B4-BE49-F238E27FC236}">
                <a16:creationId xmlns:a16="http://schemas.microsoft.com/office/drawing/2014/main" id="{E290D682-7582-0927-4DF0-DA9F21ED3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2929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1184</Words>
  <Application>Microsoft Macintosh PowerPoint</Application>
  <PresentationFormat>Widescreen</PresentationFormat>
  <Paragraphs>187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Cambria Math</vt:lpstr>
      <vt:lpstr>Corbel</vt:lpstr>
      <vt:lpstr>Lucida Sans Unicode</vt:lpstr>
      <vt:lpstr>Symbol</vt:lpstr>
      <vt:lpstr>Times</vt:lpstr>
      <vt:lpstr>Wingdings</vt:lpstr>
      <vt:lpstr>Wingdings 2</vt:lpstr>
      <vt:lpstr>Frame</vt:lpstr>
      <vt:lpstr>Equation</vt:lpstr>
      <vt:lpstr>Visual Analytics– Dimensionality Reduction</vt:lpstr>
      <vt:lpstr>Plan for Today</vt:lpstr>
      <vt:lpstr>What we’ve been (mostly) worried about</vt:lpstr>
      <vt:lpstr>Ideas?</vt:lpstr>
      <vt:lpstr>Toy example</vt:lpstr>
      <vt:lpstr>Estimating Height</vt:lpstr>
      <vt:lpstr>Estimate for b</vt:lpstr>
      <vt:lpstr>What’s going on here?</vt:lpstr>
      <vt:lpstr>Dimension reduction</vt:lpstr>
      <vt:lpstr>Dimension reduction</vt:lpstr>
      <vt:lpstr>Dimension reduction</vt:lpstr>
      <vt:lpstr>Projection</vt:lpstr>
      <vt:lpstr>Projection</vt:lpstr>
      <vt:lpstr>Projection</vt:lpstr>
      <vt:lpstr>Dimension reduction via projection</vt:lpstr>
      <vt:lpstr>Linear projection</vt:lpstr>
      <vt:lpstr>What’s the deal with projection?</vt:lpstr>
      <vt:lpstr>Flashback: why did we pick this line?</vt:lpstr>
      <vt:lpstr>Explains the most variance in the data</vt:lpstr>
      <vt:lpstr>Imagine this line as a new dimension…</vt:lpstr>
      <vt:lpstr>“Principal component”</vt:lpstr>
      <vt:lpstr>Mathematically</vt:lpstr>
      <vt:lpstr>Using loadings to project</vt:lpstr>
      <vt:lpstr>Additional principal components</vt:lpstr>
      <vt:lpstr>Principal components are orthogonal</vt:lpstr>
      <vt:lpstr>Generating additional principal components</vt:lpstr>
      <vt:lpstr>Example</vt:lpstr>
      <vt:lpstr>Example</vt:lpstr>
      <vt:lpstr>Example: 1st two PCs</vt:lpstr>
      <vt:lpstr>Example: 1st three PCs</vt:lpstr>
      <vt:lpstr>Potential issues with PCA?</vt:lpstr>
      <vt:lpstr>New idea</vt:lpstr>
      <vt:lpstr>MDS (Multidimensional Scaling)</vt:lpstr>
      <vt:lpstr>Potential issues with general MDS?</vt:lpstr>
      <vt:lpstr>t-SNE (t-Distributed Stochastic Neighbor Embedding)</vt:lpstr>
      <vt:lpstr>Example: t-SNE</vt:lpstr>
      <vt:lpstr>Example: 1st two PCs</vt:lpstr>
      <vt:lpstr>Example: t-SNE</vt:lpstr>
      <vt:lpstr>Example: 3D</vt:lpstr>
      <vt:lpstr>Potential issues with t-SNE?</vt:lpstr>
      <vt:lpstr>UMAP (Uniform Manifold Approximation and Projection)</vt:lpstr>
      <vt:lpstr>Example: 1st two PCs</vt:lpstr>
      <vt:lpstr>Example: t-SNE</vt:lpstr>
      <vt:lpstr>Example: UMAP</vt:lpstr>
      <vt:lpstr>Example: 3D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29</cp:revision>
  <dcterms:created xsi:type="dcterms:W3CDTF">2023-08-03T18:49:17Z</dcterms:created>
  <dcterms:modified xsi:type="dcterms:W3CDTF">2024-08-27T18:08:55Z</dcterms:modified>
</cp:coreProperties>
</file>