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5"/>
  </p:notesMasterIdLst>
  <p:sldIdLst>
    <p:sldId id="256" r:id="rId2"/>
    <p:sldId id="257" r:id="rId3"/>
    <p:sldId id="285" r:id="rId4"/>
    <p:sldId id="286" r:id="rId5"/>
    <p:sldId id="288" r:id="rId6"/>
    <p:sldId id="289" r:id="rId7"/>
    <p:sldId id="290" r:id="rId8"/>
    <p:sldId id="291" r:id="rId9"/>
    <p:sldId id="292" r:id="rId10"/>
    <p:sldId id="294" r:id="rId11"/>
    <p:sldId id="295" r:id="rId12"/>
    <p:sldId id="297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crouser.github.io/MassMutual-DataVis/" TargetMode="External"/><Relationship Id="rId2" Type="http://schemas.openxmlformats.org/officeDocument/2006/relationships/hyperlink" Target="https://jcrouser.github.io/MassMutual-Intro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eanumber.github.io/sds192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F6EF-1D56-20D6-6E0D-E67F2119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899866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/>
              <a:t>Aggregation and Grouping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09469-85E6-A687-5E2B-E23037DC9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71664"/>
            <a:ext cx="7315200" cy="757539"/>
          </a:xfrm>
        </p:spPr>
        <p:txBody>
          <a:bodyPr>
            <a:noAutofit/>
          </a:bodyPr>
          <a:lstStyle/>
          <a:p>
            <a:r>
              <a:rPr lang="en-US" sz="2800" dirty="0"/>
              <a:t>SSEP 2022 Morning Day 2</a:t>
            </a:r>
          </a:p>
          <a:p>
            <a:r>
              <a:rPr lang="en-US" sz="2800" dirty="0"/>
              <a:t>Dr. Ab </a:t>
            </a:r>
            <a:r>
              <a:rPr lang="en-US" sz="2800" dirty="0" err="1"/>
              <a:t>Mosca</a:t>
            </a:r>
            <a:r>
              <a:rPr lang="en-US" sz="2800" dirty="0"/>
              <a:t> (they/them)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4B405-7172-F09E-58DF-D35CBD1119CE}"/>
              </a:ext>
            </a:extLst>
          </p:cNvPr>
          <p:cNvSpPr txBox="1"/>
          <p:nvPr/>
        </p:nvSpPr>
        <p:spPr>
          <a:xfrm>
            <a:off x="35169" y="6131692"/>
            <a:ext cx="915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Slides based on slides courtesy of Jordan Crouser:  </a:t>
            </a:r>
            <a:r>
              <a:rPr lang="en-US" u="sng" dirty="0">
                <a:hlinkClick r:id="rId2"/>
              </a:rPr>
              <a:t>https://jcrouser.github.io/MassMutual-IntroR/</a:t>
            </a:r>
            <a:r>
              <a:rPr lang="en-US" dirty="0"/>
              <a:t>,  </a:t>
            </a:r>
            <a:r>
              <a:rPr lang="en-US" u="sng" dirty="0">
                <a:hlinkClick r:id="rId3"/>
              </a:rPr>
              <a:t>https://jcrouser.github.io/MassMutual-DataVis/</a:t>
            </a:r>
            <a:r>
              <a:rPr lang="en-US" dirty="0"/>
              <a:t>,  </a:t>
            </a:r>
            <a:r>
              <a:rPr lang="en-US" u="sng" dirty="0">
                <a:hlinkClick r:id="rId4"/>
              </a:rPr>
              <a:t>https://beanumber.github.io/sds192/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40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 </a:t>
            </a:r>
            <a:r>
              <a:rPr lang="en-US" dirty="0"/>
              <a:t>by Group</a:t>
            </a:r>
            <a:endParaRPr lang="en-US" dirty="0">
              <a:latin typeface="Courier" pitchFamily="2" charset="0"/>
            </a:endParaRP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2F1537-8742-64FF-7B39-B5E2967E8552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1223D16-2E28-78C0-AE94-4FA2DF0E0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06594"/>
              </p:ext>
            </p:extLst>
          </p:nvPr>
        </p:nvGraphicFramePr>
        <p:xfrm>
          <a:off x="7816175" y="3862830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989631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FCE0B1E8-6E57-3E3E-33DF-F0E84802AD61}"/>
              </a:ext>
            </a:extLst>
          </p:cNvPr>
          <p:cNvSpPr/>
          <p:nvPr/>
        </p:nvSpPr>
        <p:spPr>
          <a:xfrm>
            <a:off x="7816175" y="4229846"/>
            <a:ext cx="3803739" cy="1272208"/>
          </a:xfrm>
          <a:prstGeom prst="frame">
            <a:avLst>
              <a:gd name="adj1" fmla="val 52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3EDB876-E2DE-91AC-0DF9-8C6625A558DA}"/>
              </a:ext>
            </a:extLst>
          </p:cNvPr>
          <p:cNvSpPr/>
          <p:nvPr/>
        </p:nvSpPr>
        <p:spPr>
          <a:xfrm>
            <a:off x="7816174" y="5413715"/>
            <a:ext cx="3803739" cy="1272208"/>
          </a:xfrm>
          <a:prstGeom prst="frame">
            <a:avLst>
              <a:gd name="adj1" fmla="val 52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FD23CC4-B8C0-F147-9FBF-01FF901BBA9A}"/>
              </a:ext>
            </a:extLst>
          </p:cNvPr>
          <p:cNvCxnSpPr>
            <a:cxnSpLocks/>
          </p:cNvCxnSpPr>
          <p:nvPr/>
        </p:nvCxnSpPr>
        <p:spPr>
          <a:xfrm>
            <a:off x="6941531" y="3086566"/>
            <a:ext cx="1113549" cy="958396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BE572-5148-7D7C-76BE-1DFC6A6E95D1}"/>
              </a:ext>
            </a:extLst>
          </p:cNvPr>
          <p:cNvSpPr/>
          <p:nvPr/>
        </p:nvSpPr>
        <p:spPr>
          <a:xfrm>
            <a:off x="7566990" y="2561715"/>
            <a:ext cx="4450487" cy="86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(Color)</a:t>
            </a:r>
          </a:p>
        </p:txBody>
      </p:sp>
    </p:spTree>
    <p:extLst>
      <p:ext uri="{BB962C8B-B14F-4D97-AF65-F5344CB8AC3E}">
        <p14:creationId xmlns:p14="http://schemas.microsoft.com/office/powerpoint/2010/main" val="173223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 </a:t>
            </a:r>
            <a:r>
              <a:rPr lang="en-US" dirty="0"/>
              <a:t>by Group</a:t>
            </a:r>
            <a:endParaRPr lang="en-US" dirty="0">
              <a:latin typeface="Courier" pitchFamily="2" charset="0"/>
            </a:endParaRP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2F1537-8742-64FF-7B39-B5E2967E8552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DCB5A34-E609-E591-C4B2-7C74CF9AF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75014"/>
              </p:ext>
            </p:extLst>
          </p:nvPr>
        </p:nvGraphicFramePr>
        <p:xfrm>
          <a:off x="8532158" y="4551091"/>
          <a:ext cx="2319130" cy="11739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avg_weight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8EE3330A-5A94-F295-0B2A-080F8E74345F}"/>
              </a:ext>
            </a:extLst>
          </p:cNvPr>
          <p:cNvSpPr/>
          <p:nvPr/>
        </p:nvSpPr>
        <p:spPr>
          <a:xfrm>
            <a:off x="7566990" y="2561714"/>
            <a:ext cx="4450487" cy="1692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(Color)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avg_weight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mean(Weight))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2F52EF3-C984-C793-9FA2-345DA7CDA586}"/>
              </a:ext>
            </a:extLst>
          </p:cNvPr>
          <p:cNvCxnSpPr>
            <a:cxnSpLocks/>
          </p:cNvCxnSpPr>
          <p:nvPr/>
        </p:nvCxnSpPr>
        <p:spPr>
          <a:xfrm>
            <a:off x="6809010" y="3020305"/>
            <a:ext cx="1818157" cy="1782707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296-9B1B-56D8-BAF2-8DF356DB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0F6C-F1E2-6B40-8E17-19D543876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group_by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Creates a grouped version of your dataset</a:t>
            </a:r>
          </a:p>
          <a:p>
            <a:r>
              <a:rPr lang="en-US" sz="2800" dirty="0"/>
              <a:t>Performs following operations by groups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Take a look at the </a:t>
            </a:r>
            <a:r>
              <a:rPr lang="en-US" sz="2800" dirty="0" err="1">
                <a:latin typeface="Courier" pitchFamily="2" charset="0"/>
              </a:rPr>
              <a:t>dplyr</a:t>
            </a:r>
            <a:r>
              <a:rPr lang="en-US" sz="2800" dirty="0"/>
              <a:t> </a:t>
            </a:r>
            <a:r>
              <a:rPr lang="en-US" sz="2800" dirty="0" err="1"/>
              <a:t>cheatsheet</a:t>
            </a:r>
            <a:r>
              <a:rPr lang="en-US" sz="2800" dirty="0"/>
              <a:t> for more </a:t>
            </a:r>
            <a:r>
              <a:rPr lang="en-US" sz="2800" dirty="0">
                <a:latin typeface="Courier" pitchFamily="2" charset="0"/>
              </a:rPr>
              <a:t>summarize() </a:t>
            </a:r>
            <a:r>
              <a:rPr lang="en-US" sz="2800" dirty="0"/>
              <a:t>helper functions: </a:t>
            </a:r>
            <a:r>
              <a:rPr lang="en-US" sz="2800" dirty="0">
                <a:hlinkClick r:id="rId2"/>
              </a:rPr>
              <a:t>R Cheatsheets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/>
              <a:t>Group Data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76F732-B5BE-CAB5-969D-914015BBC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6" b="10343"/>
          <a:stretch/>
        </p:blipFill>
        <p:spPr>
          <a:xfrm>
            <a:off x="5101720" y="2663687"/>
            <a:ext cx="4426594" cy="238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4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296-9B1B-56D8-BAF2-8DF356DB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latin typeface="Courier" pitchFamily="2" charset="0"/>
              </a:rPr>
              <a:t>summarize()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0F6C-F1E2-6B40-8E17-19D543876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7C332B-5707-4671-1741-443D4C9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14" y="1067353"/>
            <a:ext cx="4110096" cy="3437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Apply a summary function to a column.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979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summarize(mean(a0))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26661" y="22709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35768" y="276547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22516" y="325580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7193440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851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7C332B-5707-4671-1741-443D4C9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47" y="1067353"/>
            <a:ext cx="4110096" cy="3437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marL="502920" lvl="1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7684588" y="2295910"/>
            <a:ext cx="3620336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summarize(mean(a0))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128747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4660883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166623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229094" y="22709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238201" y="276547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224949" y="325580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795873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234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E51E9BF-D7DA-B25B-D153-404A29736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4198"/>
              </p:ext>
            </p:extLst>
          </p:nvPr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38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E51E9BF-D7DA-B25B-D153-404A29736234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B21FC3F-D055-196B-DE57-8B64A2F0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F911A-12EC-BC15-194C-16A9A4BFA9EF}"/>
              </a:ext>
            </a:extLst>
          </p:cNvPr>
          <p:cNvSpPr/>
          <p:nvPr/>
        </p:nvSpPr>
        <p:spPr>
          <a:xfrm>
            <a:off x="7566990" y="2587085"/>
            <a:ext cx="4450487" cy="1192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avg_weight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mean(Weight))</a:t>
            </a:r>
          </a:p>
        </p:txBody>
      </p:sp>
    </p:spTree>
    <p:extLst>
      <p:ext uri="{BB962C8B-B14F-4D97-AF65-F5344CB8AC3E}">
        <p14:creationId xmlns:p14="http://schemas.microsoft.com/office/powerpoint/2010/main" val="367260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E51E9BF-D7DA-B25B-D153-404A29736234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164FD31-C021-13E2-A40D-6F8D97CC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A716E-2461-58E2-21EF-F669B5A44BD7}"/>
              </a:ext>
            </a:extLst>
          </p:cNvPr>
          <p:cNvSpPr/>
          <p:nvPr/>
        </p:nvSpPr>
        <p:spPr>
          <a:xfrm>
            <a:off x="7566990" y="2587085"/>
            <a:ext cx="4450487" cy="1192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avg_weight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mean(Weight))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21426007-4510-C53E-B4D4-5DD922CBE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73950"/>
              </p:ext>
            </p:extLst>
          </p:nvPr>
        </p:nvGraphicFramePr>
        <p:xfrm>
          <a:off x="9103120" y="3967996"/>
          <a:ext cx="1378226" cy="7837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avg_weight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7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E5F07276-75ED-AF66-D054-835891388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93002"/>
              </p:ext>
            </p:extLst>
          </p:nvPr>
        </p:nvGraphicFramePr>
        <p:xfrm>
          <a:off x="9103120" y="3967996"/>
          <a:ext cx="1378226" cy="7837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avg_weight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need to group the data and summarize each group…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E51E9BF-D7DA-B25B-D153-404A29736234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CD0B58B-545F-D18D-FC53-1A1E7F4F4C3B}"/>
              </a:ext>
            </a:extLst>
          </p:cNvPr>
          <p:cNvSpPr/>
          <p:nvPr/>
        </p:nvSpPr>
        <p:spPr>
          <a:xfrm>
            <a:off x="7566990" y="2587085"/>
            <a:ext cx="4450487" cy="1192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avg_weight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mean(Weight))</a:t>
            </a:r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EFF272AF-19E4-0615-10B6-6BF6FCAD6733}"/>
              </a:ext>
            </a:extLst>
          </p:cNvPr>
          <p:cNvSpPr/>
          <p:nvPr/>
        </p:nvSpPr>
        <p:spPr>
          <a:xfrm>
            <a:off x="8598418" y="2199860"/>
            <a:ext cx="2160104" cy="2146853"/>
          </a:xfrm>
          <a:prstGeom prst="mathMultiply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</a:t>
            </a:r>
          </a:p>
        </p:txBody>
      </p:sp>
    </p:spTree>
    <p:extLst>
      <p:ext uri="{BB962C8B-B14F-4D97-AF65-F5344CB8AC3E}">
        <p14:creationId xmlns:p14="http://schemas.microsoft.com/office/powerpoint/2010/main" val="235462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D0B58B-545F-D18D-FC53-1A1E7F4F4C3B}"/>
              </a:ext>
            </a:extLst>
          </p:cNvPr>
          <p:cNvSpPr/>
          <p:nvPr/>
        </p:nvSpPr>
        <p:spPr>
          <a:xfrm>
            <a:off x="7566990" y="2561715"/>
            <a:ext cx="4450487" cy="86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(Color)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 </a:t>
            </a:r>
            <a:r>
              <a:rPr lang="en-US" dirty="0"/>
              <a:t>by Group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2F1537-8742-64FF-7B39-B5E2967E8552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616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294</TotalTime>
  <Words>683</Words>
  <Application>Microsoft Macintosh PowerPoint</Application>
  <PresentationFormat>Widescreen</PresentationFormat>
  <Paragraphs>307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Corbel</vt:lpstr>
      <vt:lpstr>Courier</vt:lpstr>
      <vt:lpstr>Wingdings 2</vt:lpstr>
      <vt:lpstr>Frame</vt:lpstr>
      <vt:lpstr>Aggregation and Grouping</vt:lpstr>
      <vt:lpstr>Recap: summarize()</vt:lpstr>
      <vt:lpstr>The 5 Verbs: dplyr</vt:lpstr>
      <vt:lpstr>The 5 Verbs: dplyr</vt:lpstr>
      <vt:lpstr>summarize()</vt:lpstr>
      <vt:lpstr>summarize()</vt:lpstr>
      <vt:lpstr>summarize()</vt:lpstr>
      <vt:lpstr>summarize()</vt:lpstr>
      <vt:lpstr>summarize() by Group</vt:lpstr>
      <vt:lpstr>summarize() by Group</vt:lpstr>
      <vt:lpstr>summarize() by Group</vt:lpstr>
      <vt:lpstr>Grouping Data</vt:lpstr>
      <vt:lpstr>Group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20</cp:revision>
  <dcterms:created xsi:type="dcterms:W3CDTF">2022-07-07T13:23:27Z</dcterms:created>
  <dcterms:modified xsi:type="dcterms:W3CDTF">2022-07-08T14:22:56Z</dcterms:modified>
</cp:coreProperties>
</file>