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63" r:id="rId17"/>
    <p:sldId id="276" r:id="rId18"/>
    <p:sldId id="277" r:id="rId19"/>
    <p:sldId id="279" r:id="rId20"/>
    <p:sldId id="281" r:id="rId21"/>
    <p:sldId id="282" r:id="rId22"/>
    <p:sldId id="283" r:id="rId23"/>
    <p:sldId id="284" r:id="rId24"/>
    <p:sldId id="28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24"/>
    <p:restoredTop sz="89110"/>
  </p:normalViewPr>
  <p:slideViewPr>
    <p:cSldViewPr snapToGrid="0" snapToObjects="1">
      <p:cViewPr varScale="1">
        <p:scale>
          <a:sx n="96" d="100"/>
          <a:sy n="96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1B432-CA49-394F-A532-26B0D002A51A}" type="datetimeFigureOut">
              <a:rPr lang="en-US" smtClean="0"/>
              <a:t>7/7/22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91E88-276F-A443-B3A6-F8B763DB4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7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16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3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15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7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2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9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6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316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8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0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7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crouser.github.io/MassMutual-DataVis/" TargetMode="External"/><Relationship Id="rId2" Type="http://schemas.openxmlformats.org/officeDocument/2006/relationships/hyperlink" Target="https://jcrouser.github.io/MassMutual-IntroR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eanumber.github.io/sds192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riam-webster.com/dictionary/dat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amboard.google.com/d/1NwUKlJn68VbAEQZ0OjVv0tC6pWErg_MFey1hCb4U9BI/edit?usp=sha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amboard.google.com/d/1NwUKlJn68VbAEQZ0OjVv0tC6pWErg_MFey1hCb4U9BI/edit?usp=sha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rstudio.com/resources/cheatsheet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F6EF-1D56-20D6-6E0D-E67F21198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899866"/>
            <a:ext cx="7315200" cy="3255264"/>
          </a:xfrm>
        </p:spPr>
        <p:txBody>
          <a:bodyPr>
            <a:normAutofit/>
          </a:bodyPr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09469-85E6-A687-5E2B-E23037DC9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271664"/>
            <a:ext cx="7315200" cy="757539"/>
          </a:xfrm>
        </p:spPr>
        <p:txBody>
          <a:bodyPr>
            <a:noAutofit/>
          </a:bodyPr>
          <a:lstStyle/>
          <a:p>
            <a:r>
              <a:rPr lang="en-US" sz="2800" dirty="0"/>
              <a:t>SSEP 2022 Afternoon Day 1</a:t>
            </a:r>
          </a:p>
          <a:p>
            <a:r>
              <a:rPr lang="en-US" sz="2800" dirty="0"/>
              <a:t>Dr. Ab </a:t>
            </a:r>
            <a:r>
              <a:rPr lang="en-US" sz="2800" dirty="0" err="1"/>
              <a:t>Mosca</a:t>
            </a:r>
            <a:r>
              <a:rPr lang="en-US" sz="2800" dirty="0"/>
              <a:t> (they/them)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4B405-7172-F09E-58DF-D35CBD1119CE}"/>
              </a:ext>
            </a:extLst>
          </p:cNvPr>
          <p:cNvSpPr txBox="1"/>
          <p:nvPr/>
        </p:nvSpPr>
        <p:spPr>
          <a:xfrm>
            <a:off x="35169" y="6131692"/>
            <a:ext cx="9155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Slides based on slides courtesy of Jordan Crouser:  </a:t>
            </a:r>
            <a:r>
              <a:rPr lang="en-US" u="sng" dirty="0">
                <a:hlinkClick r:id="rId2"/>
              </a:rPr>
              <a:t>https://jcrouser.github.io/MassMutual-IntroR/</a:t>
            </a:r>
            <a:r>
              <a:rPr lang="en-US" dirty="0"/>
              <a:t>,  </a:t>
            </a:r>
            <a:r>
              <a:rPr lang="en-US" u="sng" dirty="0">
                <a:hlinkClick r:id="rId3"/>
              </a:rPr>
              <a:t>https://jcrouser.github.io/MassMutual-DataVis/</a:t>
            </a:r>
            <a:r>
              <a:rPr lang="en-US" dirty="0"/>
              <a:t>,  </a:t>
            </a:r>
            <a:r>
              <a:rPr lang="en-US" u="sng" dirty="0">
                <a:hlinkClick r:id="rId4"/>
              </a:rPr>
              <a:t>https://beanumber.github.io/sds192/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0408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Operator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Verbs are used with the </a:t>
            </a:r>
            <a:r>
              <a:rPr lang="en-US" sz="2800" b="1" dirty="0"/>
              <a:t>pipe (</a:t>
            </a:r>
            <a:r>
              <a:rPr lang="en-US" sz="2800" b="1" dirty="0">
                <a:latin typeface="Courier" pitchFamily="2" charset="0"/>
              </a:rPr>
              <a:t>%&gt;%</a:t>
            </a:r>
            <a:r>
              <a:rPr lang="en-US" sz="2800" b="1" dirty="0"/>
              <a:t>) operator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7D53215C-AC62-BFC8-B9CC-233D4CE89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832" y="1625067"/>
            <a:ext cx="5100125" cy="360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17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operator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5400" b="1" dirty="0">
                <a:latin typeface="Courier" pitchFamily="2" charset="0"/>
              </a:rPr>
              <a:t>%&gt;% </a:t>
            </a:r>
            <a:r>
              <a:rPr lang="en-US" sz="5400" dirty="0"/>
              <a:t>(pipe operator)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With the pipe operator the expression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becomes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CD88EE-44B0-B9E6-1116-42622DC0CE0C}"/>
              </a:ext>
            </a:extLst>
          </p:cNvPr>
          <p:cNvSpPr/>
          <p:nvPr/>
        </p:nvSpPr>
        <p:spPr>
          <a:xfrm>
            <a:off x="3869268" y="2735315"/>
            <a:ext cx="7750646" cy="689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	verb(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mydata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, arguments)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4F3838-CE99-A150-4D18-93378A9F961B}"/>
              </a:ext>
            </a:extLst>
          </p:cNvPr>
          <p:cNvSpPr/>
          <p:nvPr/>
        </p:nvSpPr>
        <p:spPr>
          <a:xfrm>
            <a:off x="3869268" y="4360031"/>
            <a:ext cx="7750646" cy="1073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mydata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 %&gt;%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		verb(arguments)</a:t>
            </a:r>
          </a:p>
        </p:txBody>
      </p:sp>
    </p:spTree>
    <p:extLst>
      <p:ext uri="{BB962C8B-B14F-4D97-AF65-F5344CB8AC3E}">
        <p14:creationId xmlns:p14="http://schemas.microsoft.com/office/powerpoint/2010/main" val="3792480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operator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5400" b="1" dirty="0">
                <a:latin typeface="Courier" pitchFamily="2" charset="0"/>
              </a:rPr>
              <a:t>%&gt;% </a:t>
            </a:r>
            <a:r>
              <a:rPr lang="en-US" sz="5400" dirty="0"/>
              <a:t>(pipe operator)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More generally,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becomes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CD88EE-44B0-B9E6-1116-42622DC0CE0C}"/>
              </a:ext>
            </a:extLst>
          </p:cNvPr>
          <p:cNvSpPr/>
          <p:nvPr/>
        </p:nvSpPr>
        <p:spPr>
          <a:xfrm>
            <a:off x="3869268" y="2735315"/>
            <a:ext cx="7750646" cy="689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800" b="1" dirty="0">
                <a:solidFill>
                  <a:schemeClr val="tx1"/>
                </a:solidFill>
                <a:latin typeface="Courier" pitchFamily="2" charset="0"/>
              </a:rPr>
              <a:t>function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(x, 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args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4F3838-CE99-A150-4D18-93378A9F961B}"/>
              </a:ext>
            </a:extLst>
          </p:cNvPr>
          <p:cNvSpPr/>
          <p:nvPr/>
        </p:nvSpPr>
        <p:spPr>
          <a:xfrm>
            <a:off x="3869268" y="4360031"/>
            <a:ext cx="7750646" cy="1073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	x %&gt;%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		</a:t>
            </a:r>
            <a:r>
              <a:rPr lang="en-US" sz="2800" b="1" dirty="0">
                <a:solidFill>
                  <a:schemeClr val="tx1"/>
                </a:solidFill>
                <a:latin typeface="Courier" pitchFamily="2" charset="0"/>
              </a:rPr>
              <a:t>function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args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0332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operator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5400" b="1" dirty="0">
                <a:latin typeface="Courier" pitchFamily="2" charset="0"/>
              </a:rPr>
              <a:t>%&gt;% </a:t>
            </a:r>
            <a:r>
              <a:rPr lang="en-US" sz="5400" dirty="0"/>
              <a:t>(pipe operator)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This helps A LOT with readability!</a:t>
            </a:r>
          </a:p>
          <a:p>
            <a:pPr marL="0" indent="0">
              <a:buNone/>
            </a:pPr>
            <a:r>
              <a:rPr lang="en-US" sz="2800" dirty="0"/>
              <a:t>Work with the person next to you to rewrite this using pipes: 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4F3838-CE99-A150-4D18-93378A9F961B}"/>
              </a:ext>
            </a:extLst>
          </p:cNvPr>
          <p:cNvSpPr/>
          <p:nvPr/>
        </p:nvSpPr>
        <p:spPr>
          <a:xfrm>
            <a:off x="3869268" y="3829944"/>
            <a:ext cx="7750646" cy="1073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333333"/>
                </a:solidFill>
                <a:latin typeface="Source Code Pro" panose="020B0509030403020204" pitchFamily="49" charset="0"/>
              </a:rPr>
              <a:t>select(filter(mutate(data, args1), args2), args3)</a:t>
            </a:r>
            <a:endParaRPr lang="en-US" sz="20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482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operator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750646" cy="56294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5400" b="1" dirty="0">
                <a:latin typeface="Courier" pitchFamily="2" charset="0"/>
              </a:rPr>
              <a:t>%&gt;% </a:t>
            </a:r>
            <a:r>
              <a:rPr lang="en-US" sz="5400" dirty="0"/>
              <a:t>(pipe operator)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This helps A LOT with readability!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300" dirty="0"/>
              <a:t> </a:t>
            </a:r>
            <a:endParaRPr lang="en-US" sz="200" dirty="0"/>
          </a:p>
          <a:p>
            <a:pPr marL="0" indent="0">
              <a:buNone/>
            </a:pPr>
            <a:r>
              <a:rPr lang="en-US" sz="2800" dirty="0"/>
              <a:t>vs. </a:t>
            </a:r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4F3838-CE99-A150-4D18-93378A9F961B}"/>
              </a:ext>
            </a:extLst>
          </p:cNvPr>
          <p:cNvSpPr/>
          <p:nvPr/>
        </p:nvSpPr>
        <p:spPr>
          <a:xfrm>
            <a:off x="3869268" y="2980515"/>
            <a:ext cx="7750646" cy="1073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333333"/>
                </a:solidFill>
                <a:latin typeface="Source Code Pro" panose="020B0509030403020204" pitchFamily="49" charset="0"/>
              </a:rPr>
              <a:t>select(filter(mutate(data, args1), args2), args3)</a:t>
            </a:r>
            <a:endParaRPr lang="en-US" sz="20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A24982-68FA-1F92-75DC-FD66B6E6640F}"/>
              </a:ext>
            </a:extLst>
          </p:cNvPr>
          <p:cNvSpPr/>
          <p:nvPr/>
        </p:nvSpPr>
        <p:spPr>
          <a:xfrm>
            <a:off x="3869268" y="4621777"/>
            <a:ext cx="7750646" cy="1686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mutate(args1)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filter(args2)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select(args3)</a:t>
            </a:r>
          </a:p>
        </p:txBody>
      </p:sp>
    </p:spTree>
    <p:extLst>
      <p:ext uri="{BB962C8B-B14F-4D97-AF65-F5344CB8AC3E}">
        <p14:creationId xmlns:p14="http://schemas.microsoft.com/office/powerpoint/2010/main" val="2596942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urier" pitchFamily="2" charset="0"/>
              </a:rPr>
              <a:t>select()</a:t>
            </a:r>
            <a:endParaRPr lang="en-US" sz="2800" dirty="0"/>
          </a:p>
          <a:p>
            <a:r>
              <a:rPr lang="en-US" sz="2800" dirty="0">
                <a:latin typeface="Courier" pitchFamily="2" charset="0"/>
              </a:rPr>
              <a:t>filter()</a:t>
            </a:r>
            <a:endParaRPr lang="en-US" sz="2800" dirty="0"/>
          </a:p>
          <a:p>
            <a:r>
              <a:rPr lang="en-US" sz="2800" dirty="0">
                <a:latin typeface="Courier" pitchFamily="2" charset="0"/>
              </a:rPr>
              <a:t>mutate()</a:t>
            </a:r>
            <a:endParaRPr lang="en-US" sz="2800" dirty="0"/>
          </a:p>
          <a:p>
            <a:r>
              <a:rPr lang="en-US" sz="2800" dirty="0">
                <a:latin typeface="Courier" pitchFamily="2" charset="0"/>
              </a:rPr>
              <a:t>arrange()</a:t>
            </a:r>
            <a:endParaRPr lang="en-US" sz="2800" dirty="0"/>
          </a:p>
          <a:p>
            <a:r>
              <a:rPr lang="en-US" sz="2800" dirty="0">
                <a:latin typeface="Courier" pitchFamily="2" charset="0"/>
              </a:rPr>
              <a:t>summarize()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81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select() </a:t>
            </a:r>
            <a:r>
              <a:rPr lang="en-US" sz="2800" dirty="0"/>
              <a:t>some (but not all) columns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Select column(s) by name. Ex: 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38D9EE44-FDC7-C410-255B-740B05182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421846"/>
            <a:ext cx="6396760" cy="22490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8C8884-7FD9-2275-95BF-467B2374BB1C}"/>
              </a:ext>
            </a:extLst>
          </p:cNvPr>
          <p:cNvSpPr/>
          <p:nvPr/>
        </p:nvSpPr>
        <p:spPr>
          <a:xfrm>
            <a:off x="4635690" y="4307636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select(“a1”, “b1”, “c1”)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E58DA-EAE9-B7EB-5C9B-9E8070F0B850}"/>
              </a:ext>
            </a:extLst>
          </p:cNvPr>
          <p:cNvSpPr/>
          <p:nvPr/>
        </p:nvSpPr>
        <p:spPr>
          <a:xfrm>
            <a:off x="4526314" y="169205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0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9B06D2-C8A1-7173-F7FC-A94851C0D0F4}"/>
              </a:ext>
            </a:extLst>
          </p:cNvPr>
          <p:cNvSpPr/>
          <p:nvPr/>
        </p:nvSpPr>
        <p:spPr>
          <a:xfrm>
            <a:off x="5045198" y="169205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DC7D1E-D05D-9773-C5D4-AC69BAA3E765}"/>
              </a:ext>
            </a:extLst>
          </p:cNvPr>
          <p:cNvSpPr/>
          <p:nvPr/>
        </p:nvSpPr>
        <p:spPr>
          <a:xfrm>
            <a:off x="5564190" y="1695126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A8335E-9645-480E-638E-02966AD379CB}"/>
              </a:ext>
            </a:extLst>
          </p:cNvPr>
          <p:cNvSpPr/>
          <p:nvPr/>
        </p:nvSpPr>
        <p:spPr>
          <a:xfrm>
            <a:off x="6083075" y="169397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b2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78536-D126-F422-BC5F-859FCB9A5051}"/>
              </a:ext>
            </a:extLst>
          </p:cNvPr>
          <p:cNvSpPr/>
          <p:nvPr/>
        </p:nvSpPr>
        <p:spPr>
          <a:xfrm>
            <a:off x="6602016" y="1696567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4F85DD-725B-47BF-08AA-ED8B093B7C09}"/>
              </a:ext>
            </a:extLst>
          </p:cNvPr>
          <p:cNvSpPr/>
          <p:nvPr/>
        </p:nvSpPr>
        <p:spPr>
          <a:xfrm>
            <a:off x="8003697" y="1718558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3DF27-27E7-2C7A-1FF7-2DFB84A769A7}"/>
              </a:ext>
            </a:extLst>
          </p:cNvPr>
          <p:cNvSpPr/>
          <p:nvPr/>
        </p:nvSpPr>
        <p:spPr>
          <a:xfrm>
            <a:off x="8522637" y="1718558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C8A0FC-4889-C3EA-C157-3F73F0783B33}"/>
              </a:ext>
            </a:extLst>
          </p:cNvPr>
          <p:cNvSpPr/>
          <p:nvPr/>
        </p:nvSpPr>
        <p:spPr>
          <a:xfrm>
            <a:off x="9052993" y="1718558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3759742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select() </a:t>
            </a:r>
            <a:r>
              <a:rPr lang="en-US" sz="2800" dirty="0"/>
              <a:t>some (but not all) columns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Select column(s) by name or use other helper functions. Ex. </a:t>
            </a:r>
          </a:p>
          <a:p>
            <a:pPr lvl="2"/>
            <a:r>
              <a:rPr lang="en-US" sz="2400" dirty="0"/>
              <a:t> contains(match), </a:t>
            </a:r>
            <a:r>
              <a:rPr lang="en-US" sz="2400" dirty="0" err="1"/>
              <a:t>ends_with</a:t>
            </a:r>
            <a:r>
              <a:rPr lang="en-US" sz="2400" dirty="0"/>
              <a:t>(match), matches(match), </a:t>
            </a:r>
            <a:r>
              <a:rPr lang="en-US" sz="2400" dirty="0" err="1"/>
              <a:t>starts_with</a:t>
            </a:r>
            <a:r>
              <a:rPr lang="en-US" sz="2400" dirty="0"/>
              <a:t>(match)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8B0C73-1F49-2F03-2D9A-646BE2E34CA4}"/>
              </a:ext>
            </a:extLst>
          </p:cNvPr>
          <p:cNvSpPr/>
          <p:nvPr/>
        </p:nvSpPr>
        <p:spPr>
          <a:xfrm>
            <a:off x="5159812" y="5448919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select(contains(“1”))</a:t>
            </a:r>
          </a:p>
        </p:txBody>
      </p:sp>
      <p:pic>
        <p:nvPicPr>
          <p:cNvPr id="25" name="Picture 24" descr="A picture containing chart&#10;&#10;Description automatically generated">
            <a:extLst>
              <a:ext uri="{FF2B5EF4-FFF2-40B4-BE49-F238E27FC236}">
                <a16:creationId xmlns:a16="http://schemas.microsoft.com/office/drawing/2014/main" id="{2ED3B3B7-55CB-1B39-E487-064CA150B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421846"/>
            <a:ext cx="6396760" cy="224900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59032EC-1ECD-9ADD-648E-7456D771CA3E}"/>
              </a:ext>
            </a:extLst>
          </p:cNvPr>
          <p:cNvSpPr/>
          <p:nvPr/>
        </p:nvSpPr>
        <p:spPr>
          <a:xfrm>
            <a:off x="4526314" y="169205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01634B-0720-36F1-9D01-6B99577E3321}"/>
              </a:ext>
            </a:extLst>
          </p:cNvPr>
          <p:cNvSpPr/>
          <p:nvPr/>
        </p:nvSpPr>
        <p:spPr>
          <a:xfrm>
            <a:off x="5045198" y="169205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CE3886-B995-EABA-260F-8DE98707853E}"/>
              </a:ext>
            </a:extLst>
          </p:cNvPr>
          <p:cNvSpPr/>
          <p:nvPr/>
        </p:nvSpPr>
        <p:spPr>
          <a:xfrm>
            <a:off x="5564190" y="1695126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AC9534-2CE9-2DF5-30D6-17802C1630D3}"/>
              </a:ext>
            </a:extLst>
          </p:cNvPr>
          <p:cNvSpPr/>
          <p:nvPr/>
        </p:nvSpPr>
        <p:spPr>
          <a:xfrm>
            <a:off x="6083075" y="169397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b2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E78CAB-525A-9603-AEBA-3A180D75DAD2}"/>
              </a:ext>
            </a:extLst>
          </p:cNvPr>
          <p:cNvSpPr/>
          <p:nvPr/>
        </p:nvSpPr>
        <p:spPr>
          <a:xfrm>
            <a:off x="6602016" y="1696567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A59D14-C09D-52DE-673F-C5E87C131917}"/>
              </a:ext>
            </a:extLst>
          </p:cNvPr>
          <p:cNvSpPr/>
          <p:nvPr/>
        </p:nvSpPr>
        <p:spPr>
          <a:xfrm>
            <a:off x="8003697" y="1718558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048871A-A0AB-A317-9FB3-0CFCFA7E5794}"/>
              </a:ext>
            </a:extLst>
          </p:cNvPr>
          <p:cNvSpPr/>
          <p:nvPr/>
        </p:nvSpPr>
        <p:spPr>
          <a:xfrm>
            <a:off x="8522637" y="1718558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4EB6DE2-6540-2152-8F9F-F60964886AD3}"/>
              </a:ext>
            </a:extLst>
          </p:cNvPr>
          <p:cNvSpPr/>
          <p:nvPr/>
        </p:nvSpPr>
        <p:spPr>
          <a:xfrm>
            <a:off x="9052993" y="1718558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2171352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filter() </a:t>
            </a:r>
            <a:r>
              <a:rPr lang="en-US" sz="2800" dirty="0"/>
              <a:t>to some (but not all) rows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Select rows that meet logical criteria. Ex: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C8884-7FD9-2275-95BF-467B2374BB1C}"/>
              </a:ext>
            </a:extLst>
          </p:cNvPr>
          <p:cNvSpPr/>
          <p:nvPr/>
        </p:nvSpPr>
        <p:spPr>
          <a:xfrm>
            <a:off x="4635690" y="4307636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filter(a1 == 2)</a:t>
            </a:r>
          </a:p>
        </p:txBody>
      </p:sp>
      <p:pic>
        <p:nvPicPr>
          <p:cNvPr id="15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B1EC2D8-4254-291A-AB7D-A72375129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518" y="1478015"/>
            <a:ext cx="7439376" cy="207356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1D988D5-97BA-2250-33E7-0177349A9325}"/>
              </a:ext>
            </a:extLst>
          </p:cNvPr>
          <p:cNvSpPr/>
          <p:nvPr/>
        </p:nvSpPr>
        <p:spPr>
          <a:xfrm>
            <a:off x="4526314" y="169205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0E3BC-3DDF-6303-49BD-5605683B993A}"/>
              </a:ext>
            </a:extLst>
          </p:cNvPr>
          <p:cNvSpPr/>
          <p:nvPr/>
        </p:nvSpPr>
        <p:spPr>
          <a:xfrm>
            <a:off x="5045198" y="169205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D1DA7-F682-FD31-3471-21BA45712BC4}"/>
              </a:ext>
            </a:extLst>
          </p:cNvPr>
          <p:cNvSpPr/>
          <p:nvPr/>
        </p:nvSpPr>
        <p:spPr>
          <a:xfrm>
            <a:off x="5564190" y="1695126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8720FE-7422-127B-94AB-CF5A73366FC1}"/>
              </a:ext>
            </a:extLst>
          </p:cNvPr>
          <p:cNvSpPr/>
          <p:nvPr/>
        </p:nvSpPr>
        <p:spPr>
          <a:xfrm>
            <a:off x="6083075" y="169397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b2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4BD23F-E444-8B1B-89B8-FB8C75CA1940}"/>
              </a:ext>
            </a:extLst>
          </p:cNvPr>
          <p:cNvSpPr/>
          <p:nvPr/>
        </p:nvSpPr>
        <p:spPr>
          <a:xfrm>
            <a:off x="6602016" y="1696567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A0C49-F093-0F3B-1738-97C81799FD73}"/>
              </a:ext>
            </a:extLst>
          </p:cNvPr>
          <p:cNvSpPr/>
          <p:nvPr/>
        </p:nvSpPr>
        <p:spPr>
          <a:xfrm>
            <a:off x="5185731" y="2029982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6C51C-585A-7AC3-6EFB-B0D4C49F92E1}"/>
              </a:ext>
            </a:extLst>
          </p:cNvPr>
          <p:cNvSpPr/>
          <p:nvPr/>
        </p:nvSpPr>
        <p:spPr>
          <a:xfrm>
            <a:off x="5192358" y="2354661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DD9D1E-1DCA-AAD0-30DF-FFA3527D7579}"/>
              </a:ext>
            </a:extLst>
          </p:cNvPr>
          <p:cNvSpPr/>
          <p:nvPr/>
        </p:nvSpPr>
        <p:spPr>
          <a:xfrm>
            <a:off x="5185733" y="3010643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9869C-A7E9-7264-54FD-F5560683ACC8}"/>
              </a:ext>
            </a:extLst>
          </p:cNvPr>
          <p:cNvSpPr/>
          <p:nvPr/>
        </p:nvSpPr>
        <p:spPr>
          <a:xfrm>
            <a:off x="5179106" y="2672710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A20353-2624-21D6-159D-A4DFD0045C47}"/>
              </a:ext>
            </a:extLst>
          </p:cNvPr>
          <p:cNvSpPr/>
          <p:nvPr/>
        </p:nvSpPr>
        <p:spPr>
          <a:xfrm>
            <a:off x="7965254" y="1725186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405E5-430C-5E36-394E-E7EBBBF6E72F}"/>
              </a:ext>
            </a:extLst>
          </p:cNvPr>
          <p:cNvSpPr/>
          <p:nvPr/>
        </p:nvSpPr>
        <p:spPr>
          <a:xfrm>
            <a:off x="8484138" y="1725186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4274F3-E8A3-9DAD-03BF-90C04E81A59C}"/>
              </a:ext>
            </a:extLst>
          </p:cNvPr>
          <p:cNvSpPr/>
          <p:nvPr/>
        </p:nvSpPr>
        <p:spPr>
          <a:xfrm>
            <a:off x="9003130" y="1728258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413CFA-396F-AF45-D26E-ECDD339F9DBA}"/>
              </a:ext>
            </a:extLst>
          </p:cNvPr>
          <p:cNvSpPr/>
          <p:nvPr/>
        </p:nvSpPr>
        <p:spPr>
          <a:xfrm>
            <a:off x="9522015" y="1727106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b2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129EDE-574D-81AE-FF21-3F3BC3042CC1}"/>
              </a:ext>
            </a:extLst>
          </p:cNvPr>
          <p:cNvSpPr/>
          <p:nvPr/>
        </p:nvSpPr>
        <p:spPr>
          <a:xfrm>
            <a:off x="10040956" y="1729699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1362EBC-3442-7A7E-0F40-6DEC2EDDC571}"/>
              </a:ext>
            </a:extLst>
          </p:cNvPr>
          <p:cNvSpPr/>
          <p:nvPr/>
        </p:nvSpPr>
        <p:spPr>
          <a:xfrm>
            <a:off x="8624671" y="206311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E1B11E3-B111-92D2-C2CC-B52236336890}"/>
              </a:ext>
            </a:extLst>
          </p:cNvPr>
          <p:cNvSpPr/>
          <p:nvPr/>
        </p:nvSpPr>
        <p:spPr>
          <a:xfrm>
            <a:off x="8631298" y="2387793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01966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8243988-42BE-A59E-3755-812C282C928B}"/>
              </a:ext>
            </a:extLst>
          </p:cNvPr>
          <p:cNvSpPr/>
          <p:nvPr/>
        </p:nvSpPr>
        <p:spPr>
          <a:xfrm>
            <a:off x="7659757" y="3873187"/>
            <a:ext cx="1957644" cy="42119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filter() </a:t>
            </a:r>
            <a:r>
              <a:rPr lang="en-US" sz="2800" dirty="0"/>
              <a:t>to some (but not all) rows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Select rows that meet logical criteria. Ex: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C8884-7FD9-2275-95BF-467B2374BB1C}"/>
              </a:ext>
            </a:extLst>
          </p:cNvPr>
          <p:cNvSpPr/>
          <p:nvPr/>
        </p:nvSpPr>
        <p:spPr>
          <a:xfrm>
            <a:off x="4635690" y="4307636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filter((a1 &lt; 3) &amp; (a1 &gt; 1))</a:t>
            </a:r>
          </a:p>
        </p:txBody>
      </p:sp>
      <p:pic>
        <p:nvPicPr>
          <p:cNvPr id="15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B1EC2D8-4254-291A-AB7D-A72375129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518" y="1478015"/>
            <a:ext cx="7439376" cy="207356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1D988D5-97BA-2250-33E7-0177349A9325}"/>
              </a:ext>
            </a:extLst>
          </p:cNvPr>
          <p:cNvSpPr/>
          <p:nvPr/>
        </p:nvSpPr>
        <p:spPr>
          <a:xfrm>
            <a:off x="4526314" y="169205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0E3BC-3DDF-6303-49BD-5605683B993A}"/>
              </a:ext>
            </a:extLst>
          </p:cNvPr>
          <p:cNvSpPr/>
          <p:nvPr/>
        </p:nvSpPr>
        <p:spPr>
          <a:xfrm>
            <a:off x="5045198" y="169205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D1DA7-F682-FD31-3471-21BA45712BC4}"/>
              </a:ext>
            </a:extLst>
          </p:cNvPr>
          <p:cNvSpPr/>
          <p:nvPr/>
        </p:nvSpPr>
        <p:spPr>
          <a:xfrm>
            <a:off x="5564190" y="1695126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8720FE-7422-127B-94AB-CF5A73366FC1}"/>
              </a:ext>
            </a:extLst>
          </p:cNvPr>
          <p:cNvSpPr/>
          <p:nvPr/>
        </p:nvSpPr>
        <p:spPr>
          <a:xfrm>
            <a:off x="6083075" y="169397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b2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4BD23F-E444-8B1B-89B8-FB8C75CA1940}"/>
              </a:ext>
            </a:extLst>
          </p:cNvPr>
          <p:cNvSpPr/>
          <p:nvPr/>
        </p:nvSpPr>
        <p:spPr>
          <a:xfrm>
            <a:off x="6602016" y="1696567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A0C49-F093-0F3B-1738-97C81799FD73}"/>
              </a:ext>
            </a:extLst>
          </p:cNvPr>
          <p:cNvSpPr/>
          <p:nvPr/>
        </p:nvSpPr>
        <p:spPr>
          <a:xfrm>
            <a:off x="5185731" y="2029982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6C51C-585A-7AC3-6EFB-B0D4C49F92E1}"/>
              </a:ext>
            </a:extLst>
          </p:cNvPr>
          <p:cNvSpPr/>
          <p:nvPr/>
        </p:nvSpPr>
        <p:spPr>
          <a:xfrm>
            <a:off x="5192358" y="2354661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DD9D1E-1DCA-AAD0-30DF-FFA3527D7579}"/>
              </a:ext>
            </a:extLst>
          </p:cNvPr>
          <p:cNvSpPr/>
          <p:nvPr/>
        </p:nvSpPr>
        <p:spPr>
          <a:xfrm>
            <a:off x="5185733" y="3010643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9869C-A7E9-7264-54FD-F5560683ACC8}"/>
              </a:ext>
            </a:extLst>
          </p:cNvPr>
          <p:cNvSpPr/>
          <p:nvPr/>
        </p:nvSpPr>
        <p:spPr>
          <a:xfrm>
            <a:off x="5179106" y="2672710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A20353-2624-21D6-159D-A4DFD0045C47}"/>
              </a:ext>
            </a:extLst>
          </p:cNvPr>
          <p:cNvSpPr/>
          <p:nvPr/>
        </p:nvSpPr>
        <p:spPr>
          <a:xfrm>
            <a:off x="7965254" y="1725186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405E5-430C-5E36-394E-E7EBBBF6E72F}"/>
              </a:ext>
            </a:extLst>
          </p:cNvPr>
          <p:cNvSpPr/>
          <p:nvPr/>
        </p:nvSpPr>
        <p:spPr>
          <a:xfrm>
            <a:off x="8484138" y="1725186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4274F3-E8A3-9DAD-03BF-90C04E81A59C}"/>
              </a:ext>
            </a:extLst>
          </p:cNvPr>
          <p:cNvSpPr/>
          <p:nvPr/>
        </p:nvSpPr>
        <p:spPr>
          <a:xfrm>
            <a:off x="9003130" y="1728258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413CFA-396F-AF45-D26E-ECDD339F9DBA}"/>
              </a:ext>
            </a:extLst>
          </p:cNvPr>
          <p:cNvSpPr/>
          <p:nvPr/>
        </p:nvSpPr>
        <p:spPr>
          <a:xfrm>
            <a:off x="9522015" y="1727106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b2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129EDE-574D-81AE-FF21-3F3BC3042CC1}"/>
              </a:ext>
            </a:extLst>
          </p:cNvPr>
          <p:cNvSpPr/>
          <p:nvPr/>
        </p:nvSpPr>
        <p:spPr>
          <a:xfrm>
            <a:off x="10040956" y="1729699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1362EBC-3442-7A7E-0F40-6DEC2EDDC571}"/>
              </a:ext>
            </a:extLst>
          </p:cNvPr>
          <p:cNvSpPr/>
          <p:nvPr/>
        </p:nvSpPr>
        <p:spPr>
          <a:xfrm>
            <a:off x="8624671" y="206311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E1B11E3-B111-92D2-C2CC-B52236336890}"/>
              </a:ext>
            </a:extLst>
          </p:cNvPr>
          <p:cNvSpPr/>
          <p:nvPr/>
        </p:nvSpPr>
        <p:spPr>
          <a:xfrm>
            <a:off x="8631298" y="2387793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pic>
        <p:nvPicPr>
          <p:cNvPr id="25" name="Picture 24" descr="Table&#10;&#10;Description automatically generated">
            <a:extLst>
              <a:ext uri="{FF2B5EF4-FFF2-40B4-BE49-F238E27FC236}">
                <a16:creationId xmlns:a16="http://schemas.microsoft.com/office/drawing/2014/main" id="{99669374-B424-EFF2-D0F9-1108A81DD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14" y="1343032"/>
            <a:ext cx="3517900" cy="482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25240E4B-DC0D-4F4A-4A58-A34CCC0C6013}"/>
              </a:ext>
            </a:extLst>
          </p:cNvPr>
          <p:cNvCxnSpPr>
            <a:cxnSpLocks/>
          </p:cNvCxnSpPr>
          <p:nvPr/>
        </p:nvCxnSpPr>
        <p:spPr>
          <a:xfrm>
            <a:off x="4241984" y="1449199"/>
            <a:ext cx="4308417" cy="2460192"/>
          </a:xfrm>
          <a:prstGeom prst="curvedConnector3">
            <a:avLst>
              <a:gd name="adj1" fmla="val 99214"/>
            </a:avLst>
          </a:prstGeom>
          <a:ln w="7620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71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1296-9B1B-56D8-BAF2-8DF356DB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30F6C-F1E2-6B40-8E17-19D543876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97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00CB9AA9-19DB-E8DB-5900-4FEAB9AC4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249" y="1399159"/>
            <a:ext cx="5215542" cy="28293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mutate() </a:t>
            </a:r>
            <a:r>
              <a:rPr lang="en-US" sz="2800" dirty="0"/>
              <a:t>the data i.e. add or modify a column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Add a column to the dataset as a product of existing column(s). Ex.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C8884-7FD9-2275-95BF-467B2374BB1C}"/>
              </a:ext>
            </a:extLst>
          </p:cNvPr>
          <p:cNvSpPr/>
          <p:nvPr/>
        </p:nvSpPr>
        <p:spPr>
          <a:xfrm>
            <a:off x="4635768" y="4770094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mutate(c1 = a0 * 2)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D988D5-97BA-2250-33E7-0177349A9325}"/>
              </a:ext>
            </a:extLst>
          </p:cNvPr>
          <p:cNvSpPr/>
          <p:nvPr/>
        </p:nvSpPr>
        <p:spPr>
          <a:xfrm>
            <a:off x="4539566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0E3BC-3DDF-6303-49BD-5605683B993A}"/>
              </a:ext>
            </a:extLst>
          </p:cNvPr>
          <p:cNvSpPr/>
          <p:nvPr/>
        </p:nvSpPr>
        <p:spPr>
          <a:xfrm>
            <a:off x="5058450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D1DA7-F682-FD31-3471-21BA45712BC4}"/>
              </a:ext>
            </a:extLst>
          </p:cNvPr>
          <p:cNvSpPr/>
          <p:nvPr/>
        </p:nvSpPr>
        <p:spPr>
          <a:xfrm>
            <a:off x="5577442" y="173488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A0C49-F093-0F3B-1738-97C81799FD73}"/>
              </a:ext>
            </a:extLst>
          </p:cNvPr>
          <p:cNvSpPr/>
          <p:nvPr/>
        </p:nvSpPr>
        <p:spPr>
          <a:xfrm>
            <a:off x="4642393" y="229502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6C51C-585A-7AC3-6EFB-B0D4C49F92E1}"/>
              </a:ext>
            </a:extLst>
          </p:cNvPr>
          <p:cNvSpPr/>
          <p:nvPr/>
        </p:nvSpPr>
        <p:spPr>
          <a:xfrm>
            <a:off x="4649020" y="2778728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9869C-A7E9-7264-54FD-F5560683ACC8}"/>
              </a:ext>
            </a:extLst>
          </p:cNvPr>
          <p:cNvSpPr/>
          <p:nvPr/>
        </p:nvSpPr>
        <p:spPr>
          <a:xfrm>
            <a:off x="4635768" y="3282305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A20353-2624-21D6-159D-A4DFD0045C47}"/>
              </a:ext>
            </a:extLst>
          </p:cNvPr>
          <p:cNvSpPr/>
          <p:nvPr/>
        </p:nvSpPr>
        <p:spPr>
          <a:xfrm>
            <a:off x="6852074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405E5-430C-5E36-394E-E7EBBBF6E72F}"/>
              </a:ext>
            </a:extLst>
          </p:cNvPr>
          <p:cNvSpPr/>
          <p:nvPr/>
        </p:nvSpPr>
        <p:spPr>
          <a:xfrm>
            <a:off x="7370958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4274F3-E8A3-9DAD-03BF-90C04E81A59C}"/>
              </a:ext>
            </a:extLst>
          </p:cNvPr>
          <p:cNvSpPr/>
          <p:nvPr/>
        </p:nvSpPr>
        <p:spPr>
          <a:xfrm>
            <a:off x="7889950" y="176801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413CFA-396F-AF45-D26E-ECDD339F9DBA}"/>
              </a:ext>
            </a:extLst>
          </p:cNvPr>
          <p:cNvSpPr/>
          <p:nvPr/>
        </p:nvSpPr>
        <p:spPr>
          <a:xfrm>
            <a:off x="8408835" y="176686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E41FBE-32A7-4C60-F682-588F42F5F9CC}"/>
              </a:ext>
            </a:extLst>
          </p:cNvPr>
          <p:cNvSpPr/>
          <p:nvPr/>
        </p:nvSpPr>
        <p:spPr>
          <a:xfrm>
            <a:off x="8498779" y="229502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9CB645-E921-1BF7-AE27-2A84E64F86C5}"/>
              </a:ext>
            </a:extLst>
          </p:cNvPr>
          <p:cNvSpPr/>
          <p:nvPr/>
        </p:nvSpPr>
        <p:spPr>
          <a:xfrm>
            <a:off x="8505406" y="2778730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1C4807-0A37-7078-24EA-C373D3BF4EE4}"/>
              </a:ext>
            </a:extLst>
          </p:cNvPr>
          <p:cNvSpPr/>
          <p:nvPr/>
        </p:nvSpPr>
        <p:spPr>
          <a:xfrm>
            <a:off x="8492154" y="3282307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5C2D13-524F-1E10-B836-6CBEBEC1CB9C}"/>
              </a:ext>
            </a:extLst>
          </p:cNvPr>
          <p:cNvSpPr/>
          <p:nvPr/>
        </p:nvSpPr>
        <p:spPr>
          <a:xfrm>
            <a:off x="6981405" y="2288398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C94FB20-8C52-D841-C7DA-D33739B94228}"/>
              </a:ext>
            </a:extLst>
          </p:cNvPr>
          <p:cNvSpPr/>
          <p:nvPr/>
        </p:nvSpPr>
        <p:spPr>
          <a:xfrm>
            <a:off x="6988032" y="2772102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E6E607-C5D9-523B-61A1-89E52860D971}"/>
              </a:ext>
            </a:extLst>
          </p:cNvPr>
          <p:cNvSpPr/>
          <p:nvPr/>
        </p:nvSpPr>
        <p:spPr>
          <a:xfrm>
            <a:off x="6974780" y="3275679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02560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00CB9AA9-19DB-E8DB-5900-4FEAB9AC4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249" y="1399159"/>
            <a:ext cx="5215542" cy="28293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mutate() </a:t>
            </a:r>
            <a:r>
              <a:rPr lang="en-US" sz="2800" dirty="0"/>
              <a:t>the data i.e. add or modify a column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Add a column to the dataset as a product of existing column(s). Ex.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C8884-7FD9-2275-95BF-467B2374BB1C}"/>
              </a:ext>
            </a:extLst>
          </p:cNvPr>
          <p:cNvSpPr/>
          <p:nvPr/>
        </p:nvSpPr>
        <p:spPr>
          <a:xfrm>
            <a:off x="4635768" y="4770094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mutate(c1 = a0 + b1)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D988D5-97BA-2250-33E7-0177349A9325}"/>
              </a:ext>
            </a:extLst>
          </p:cNvPr>
          <p:cNvSpPr/>
          <p:nvPr/>
        </p:nvSpPr>
        <p:spPr>
          <a:xfrm>
            <a:off x="4539566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0E3BC-3DDF-6303-49BD-5605683B993A}"/>
              </a:ext>
            </a:extLst>
          </p:cNvPr>
          <p:cNvSpPr/>
          <p:nvPr/>
        </p:nvSpPr>
        <p:spPr>
          <a:xfrm>
            <a:off x="5058450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D1DA7-F682-FD31-3471-21BA45712BC4}"/>
              </a:ext>
            </a:extLst>
          </p:cNvPr>
          <p:cNvSpPr/>
          <p:nvPr/>
        </p:nvSpPr>
        <p:spPr>
          <a:xfrm>
            <a:off x="5577442" y="173488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A0C49-F093-0F3B-1738-97C81799FD73}"/>
              </a:ext>
            </a:extLst>
          </p:cNvPr>
          <p:cNvSpPr/>
          <p:nvPr/>
        </p:nvSpPr>
        <p:spPr>
          <a:xfrm>
            <a:off x="4642393" y="229502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6C51C-585A-7AC3-6EFB-B0D4C49F92E1}"/>
              </a:ext>
            </a:extLst>
          </p:cNvPr>
          <p:cNvSpPr/>
          <p:nvPr/>
        </p:nvSpPr>
        <p:spPr>
          <a:xfrm>
            <a:off x="4649020" y="2778728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9869C-A7E9-7264-54FD-F5560683ACC8}"/>
              </a:ext>
            </a:extLst>
          </p:cNvPr>
          <p:cNvSpPr/>
          <p:nvPr/>
        </p:nvSpPr>
        <p:spPr>
          <a:xfrm>
            <a:off x="4635768" y="3282305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A20353-2624-21D6-159D-A4DFD0045C47}"/>
              </a:ext>
            </a:extLst>
          </p:cNvPr>
          <p:cNvSpPr/>
          <p:nvPr/>
        </p:nvSpPr>
        <p:spPr>
          <a:xfrm>
            <a:off x="6852074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405E5-430C-5E36-394E-E7EBBBF6E72F}"/>
              </a:ext>
            </a:extLst>
          </p:cNvPr>
          <p:cNvSpPr/>
          <p:nvPr/>
        </p:nvSpPr>
        <p:spPr>
          <a:xfrm>
            <a:off x="7370958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4274F3-E8A3-9DAD-03BF-90C04E81A59C}"/>
              </a:ext>
            </a:extLst>
          </p:cNvPr>
          <p:cNvSpPr/>
          <p:nvPr/>
        </p:nvSpPr>
        <p:spPr>
          <a:xfrm>
            <a:off x="7889950" y="176801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413CFA-396F-AF45-D26E-ECDD339F9DBA}"/>
              </a:ext>
            </a:extLst>
          </p:cNvPr>
          <p:cNvSpPr/>
          <p:nvPr/>
        </p:nvSpPr>
        <p:spPr>
          <a:xfrm>
            <a:off x="8408835" y="176686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C412DB-0A26-7FC5-0BD0-E87DFE3949B6}"/>
              </a:ext>
            </a:extLst>
          </p:cNvPr>
          <p:cNvSpPr/>
          <p:nvPr/>
        </p:nvSpPr>
        <p:spPr>
          <a:xfrm>
            <a:off x="5695941" y="2288399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A99E0B-3FC3-3759-E337-CB2C79768DCE}"/>
              </a:ext>
            </a:extLst>
          </p:cNvPr>
          <p:cNvSpPr/>
          <p:nvPr/>
        </p:nvSpPr>
        <p:spPr>
          <a:xfrm>
            <a:off x="5702568" y="2772103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766577-497A-0589-6F0D-B6E1AB4260C4}"/>
              </a:ext>
            </a:extLst>
          </p:cNvPr>
          <p:cNvSpPr/>
          <p:nvPr/>
        </p:nvSpPr>
        <p:spPr>
          <a:xfrm>
            <a:off x="5689316" y="3275680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E41FBE-32A7-4C60-F682-588F42F5F9CC}"/>
              </a:ext>
            </a:extLst>
          </p:cNvPr>
          <p:cNvSpPr/>
          <p:nvPr/>
        </p:nvSpPr>
        <p:spPr>
          <a:xfrm>
            <a:off x="8498779" y="229502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9CB645-E921-1BF7-AE27-2A84E64F86C5}"/>
              </a:ext>
            </a:extLst>
          </p:cNvPr>
          <p:cNvSpPr/>
          <p:nvPr/>
        </p:nvSpPr>
        <p:spPr>
          <a:xfrm>
            <a:off x="8505406" y="2778730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9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1C4807-0A37-7078-24EA-C373D3BF4EE4}"/>
              </a:ext>
            </a:extLst>
          </p:cNvPr>
          <p:cNvSpPr/>
          <p:nvPr/>
        </p:nvSpPr>
        <p:spPr>
          <a:xfrm>
            <a:off x="8492154" y="3282307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5C2D13-524F-1E10-B836-6CBEBEC1CB9C}"/>
              </a:ext>
            </a:extLst>
          </p:cNvPr>
          <p:cNvSpPr/>
          <p:nvPr/>
        </p:nvSpPr>
        <p:spPr>
          <a:xfrm>
            <a:off x="6981405" y="2288398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C94FB20-8C52-D841-C7DA-D33739B94228}"/>
              </a:ext>
            </a:extLst>
          </p:cNvPr>
          <p:cNvSpPr/>
          <p:nvPr/>
        </p:nvSpPr>
        <p:spPr>
          <a:xfrm>
            <a:off x="6988032" y="2772102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E6E607-C5D9-523B-61A1-89E52860D971}"/>
              </a:ext>
            </a:extLst>
          </p:cNvPr>
          <p:cNvSpPr/>
          <p:nvPr/>
        </p:nvSpPr>
        <p:spPr>
          <a:xfrm>
            <a:off x="6974780" y="3275679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45F2B1-A28D-1E35-1326-8BA8BBBB4676}"/>
              </a:ext>
            </a:extLst>
          </p:cNvPr>
          <p:cNvSpPr/>
          <p:nvPr/>
        </p:nvSpPr>
        <p:spPr>
          <a:xfrm>
            <a:off x="7981943" y="2281773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67ECA27-4DF1-7D03-D058-1F0F78E61113}"/>
              </a:ext>
            </a:extLst>
          </p:cNvPr>
          <p:cNvSpPr/>
          <p:nvPr/>
        </p:nvSpPr>
        <p:spPr>
          <a:xfrm>
            <a:off x="7988570" y="2765477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7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CB6AA76-0260-F596-B632-C4ADA7E721FD}"/>
              </a:ext>
            </a:extLst>
          </p:cNvPr>
          <p:cNvSpPr/>
          <p:nvPr/>
        </p:nvSpPr>
        <p:spPr>
          <a:xfrm>
            <a:off x="7975318" y="326905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2641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534CEF08-45CD-0CEA-1D5C-9FB81FCBB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736" y="1473202"/>
            <a:ext cx="4429818" cy="3200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arrange() </a:t>
            </a:r>
            <a:r>
              <a:rPr lang="en-US" sz="2800" dirty="0"/>
              <a:t>the rows in a specific order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Order rows by value of a column(s) from low to high. Ex.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C8884-7FD9-2275-95BF-467B2374BB1C}"/>
              </a:ext>
            </a:extLst>
          </p:cNvPr>
          <p:cNvSpPr/>
          <p:nvPr/>
        </p:nvSpPr>
        <p:spPr>
          <a:xfrm>
            <a:off x="4662272" y="5099712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arrange(a0)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D988D5-97BA-2250-33E7-0177349A9325}"/>
              </a:ext>
            </a:extLst>
          </p:cNvPr>
          <p:cNvSpPr/>
          <p:nvPr/>
        </p:nvSpPr>
        <p:spPr>
          <a:xfrm>
            <a:off x="4539566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0E3BC-3DDF-6303-49BD-5605683B993A}"/>
              </a:ext>
            </a:extLst>
          </p:cNvPr>
          <p:cNvSpPr/>
          <p:nvPr/>
        </p:nvSpPr>
        <p:spPr>
          <a:xfrm>
            <a:off x="5058450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D1DA7-F682-FD31-3471-21BA45712BC4}"/>
              </a:ext>
            </a:extLst>
          </p:cNvPr>
          <p:cNvSpPr/>
          <p:nvPr/>
        </p:nvSpPr>
        <p:spPr>
          <a:xfrm>
            <a:off x="5564190" y="173488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A0C49-F093-0F3B-1738-97C81799FD73}"/>
              </a:ext>
            </a:extLst>
          </p:cNvPr>
          <p:cNvSpPr/>
          <p:nvPr/>
        </p:nvSpPr>
        <p:spPr>
          <a:xfrm>
            <a:off x="4679669" y="2178150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6C51C-585A-7AC3-6EFB-B0D4C49F92E1}"/>
              </a:ext>
            </a:extLst>
          </p:cNvPr>
          <p:cNvSpPr/>
          <p:nvPr/>
        </p:nvSpPr>
        <p:spPr>
          <a:xfrm>
            <a:off x="4675524" y="269921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9869C-A7E9-7264-54FD-F5560683ACC8}"/>
              </a:ext>
            </a:extLst>
          </p:cNvPr>
          <p:cNvSpPr/>
          <p:nvPr/>
        </p:nvSpPr>
        <p:spPr>
          <a:xfrm>
            <a:off x="4662272" y="3163037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A20353-2624-21D6-159D-A4DFD0045C47}"/>
              </a:ext>
            </a:extLst>
          </p:cNvPr>
          <p:cNvSpPr/>
          <p:nvPr/>
        </p:nvSpPr>
        <p:spPr>
          <a:xfrm>
            <a:off x="6852074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405E5-430C-5E36-394E-E7EBBBF6E72F}"/>
              </a:ext>
            </a:extLst>
          </p:cNvPr>
          <p:cNvSpPr/>
          <p:nvPr/>
        </p:nvSpPr>
        <p:spPr>
          <a:xfrm>
            <a:off x="7331202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4274F3-E8A3-9DAD-03BF-90C04E81A59C}"/>
              </a:ext>
            </a:extLst>
          </p:cNvPr>
          <p:cNvSpPr/>
          <p:nvPr/>
        </p:nvSpPr>
        <p:spPr>
          <a:xfrm>
            <a:off x="7797186" y="176801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5C2D13-524F-1E10-B836-6CBEBEC1CB9C}"/>
              </a:ext>
            </a:extLst>
          </p:cNvPr>
          <p:cNvSpPr/>
          <p:nvPr/>
        </p:nvSpPr>
        <p:spPr>
          <a:xfrm>
            <a:off x="6954901" y="226189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C94FB20-8C52-D841-C7DA-D33739B94228}"/>
              </a:ext>
            </a:extLst>
          </p:cNvPr>
          <p:cNvSpPr/>
          <p:nvPr/>
        </p:nvSpPr>
        <p:spPr>
          <a:xfrm>
            <a:off x="6974780" y="273234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E6E607-C5D9-523B-61A1-89E52860D971}"/>
              </a:ext>
            </a:extLst>
          </p:cNvPr>
          <p:cNvSpPr/>
          <p:nvPr/>
        </p:nvSpPr>
        <p:spPr>
          <a:xfrm>
            <a:off x="6974780" y="3222671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BB9B0B-DDAC-6BB2-057E-DD712E521803}"/>
              </a:ext>
            </a:extLst>
          </p:cNvPr>
          <p:cNvSpPr/>
          <p:nvPr/>
        </p:nvSpPr>
        <p:spPr>
          <a:xfrm>
            <a:off x="4682152" y="3620235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2801C9-5B70-8B9B-E011-03B660928AFE}"/>
              </a:ext>
            </a:extLst>
          </p:cNvPr>
          <p:cNvSpPr/>
          <p:nvPr/>
        </p:nvSpPr>
        <p:spPr>
          <a:xfrm>
            <a:off x="6968152" y="3675285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48794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534CEF08-45CD-0CEA-1D5C-9FB81FCBB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736" y="1473202"/>
            <a:ext cx="4429818" cy="3200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arrange() </a:t>
            </a:r>
            <a:r>
              <a:rPr lang="en-US" sz="2800" dirty="0"/>
              <a:t>the rows in a specific order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Order rows by value of a column(s) from low to high. Use </a:t>
            </a:r>
            <a:r>
              <a:rPr lang="en-US" sz="2600" dirty="0">
                <a:latin typeface="Courier" pitchFamily="2" charset="0"/>
              </a:rPr>
              <a:t>desc() </a:t>
            </a:r>
            <a:r>
              <a:rPr lang="en-US" sz="2600" dirty="0"/>
              <a:t>to go from high to low. Ex.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C8884-7FD9-2275-95BF-467B2374BB1C}"/>
              </a:ext>
            </a:extLst>
          </p:cNvPr>
          <p:cNvSpPr/>
          <p:nvPr/>
        </p:nvSpPr>
        <p:spPr>
          <a:xfrm>
            <a:off x="4662272" y="5099712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arrange(desc(a0))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D988D5-97BA-2250-33E7-0177349A9325}"/>
              </a:ext>
            </a:extLst>
          </p:cNvPr>
          <p:cNvSpPr/>
          <p:nvPr/>
        </p:nvSpPr>
        <p:spPr>
          <a:xfrm>
            <a:off x="4539566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0E3BC-3DDF-6303-49BD-5605683B993A}"/>
              </a:ext>
            </a:extLst>
          </p:cNvPr>
          <p:cNvSpPr/>
          <p:nvPr/>
        </p:nvSpPr>
        <p:spPr>
          <a:xfrm>
            <a:off x="5058450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D1DA7-F682-FD31-3471-21BA45712BC4}"/>
              </a:ext>
            </a:extLst>
          </p:cNvPr>
          <p:cNvSpPr/>
          <p:nvPr/>
        </p:nvSpPr>
        <p:spPr>
          <a:xfrm>
            <a:off x="5564190" y="173488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A0C49-F093-0F3B-1738-97C81799FD73}"/>
              </a:ext>
            </a:extLst>
          </p:cNvPr>
          <p:cNvSpPr/>
          <p:nvPr/>
        </p:nvSpPr>
        <p:spPr>
          <a:xfrm>
            <a:off x="4679669" y="2178150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6C51C-585A-7AC3-6EFB-B0D4C49F92E1}"/>
              </a:ext>
            </a:extLst>
          </p:cNvPr>
          <p:cNvSpPr/>
          <p:nvPr/>
        </p:nvSpPr>
        <p:spPr>
          <a:xfrm>
            <a:off x="4675524" y="269921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9869C-A7E9-7264-54FD-F5560683ACC8}"/>
              </a:ext>
            </a:extLst>
          </p:cNvPr>
          <p:cNvSpPr/>
          <p:nvPr/>
        </p:nvSpPr>
        <p:spPr>
          <a:xfrm>
            <a:off x="4662272" y="3163037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A20353-2624-21D6-159D-A4DFD0045C47}"/>
              </a:ext>
            </a:extLst>
          </p:cNvPr>
          <p:cNvSpPr/>
          <p:nvPr/>
        </p:nvSpPr>
        <p:spPr>
          <a:xfrm>
            <a:off x="6852074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405E5-430C-5E36-394E-E7EBBBF6E72F}"/>
              </a:ext>
            </a:extLst>
          </p:cNvPr>
          <p:cNvSpPr/>
          <p:nvPr/>
        </p:nvSpPr>
        <p:spPr>
          <a:xfrm>
            <a:off x="7331202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4274F3-E8A3-9DAD-03BF-90C04E81A59C}"/>
              </a:ext>
            </a:extLst>
          </p:cNvPr>
          <p:cNvSpPr/>
          <p:nvPr/>
        </p:nvSpPr>
        <p:spPr>
          <a:xfrm>
            <a:off x="7797186" y="176801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5C2D13-524F-1E10-B836-6CBEBEC1CB9C}"/>
              </a:ext>
            </a:extLst>
          </p:cNvPr>
          <p:cNvSpPr/>
          <p:nvPr/>
        </p:nvSpPr>
        <p:spPr>
          <a:xfrm>
            <a:off x="6954901" y="226189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C94FB20-8C52-D841-C7DA-D33739B94228}"/>
              </a:ext>
            </a:extLst>
          </p:cNvPr>
          <p:cNvSpPr/>
          <p:nvPr/>
        </p:nvSpPr>
        <p:spPr>
          <a:xfrm>
            <a:off x="6974780" y="273234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E6E607-C5D9-523B-61A1-89E52860D971}"/>
              </a:ext>
            </a:extLst>
          </p:cNvPr>
          <p:cNvSpPr/>
          <p:nvPr/>
        </p:nvSpPr>
        <p:spPr>
          <a:xfrm>
            <a:off x="6974780" y="3222671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BB9B0B-DDAC-6BB2-057E-DD712E521803}"/>
              </a:ext>
            </a:extLst>
          </p:cNvPr>
          <p:cNvSpPr/>
          <p:nvPr/>
        </p:nvSpPr>
        <p:spPr>
          <a:xfrm>
            <a:off x="4682152" y="3620235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2801C9-5B70-8B9B-E011-03B660928AFE}"/>
              </a:ext>
            </a:extLst>
          </p:cNvPr>
          <p:cNvSpPr/>
          <p:nvPr/>
        </p:nvSpPr>
        <p:spPr>
          <a:xfrm>
            <a:off x="6968152" y="3675285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26096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67C332B-5707-4671-1741-443D4C949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714" y="1067353"/>
            <a:ext cx="4110096" cy="34370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summarize() </a:t>
            </a:r>
            <a:r>
              <a:rPr lang="en-US" sz="2800" dirty="0"/>
              <a:t>column with a single value(s)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Apply a summary function to a column. Ex.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C8884-7FD9-2275-95BF-467B2374BB1C}"/>
              </a:ext>
            </a:extLst>
          </p:cNvPr>
          <p:cNvSpPr/>
          <p:nvPr/>
        </p:nvSpPr>
        <p:spPr>
          <a:xfrm>
            <a:off x="4635768" y="4779792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summarize(mean(a0))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D988D5-97BA-2250-33E7-0177349A9325}"/>
              </a:ext>
            </a:extLst>
          </p:cNvPr>
          <p:cNvSpPr/>
          <p:nvPr/>
        </p:nvSpPr>
        <p:spPr>
          <a:xfrm>
            <a:off x="4526314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0E3BC-3DDF-6303-49BD-5605683B993A}"/>
              </a:ext>
            </a:extLst>
          </p:cNvPr>
          <p:cNvSpPr/>
          <p:nvPr/>
        </p:nvSpPr>
        <p:spPr>
          <a:xfrm>
            <a:off x="5058450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D1DA7-F682-FD31-3471-21BA45712BC4}"/>
              </a:ext>
            </a:extLst>
          </p:cNvPr>
          <p:cNvSpPr/>
          <p:nvPr/>
        </p:nvSpPr>
        <p:spPr>
          <a:xfrm>
            <a:off x="5564190" y="173488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A0C49-F093-0F3B-1738-97C81799FD73}"/>
              </a:ext>
            </a:extLst>
          </p:cNvPr>
          <p:cNvSpPr/>
          <p:nvPr/>
        </p:nvSpPr>
        <p:spPr>
          <a:xfrm>
            <a:off x="4626661" y="227091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6C51C-585A-7AC3-6EFB-B0D4C49F92E1}"/>
              </a:ext>
            </a:extLst>
          </p:cNvPr>
          <p:cNvSpPr/>
          <p:nvPr/>
        </p:nvSpPr>
        <p:spPr>
          <a:xfrm>
            <a:off x="4635768" y="276547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9869C-A7E9-7264-54FD-F5560683ACC8}"/>
              </a:ext>
            </a:extLst>
          </p:cNvPr>
          <p:cNvSpPr/>
          <p:nvPr/>
        </p:nvSpPr>
        <p:spPr>
          <a:xfrm>
            <a:off x="4622516" y="3255801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5C2D13-524F-1E10-B836-6CBEBEC1CB9C}"/>
              </a:ext>
            </a:extLst>
          </p:cNvPr>
          <p:cNvSpPr/>
          <p:nvPr/>
        </p:nvSpPr>
        <p:spPr>
          <a:xfrm>
            <a:off x="7193440" y="226189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9851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456B-555B-E8E8-C86D-31E82A57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Data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E6369DA-E3E0-E6F5-C1A0-FECA96D00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0660" y="1724018"/>
            <a:ext cx="8104992" cy="34310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ABFD0D-754B-8564-16AA-EBC339D88AD5}"/>
              </a:ext>
            </a:extLst>
          </p:cNvPr>
          <p:cNvSpPr txBox="1"/>
          <p:nvPr/>
        </p:nvSpPr>
        <p:spPr>
          <a:xfrm>
            <a:off x="3563030" y="5725020"/>
            <a:ext cx="4025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https://www.merriam-webster.com/dictionary/data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142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Work with the person next to you to find some examples of data (on the internet, or from your own life) </a:t>
            </a:r>
          </a:p>
          <a:p>
            <a:r>
              <a:rPr lang="en-US" sz="2800" dirty="0"/>
              <a:t>Add links to your examples to the data examples </a:t>
            </a:r>
            <a:r>
              <a:rPr lang="en-US" sz="2800" dirty="0" err="1"/>
              <a:t>Jamboard</a:t>
            </a:r>
            <a:r>
              <a:rPr lang="en-US" sz="2800" dirty="0"/>
              <a:t>: </a:t>
            </a:r>
            <a:r>
              <a:rPr lang="en-US" sz="2800" dirty="0">
                <a:hlinkClick r:id="rId2"/>
              </a:rPr>
              <a:t>Data Examples Jamboard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081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Data Examples Jamboard</a:t>
            </a:r>
            <a:endParaRPr lang="en-US" sz="2800" dirty="0"/>
          </a:p>
          <a:p>
            <a:r>
              <a:rPr lang="en-US" sz="2800" dirty="0"/>
              <a:t>What are some things we might want (or need) to do with data in order to analyze it? </a:t>
            </a:r>
          </a:p>
        </p:txBody>
      </p:sp>
    </p:spTree>
    <p:extLst>
      <p:ext uri="{BB962C8B-B14F-4D97-AF65-F5344CB8AC3E}">
        <p14:creationId xmlns:p14="http://schemas.microsoft.com/office/powerpoint/2010/main" val="1970271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194" y="864108"/>
            <a:ext cx="8046720" cy="5120640"/>
          </a:xfrm>
        </p:spPr>
        <p:txBody>
          <a:bodyPr>
            <a:normAutofit/>
          </a:bodyPr>
          <a:lstStyle/>
          <a:p>
            <a:r>
              <a:rPr lang="en-US" sz="2800" b="1" dirty="0"/>
              <a:t>What are some things we might want (or need) to do with data in order to analyze it? </a:t>
            </a:r>
          </a:p>
          <a:p>
            <a:endParaRPr lang="en-US" sz="2800" b="1" dirty="0"/>
          </a:p>
          <a:p>
            <a:r>
              <a:rPr lang="en-US" sz="2800" dirty="0"/>
              <a:t>Select some (but not all) columns </a:t>
            </a:r>
          </a:p>
          <a:p>
            <a:r>
              <a:rPr lang="en-US" sz="2800" dirty="0"/>
              <a:t>Filter to some (but not all) rows</a:t>
            </a:r>
          </a:p>
          <a:p>
            <a:r>
              <a:rPr lang="en-US" sz="2800" dirty="0"/>
              <a:t>Mutate the data i.e. add or modify a column</a:t>
            </a:r>
          </a:p>
          <a:p>
            <a:r>
              <a:rPr lang="en-US" sz="2800" dirty="0"/>
              <a:t>Arrange the rows in a specific order</a:t>
            </a:r>
          </a:p>
          <a:p>
            <a:r>
              <a:rPr lang="en-US" sz="2800" dirty="0"/>
              <a:t>Summarize column with a single value(s)  </a:t>
            </a:r>
          </a:p>
        </p:txBody>
      </p:sp>
    </p:spTree>
    <p:extLst>
      <p:ext uri="{BB962C8B-B14F-4D97-AF65-F5344CB8AC3E}">
        <p14:creationId xmlns:p14="http://schemas.microsoft.com/office/powerpoint/2010/main" val="175930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>
            <a:normAutofit/>
          </a:bodyPr>
          <a:lstStyle/>
          <a:p>
            <a:r>
              <a:rPr lang="en-US" sz="2800" b="1" dirty="0"/>
              <a:t>What are some things we might want (or need) to do with data in order to analyze it? </a:t>
            </a:r>
          </a:p>
          <a:p>
            <a:endParaRPr lang="en-US" sz="2800" b="1" dirty="0"/>
          </a:p>
          <a:p>
            <a:r>
              <a:rPr lang="en-US" sz="2800" dirty="0">
                <a:latin typeface="Courier" pitchFamily="2" charset="0"/>
              </a:rPr>
              <a:t>select() </a:t>
            </a:r>
            <a:r>
              <a:rPr lang="en-US" sz="2800" dirty="0"/>
              <a:t>some (but not all) columns </a:t>
            </a:r>
          </a:p>
          <a:p>
            <a:r>
              <a:rPr lang="en-US" sz="2800" dirty="0">
                <a:latin typeface="Courier" pitchFamily="2" charset="0"/>
              </a:rPr>
              <a:t>filter() </a:t>
            </a:r>
            <a:r>
              <a:rPr lang="en-US" sz="2800" dirty="0"/>
              <a:t>to some (but not all) rows</a:t>
            </a:r>
          </a:p>
          <a:p>
            <a:r>
              <a:rPr lang="en-US" sz="2800" dirty="0">
                <a:latin typeface="Courier" pitchFamily="2" charset="0"/>
              </a:rPr>
              <a:t>mutate() </a:t>
            </a:r>
            <a:r>
              <a:rPr lang="en-US" sz="2800" dirty="0"/>
              <a:t>the data i.e. add or modify a column</a:t>
            </a:r>
          </a:p>
          <a:p>
            <a:r>
              <a:rPr lang="en-US" sz="2800" dirty="0">
                <a:latin typeface="Courier" pitchFamily="2" charset="0"/>
              </a:rPr>
              <a:t>arrange() </a:t>
            </a:r>
            <a:r>
              <a:rPr lang="en-US" sz="2800" dirty="0"/>
              <a:t>the rows in a specific order</a:t>
            </a:r>
          </a:p>
          <a:p>
            <a:r>
              <a:rPr lang="en-US" sz="2800" dirty="0">
                <a:latin typeface="Courier" pitchFamily="2" charset="0"/>
              </a:rPr>
              <a:t>summarize() </a:t>
            </a:r>
            <a:r>
              <a:rPr lang="en-US" sz="2800" dirty="0"/>
              <a:t>column with a single value(s)  </a:t>
            </a:r>
          </a:p>
        </p:txBody>
      </p:sp>
    </p:spTree>
    <p:extLst>
      <p:ext uri="{BB962C8B-B14F-4D97-AF65-F5344CB8AC3E}">
        <p14:creationId xmlns:p14="http://schemas.microsoft.com/office/powerpoint/2010/main" val="1646367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6000" dirty="0" err="1">
                <a:latin typeface="Courier" pitchFamily="2" charset="0"/>
              </a:rPr>
              <a:t>dplyr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 package for data wrangling (cleaning, reshaping, and analyzing data) </a:t>
            </a:r>
          </a:p>
          <a:p>
            <a:endParaRPr lang="en-US" sz="2800" dirty="0"/>
          </a:p>
          <a:p>
            <a:r>
              <a:rPr lang="en-US" sz="2800" dirty="0"/>
              <a:t>Big ideas:</a:t>
            </a:r>
          </a:p>
          <a:p>
            <a:pPr lvl="1"/>
            <a:r>
              <a:rPr lang="en-US" sz="2600" dirty="0"/>
              <a:t>Each “verb” (function) takes as input a </a:t>
            </a:r>
            <a:r>
              <a:rPr lang="en-US" sz="2600" dirty="0" err="1">
                <a:latin typeface="Courier" pitchFamily="2" charset="0"/>
              </a:rPr>
              <a:t>tbl_df</a:t>
            </a:r>
            <a:r>
              <a:rPr lang="en-US" sz="2600" dirty="0">
                <a:latin typeface="Courier" pitchFamily="2" charset="0"/>
              </a:rPr>
              <a:t> </a:t>
            </a:r>
            <a:r>
              <a:rPr lang="en-US" sz="2600" dirty="0"/>
              <a:t>and returns a </a:t>
            </a:r>
            <a:r>
              <a:rPr lang="en-US" sz="2600" dirty="0" err="1">
                <a:latin typeface="Courier" pitchFamily="2" charset="0"/>
              </a:rPr>
              <a:t>tbl_df</a:t>
            </a:r>
            <a:r>
              <a:rPr lang="en-US" sz="2600" dirty="0">
                <a:latin typeface="Courier" pitchFamily="2" charset="0"/>
              </a:rPr>
              <a:t> </a:t>
            </a:r>
          </a:p>
          <a:p>
            <a:pPr lvl="1"/>
            <a:r>
              <a:rPr lang="en-US" sz="2600" dirty="0"/>
              <a:t>Verbs can be combined with “chaining” via the pipe operator (</a:t>
            </a:r>
            <a:r>
              <a:rPr lang="en-US" sz="2600" dirty="0">
                <a:latin typeface="Courier" pitchFamily="2" charset="0"/>
              </a:rPr>
              <a:t>%&gt;%</a:t>
            </a:r>
            <a:r>
              <a:rPr lang="en-US" sz="2600" dirty="0"/>
              <a:t>) </a:t>
            </a:r>
          </a:p>
          <a:p>
            <a:endParaRPr lang="en-US" sz="2400" dirty="0"/>
          </a:p>
          <a:p>
            <a:r>
              <a:rPr lang="en-US" sz="2400" dirty="0" err="1"/>
              <a:t>Cheatsheet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https://www.rstudio.com/resources/cheatsheets/</a:t>
            </a:r>
            <a:r>
              <a:rPr lang="en-US" sz="2400" dirty="0"/>
              <a:t> 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355BE0-EDD3-0760-4018-835D3292A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58" y="2222930"/>
            <a:ext cx="2082018" cy="240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025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6000" dirty="0" err="1">
                <a:latin typeface="Courier" pitchFamily="2" charset="0"/>
              </a:rPr>
              <a:t>tbl_df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“</a:t>
            </a:r>
            <a:r>
              <a:rPr lang="en-US" sz="2800" dirty="0" err="1"/>
              <a:t>tibble</a:t>
            </a:r>
            <a:r>
              <a:rPr lang="en-US" sz="2800" dirty="0"/>
              <a:t>”</a:t>
            </a:r>
          </a:p>
          <a:p>
            <a:r>
              <a:rPr lang="en-US" sz="2800" dirty="0"/>
              <a:t>object of class </a:t>
            </a:r>
            <a:r>
              <a:rPr lang="en-US" sz="2800" dirty="0" err="1">
                <a:latin typeface="Courier" pitchFamily="2" charset="0"/>
              </a:rPr>
              <a:t>tbl</a:t>
            </a:r>
            <a:endParaRPr lang="en-US" sz="2800" dirty="0">
              <a:latin typeface="Courier" pitchFamily="2" charset="0"/>
            </a:endParaRPr>
          </a:p>
          <a:p>
            <a:r>
              <a:rPr lang="en-US" sz="2800" dirty="0"/>
              <a:t>re-imagining of </a:t>
            </a:r>
            <a:r>
              <a:rPr lang="en-US" sz="2800" dirty="0" err="1">
                <a:latin typeface="Courier" pitchFamily="2" charset="0"/>
              </a:rPr>
              <a:t>data.frame</a:t>
            </a:r>
            <a:r>
              <a:rPr lang="en-US" sz="2800" dirty="0"/>
              <a:t> (makes them easier to work with!) </a:t>
            </a:r>
            <a:endParaRPr lang="en-US" sz="2400" dirty="0"/>
          </a:p>
          <a:p>
            <a:r>
              <a:rPr lang="en-US" sz="2800" dirty="0" err="1">
                <a:latin typeface="Courier" pitchFamily="2" charset="0"/>
              </a:rPr>
              <a:t>tidyverse</a:t>
            </a:r>
            <a:r>
              <a:rPr lang="en-US" sz="2800" dirty="0"/>
              <a:t> (which includes </a:t>
            </a:r>
            <a:r>
              <a:rPr lang="en-US" sz="2800" dirty="0" err="1">
                <a:latin typeface="Courier" pitchFamily="2" charset="0"/>
              </a:rPr>
              <a:t>dplyr</a:t>
            </a:r>
            <a:r>
              <a:rPr lang="en-US" sz="2800" dirty="0"/>
              <a:t>) works with </a:t>
            </a:r>
            <a:r>
              <a:rPr lang="en-US" sz="2800" dirty="0" err="1"/>
              <a:t>tibbles</a:t>
            </a:r>
            <a:r>
              <a:rPr lang="en-US" sz="2800" dirty="0"/>
              <a:t> 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99B1E91-9A55-92DA-3F38-53C0B2153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86" y="2221992"/>
            <a:ext cx="2076148" cy="240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46736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245</TotalTime>
  <Words>1057</Words>
  <Application>Microsoft Macintosh PowerPoint</Application>
  <PresentationFormat>Widescreen</PresentationFormat>
  <Paragraphs>316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Corbel</vt:lpstr>
      <vt:lpstr>Courier</vt:lpstr>
      <vt:lpstr>Source Code Pro</vt:lpstr>
      <vt:lpstr>Wingdings 2</vt:lpstr>
      <vt:lpstr>Frame</vt:lpstr>
      <vt:lpstr>Data Wrangling</vt:lpstr>
      <vt:lpstr>Data</vt:lpstr>
      <vt:lpstr>Definition: Data</vt:lpstr>
      <vt:lpstr>Examples of Data</vt:lpstr>
      <vt:lpstr>Using Data</vt:lpstr>
      <vt:lpstr>Using Data</vt:lpstr>
      <vt:lpstr>The 5 Verbs: dplyr</vt:lpstr>
      <vt:lpstr>PowerPoint Presentation</vt:lpstr>
      <vt:lpstr>PowerPoint Presentation</vt:lpstr>
      <vt:lpstr>Pipe Operator</vt:lpstr>
      <vt:lpstr>Pipe operator </vt:lpstr>
      <vt:lpstr>Pipe operator </vt:lpstr>
      <vt:lpstr>Pipe operator </vt:lpstr>
      <vt:lpstr>Pipe operator </vt:lpstr>
      <vt:lpstr>The 5 Verbs</vt:lpstr>
      <vt:lpstr>The 5 Verbs: dplyr</vt:lpstr>
      <vt:lpstr>The 5 Verbs: dplyr</vt:lpstr>
      <vt:lpstr>The 5 Verbs: dplyr</vt:lpstr>
      <vt:lpstr>The 5 Verbs: dplyr</vt:lpstr>
      <vt:lpstr>The 5 Verbs: dplyr</vt:lpstr>
      <vt:lpstr>The 5 Verbs: dplyr</vt:lpstr>
      <vt:lpstr>The 5 Verbs: dplyr</vt:lpstr>
      <vt:lpstr>The 5 Verbs: dplyr</vt:lpstr>
      <vt:lpstr>The 5 Verbs: dplyr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Mosca, Ab</dc:creator>
  <cp:lastModifiedBy>Mosca, Ab</cp:lastModifiedBy>
  <cp:revision>16</cp:revision>
  <dcterms:created xsi:type="dcterms:W3CDTF">2022-07-07T13:23:27Z</dcterms:created>
  <dcterms:modified xsi:type="dcterms:W3CDTF">2022-07-07T20:50:30Z</dcterms:modified>
</cp:coreProperties>
</file>