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45"/>
  </p:notesMasterIdLst>
  <p:sldIdLst>
    <p:sldId id="256" r:id="rId2"/>
    <p:sldId id="272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6" r:id="rId19"/>
    <p:sldId id="277" r:id="rId20"/>
    <p:sldId id="278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9" r:id="rId38"/>
    <p:sldId id="298" r:id="rId39"/>
    <p:sldId id="300" r:id="rId40"/>
    <p:sldId id="301" r:id="rId41"/>
    <p:sldId id="302" r:id="rId42"/>
    <p:sldId id="303" r:id="rId43"/>
    <p:sldId id="30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9D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3"/>
    <p:restoredTop sz="89120"/>
  </p:normalViewPr>
  <p:slideViewPr>
    <p:cSldViewPr snapToGrid="0" snapToObjects="1">
      <p:cViewPr varScale="1">
        <p:scale>
          <a:sx n="91" d="100"/>
          <a:sy n="91" d="100"/>
        </p:scale>
        <p:origin x="1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432-CA49-394F-A532-26B0D002A51A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1E88-276F-A443-B3A6-F8B763DB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crouser.github.io/MassMutual-DataVis/" TargetMode="External"/><Relationship Id="rId2" Type="http://schemas.openxmlformats.org/officeDocument/2006/relationships/hyperlink" Target="https://jcrouser.github.io/MassMutual-IntroR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eanumber.github.io/sds192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mboard.google.com/d/19htgqCVFgwaYQByenx6EcVpnrZkSe8uFvg6iuePjQmU/edit?usp=shari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amboard.google.com/d/19htgqCVFgwaYQByenx6EcVpnrZkSe8uFvg6iuePjQmU/edit?usp=shari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amboard.google.com/d/19htgqCVFgwaYQByenx6EcVpnrZkSe8uFvg6iuePjQmU/edit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amboard.google.com/d/19htgqCVFgwaYQByenx6EcVpnrZkSe8uFvg6iuePjQmU/edit?usp=shar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mboard.google.com/d/1qi9lr54v14zpj1yNBMmf3tSYb-7sglIVIoCZtcASNME/edit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amboard.google.com/d/19htgqCVFgwaYQByenx6EcVpnrZkSe8uFvg6iuePjQmU/edit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F6EF-1D56-20D6-6E0D-E67F21198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899866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/>
              <a:t>Functions and Iteration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09469-85E6-A687-5E2B-E23037DC9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71664"/>
            <a:ext cx="7315200" cy="757539"/>
          </a:xfrm>
        </p:spPr>
        <p:txBody>
          <a:bodyPr>
            <a:noAutofit/>
          </a:bodyPr>
          <a:lstStyle/>
          <a:p>
            <a:r>
              <a:rPr lang="en-US" sz="2800" dirty="0"/>
              <a:t>SSEP 2022 Afternoon Day 3</a:t>
            </a:r>
          </a:p>
          <a:p>
            <a:r>
              <a:rPr lang="en-US" sz="2800" dirty="0"/>
              <a:t>Dr. Ab </a:t>
            </a:r>
            <a:r>
              <a:rPr lang="en-US" sz="2800" dirty="0" err="1"/>
              <a:t>Mosca</a:t>
            </a:r>
            <a:r>
              <a:rPr lang="en-US" sz="2800" dirty="0"/>
              <a:t> (they/them)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4B405-7172-F09E-58DF-D35CBD1119CE}"/>
              </a:ext>
            </a:extLst>
          </p:cNvPr>
          <p:cNvSpPr txBox="1"/>
          <p:nvPr/>
        </p:nvSpPr>
        <p:spPr>
          <a:xfrm>
            <a:off x="35169" y="6131692"/>
            <a:ext cx="9155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Slides based on slides courtesy of Jordan Crouser:  </a:t>
            </a:r>
            <a:r>
              <a:rPr lang="en-US" u="sng" dirty="0">
                <a:hlinkClick r:id="rId2"/>
              </a:rPr>
              <a:t>https://jcrouser.github.io/MassMutual-IntroR/</a:t>
            </a:r>
            <a:r>
              <a:rPr lang="en-US" dirty="0"/>
              <a:t>,  </a:t>
            </a:r>
            <a:r>
              <a:rPr lang="en-US" u="sng" dirty="0">
                <a:hlinkClick r:id="rId3"/>
              </a:rPr>
              <a:t>https://jcrouser.github.io/MassMutual-DataVis/</a:t>
            </a:r>
            <a:r>
              <a:rPr lang="en-US" dirty="0"/>
              <a:t>,  </a:t>
            </a:r>
            <a:r>
              <a:rPr lang="en-US" u="sng" dirty="0">
                <a:hlinkClick r:id="rId4"/>
              </a:rPr>
              <a:t>https://beanumber.github.io/sds192/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040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560407" y="1558020"/>
            <a:ext cx="8186116" cy="2549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name_of_function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var = "value")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&lt;valid R code&gt;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return(x)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589D7-BA84-DF46-2B98-81A9118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Defining your own functions</a:t>
            </a:r>
          </a:p>
        </p:txBody>
      </p:sp>
    </p:spTree>
    <p:extLst>
      <p:ext uri="{BB962C8B-B14F-4D97-AF65-F5344CB8AC3E}">
        <p14:creationId xmlns:p14="http://schemas.microsoft.com/office/powerpoint/2010/main" val="339135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560407" y="1558020"/>
            <a:ext cx="8186116" cy="2549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name_of_function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var = "value")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&lt;valid R code&gt;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return(x)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589D7-BA84-DF46-2B98-81A9118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Defining your own functions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BBAFE9FE-4A0A-40DA-7E02-EE777604EB53}"/>
              </a:ext>
            </a:extLst>
          </p:cNvPr>
          <p:cNvSpPr/>
          <p:nvPr/>
        </p:nvSpPr>
        <p:spPr>
          <a:xfrm>
            <a:off x="3488788" y="1406769"/>
            <a:ext cx="2729132" cy="61897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0159E57-E730-D647-DD67-FAF693DCD635}"/>
              </a:ext>
            </a:extLst>
          </p:cNvPr>
          <p:cNvSpPr/>
          <p:nvPr/>
        </p:nvSpPr>
        <p:spPr>
          <a:xfrm>
            <a:off x="6808762" y="2250831"/>
            <a:ext cx="3516923" cy="1178169"/>
          </a:xfrm>
          <a:prstGeom prst="wedgeRoundRectCallout">
            <a:avLst>
              <a:gd name="adj1" fmla="val -74283"/>
              <a:gd name="adj2" fmla="val -7242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What you want the function to be called</a:t>
            </a:r>
          </a:p>
        </p:txBody>
      </p:sp>
    </p:spTree>
    <p:extLst>
      <p:ext uri="{BB962C8B-B14F-4D97-AF65-F5344CB8AC3E}">
        <p14:creationId xmlns:p14="http://schemas.microsoft.com/office/powerpoint/2010/main" val="136234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560407" y="1558020"/>
            <a:ext cx="8186116" cy="2549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name_of_function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var = "value")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&lt;valid R code&gt;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return(x)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589D7-BA84-DF46-2B98-81A9118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Defining your own functions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BBAFE9FE-4A0A-40DA-7E02-EE777604EB53}"/>
              </a:ext>
            </a:extLst>
          </p:cNvPr>
          <p:cNvSpPr/>
          <p:nvPr/>
        </p:nvSpPr>
        <p:spPr>
          <a:xfrm>
            <a:off x="6096000" y="1434904"/>
            <a:ext cx="1936652" cy="61897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0159E57-E730-D647-DD67-FAF693DCD635}"/>
              </a:ext>
            </a:extLst>
          </p:cNvPr>
          <p:cNvSpPr/>
          <p:nvPr/>
        </p:nvSpPr>
        <p:spPr>
          <a:xfrm>
            <a:off x="7258927" y="2832893"/>
            <a:ext cx="4594408" cy="3274971"/>
          </a:xfrm>
          <a:prstGeom prst="wedgeRoundRectCallout">
            <a:avLst>
              <a:gd name="adj1" fmla="val -59892"/>
              <a:gd name="adj2" fmla="val -7543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Courier" pitchFamily="2" charset="0"/>
              </a:rPr>
              <a:t>function</a:t>
            </a:r>
            <a:r>
              <a:rPr lang="en-US" sz="2800" dirty="0"/>
              <a:t> is the key word that tells R “I’m creating a function”</a:t>
            </a:r>
          </a:p>
          <a:p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&lt;-</a:t>
            </a:r>
            <a:r>
              <a:rPr lang="en-US" sz="2800" dirty="0"/>
              <a:t> assigns the function definition to the variable  </a:t>
            </a:r>
            <a:r>
              <a:rPr lang="en-US" sz="2800" dirty="0" err="1">
                <a:latin typeface="Courier" pitchFamily="2" charset="0"/>
              </a:rPr>
              <a:t>name_of_function</a:t>
            </a:r>
            <a:endParaRPr lang="en-US" sz="2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6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560407" y="1558020"/>
            <a:ext cx="8186116" cy="2549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name_of_function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var = "value")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&lt;valid R code&gt;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return(x)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589D7-BA84-DF46-2B98-81A9118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64923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Defining your own functions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800" dirty="0"/>
              <a:t>Inputs</a:t>
            </a:r>
          </a:p>
          <a:p>
            <a:pPr lvl="1"/>
            <a:r>
              <a:rPr lang="en-US" sz="2400" i="1" dirty="0"/>
              <a:t>arguments</a:t>
            </a:r>
            <a:r>
              <a:rPr lang="en-US" sz="2400" dirty="0"/>
              <a:t>: data, var</a:t>
            </a:r>
          </a:p>
          <a:p>
            <a:pPr lvl="1"/>
            <a:r>
              <a:rPr lang="en-US" sz="2400" dirty="0"/>
              <a:t>data is required</a:t>
            </a:r>
          </a:p>
          <a:p>
            <a:pPr lvl="1"/>
            <a:r>
              <a:rPr lang="en-US" sz="2400" dirty="0"/>
              <a:t>var is optional -- has a default value of "value"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BBAFE9FE-4A0A-40DA-7E02-EE777604EB53}"/>
              </a:ext>
            </a:extLst>
          </p:cNvPr>
          <p:cNvSpPr/>
          <p:nvPr/>
        </p:nvSpPr>
        <p:spPr>
          <a:xfrm>
            <a:off x="7854460" y="1434904"/>
            <a:ext cx="3330007" cy="61897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0159E57-E730-D647-DD67-FAF693DCD635}"/>
              </a:ext>
            </a:extLst>
          </p:cNvPr>
          <p:cNvSpPr/>
          <p:nvPr/>
        </p:nvSpPr>
        <p:spPr>
          <a:xfrm>
            <a:off x="7854460" y="2747795"/>
            <a:ext cx="2630661" cy="951316"/>
          </a:xfrm>
          <a:prstGeom prst="wedgeRoundRectCallout">
            <a:avLst>
              <a:gd name="adj1" fmla="val -2354"/>
              <a:gd name="adj2" fmla="val -12338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Input / arguments </a:t>
            </a:r>
          </a:p>
        </p:txBody>
      </p:sp>
    </p:spTree>
    <p:extLst>
      <p:ext uri="{BB962C8B-B14F-4D97-AF65-F5344CB8AC3E}">
        <p14:creationId xmlns:p14="http://schemas.microsoft.com/office/powerpoint/2010/main" val="427790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560407" y="1558020"/>
            <a:ext cx="8186116" cy="2549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name_of_function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var = "value")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&lt;valid R code&gt;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return(x)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589D7-BA84-DF46-2B98-81A9118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64923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Defining your own functions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800" dirty="0"/>
              <a:t>Body </a:t>
            </a:r>
          </a:p>
          <a:p>
            <a:pPr lvl="1"/>
            <a:r>
              <a:rPr lang="en-US" sz="2400" dirty="0"/>
              <a:t>Defines what the function should do </a:t>
            </a:r>
          </a:p>
          <a:p>
            <a:pPr lvl="1"/>
            <a:r>
              <a:rPr lang="en-US" sz="2400" dirty="0"/>
              <a:t>Everything between </a:t>
            </a:r>
            <a:r>
              <a:rPr lang="en-US" sz="2400" dirty="0">
                <a:latin typeface="Courier" pitchFamily="2" charset="0"/>
              </a:rPr>
              <a:t>{</a:t>
            </a:r>
            <a:r>
              <a:rPr lang="en-US" sz="2400" dirty="0"/>
              <a:t> and </a:t>
            </a:r>
            <a:r>
              <a:rPr lang="en-US" sz="2400" dirty="0">
                <a:latin typeface="Courier" pitchFamily="2" charset="0"/>
              </a:rPr>
              <a:t>} </a:t>
            </a:r>
            <a:endParaRPr lang="en-US" sz="3200" dirty="0">
              <a:latin typeface="Courier" pitchFamily="2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2B8DB7B-E8CC-EB07-A47A-093161730141}"/>
              </a:ext>
            </a:extLst>
          </p:cNvPr>
          <p:cNvSpPr/>
          <p:nvPr/>
        </p:nvSpPr>
        <p:spPr>
          <a:xfrm>
            <a:off x="3742006" y="1941342"/>
            <a:ext cx="2743200" cy="1828800"/>
          </a:xfrm>
          <a:prstGeom prst="frame">
            <a:avLst>
              <a:gd name="adj1" fmla="val 433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422BA041-20EA-F4F9-B22C-D24D3AB41D72}"/>
              </a:ext>
            </a:extLst>
          </p:cNvPr>
          <p:cNvSpPr/>
          <p:nvPr/>
        </p:nvSpPr>
        <p:spPr>
          <a:xfrm>
            <a:off x="7854460" y="2747795"/>
            <a:ext cx="1359878" cy="681205"/>
          </a:xfrm>
          <a:prstGeom prst="wedgeRoundRectCallout">
            <a:avLst>
              <a:gd name="adj1" fmla="val -149344"/>
              <a:gd name="adj2" fmla="val -6069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03254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560407" y="1558020"/>
            <a:ext cx="8186116" cy="2549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name_of_function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var = "value")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&lt;valid R code&gt;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return(x)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589D7-BA84-DF46-2B98-81A9118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64923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Defining your own functions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800" dirty="0"/>
              <a:t>Output</a:t>
            </a:r>
          </a:p>
          <a:p>
            <a:pPr lvl="1"/>
            <a:r>
              <a:rPr lang="en-US" sz="2400" dirty="0"/>
              <a:t>the </a:t>
            </a:r>
            <a:r>
              <a:rPr lang="en-US" sz="2400" i="1" dirty="0"/>
              <a:t>return</a:t>
            </a:r>
            <a:r>
              <a:rPr lang="en-US" sz="2400" dirty="0"/>
              <a:t> value</a:t>
            </a:r>
          </a:p>
          <a:p>
            <a:pPr lvl="1"/>
            <a:r>
              <a:rPr lang="en-US" sz="2400" dirty="0"/>
              <a:t>by default output of last line in function body</a:t>
            </a:r>
          </a:p>
          <a:p>
            <a:pPr lvl="1"/>
            <a:r>
              <a:rPr lang="en-US" sz="2400" dirty="0"/>
              <a:t>here, explicitly the object x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BBAFE9FE-4A0A-40DA-7E02-EE777604EB53}"/>
              </a:ext>
            </a:extLst>
          </p:cNvPr>
          <p:cNvSpPr/>
          <p:nvPr/>
        </p:nvSpPr>
        <p:spPr>
          <a:xfrm>
            <a:off x="3962399" y="3379236"/>
            <a:ext cx="1636544" cy="419042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0159E57-E730-D647-DD67-FAF693DCD635}"/>
              </a:ext>
            </a:extLst>
          </p:cNvPr>
          <p:cNvSpPr/>
          <p:nvPr/>
        </p:nvSpPr>
        <p:spPr>
          <a:xfrm>
            <a:off x="7854461" y="3066757"/>
            <a:ext cx="1636544" cy="632354"/>
          </a:xfrm>
          <a:prstGeom prst="wedgeRoundRectCallout">
            <a:avLst>
              <a:gd name="adj1" fmla="val -179578"/>
              <a:gd name="adj2" fmla="val 3259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9390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pic>
        <p:nvPicPr>
          <p:cNvPr id="7" name="Picture 2" descr="Recipe Cards Printable Recipe Card Doodles Recipe Card DIY - Etsy">
            <a:extLst>
              <a:ext uri="{FF2B5EF4-FFF2-40B4-BE49-F238E27FC236}">
                <a16:creationId xmlns:a16="http://schemas.microsoft.com/office/drawing/2014/main" id="{5F5A1BB6-3FC5-853F-BABE-ACA9A60AB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4"/>
          <a:stretch/>
        </p:blipFill>
        <p:spPr bwMode="auto">
          <a:xfrm>
            <a:off x="3509262" y="1364566"/>
            <a:ext cx="6821659" cy="478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6A4599-978D-32CA-4160-A551969B6212}"/>
              </a:ext>
            </a:extLst>
          </p:cNvPr>
          <p:cNvSpPr txBox="1"/>
          <p:nvPr/>
        </p:nvSpPr>
        <p:spPr>
          <a:xfrm>
            <a:off x="4075487" y="2706091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tbl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8975C-183D-02D0-A718-97EEE8413941}"/>
              </a:ext>
            </a:extLst>
          </p:cNvPr>
          <p:cNvSpPr txBox="1"/>
          <p:nvPr/>
        </p:nvSpPr>
        <p:spPr>
          <a:xfrm>
            <a:off x="4075487" y="2982105"/>
            <a:ext cx="200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v1, v2, v3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AADF5-E1F8-4490-D9AA-0E27E8FD4D79}"/>
              </a:ext>
            </a:extLst>
          </p:cNvPr>
          <p:cNvSpPr txBox="1"/>
          <p:nvPr/>
        </p:nvSpPr>
        <p:spPr>
          <a:xfrm>
            <a:off x="6081164" y="2734226"/>
            <a:ext cx="3837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Take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 and </a:t>
            </a:r>
            <a:r>
              <a:rPr lang="en-US" sz="2000" dirty="0" err="1">
                <a:latin typeface="Courier" pitchFamily="2" charset="0"/>
              </a:rPr>
              <a:t>pivot_wider</a:t>
            </a:r>
            <a:r>
              <a:rPr lang="en-US" sz="2000" dirty="0">
                <a:latin typeface="Courier" pitchFamily="2" charset="0"/>
              </a:rPr>
              <a:t>() using </a:t>
            </a:r>
            <a:r>
              <a:rPr lang="en-US" sz="2000" dirty="0" err="1">
                <a:latin typeface="Courier" pitchFamily="2" charset="0"/>
              </a:rPr>
              <a:t>names_from</a:t>
            </a:r>
            <a:r>
              <a:rPr lang="en-US" sz="2000" dirty="0">
                <a:latin typeface="Courier" pitchFamily="2" charset="0"/>
              </a:rPr>
              <a:t> v1 and </a:t>
            </a:r>
            <a:r>
              <a:rPr lang="en-US" sz="2000" dirty="0" err="1">
                <a:latin typeface="Courier" pitchFamily="2" charset="0"/>
              </a:rPr>
              <a:t>values_from</a:t>
            </a:r>
            <a:r>
              <a:rPr lang="en-US" sz="2000" dirty="0">
                <a:latin typeface="Courier" pitchFamily="2" charset="0"/>
              </a:rPr>
              <a:t> v2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Courier" pitchFamily="2" charset="0"/>
              </a:rPr>
              <a:t>group_by</a:t>
            </a:r>
            <a:r>
              <a:rPr lang="en-US" sz="2000" dirty="0">
                <a:latin typeface="Courier" pitchFamily="2" charset="0"/>
              </a:rPr>
              <a:t>()  v3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summarize() using n()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509262" y="4748886"/>
            <a:ext cx="818611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name_of_function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var = "value")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&lt;valid R code&gt;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return(x)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B72C052-12E5-9358-47B1-D639458F9BEE}"/>
              </a:ext>
            </a:extLst>
          </p:cNvPr>
          <p:cNvSpPr/>
          <p:nvPr/>
        </p:nvSpPr>
        <p:spPr>
          <a:xfrm>
            <a:off x="2926080" y="105459"/>
            <a:ext cx="9265919" cy="1433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Work with the person next to you to turn our recipe into a function.</a:t>
            </a:r>
          </a:p>
          <a:p>
            <a:endParaRPr lang="en-US" sz="2400" dirty="0"/>
          </a:p>
          <a:p>
            <a:r>
              <a:rPr lang="en-US" sz="2400" dirty="0"/>
              <a:t>Add your answer to the </a:t>
            </a:r>
            <a:r>
              <a:rPr lang="en-US" sz="2400" dirty="0" err="1"/>
              <a:t>Jamboard</a:t>
            </a:r>
            <a:r>
              <a:rPr lang="en-US" sz="2400" dirty="0"/>
              <a:t> here: </a:t>
            </a:r>
            <a:r>
              <a:rPr lang="en-US" sz="2400" dirty="0">
                <a:hlinkClick r:id="rId3"/>
              </a:rPr>
              <a:t>Function Examples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396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pic>
        <p:nvPicPr>
          <p:cNvPr id="7" name="Picture 2" descr="Recipe Cards Printable Recipe Card Doodles Recipe Card DIY - Etsy">
            <a:extLst>
              <a:ext uri="{FF2B5EF4-FFF2-40B4-BE49-F238E27FC236}">
                <a16:creationId xmlns:a16="http://schemas.microsoft.com/office/drawing/2014/main" id="{5F5A1BB6-3FC5-853F-BABE-ACA9A60AB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4"/>
          <a:stretch/>
        </p:blipFill>
        <p:spPr bwMode="auto">
          <a:xfrm>
            <a:off x="3509262" y="1364566"/>
            <a:ext cx="6821659" cy="478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6A4599-978D-32CA-4160-A551969B6212}"/>
              </a:ext>
            </a:extLst>
          </p:cNvPr>
          <p:cNvSpPr txBox="1"/>
          <p:nvPr/>
        </p:nvSpPr>
        <p:spPr>
          <a:xfrm>
            <a:off x="4075487" y="2706091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tbl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8975C-183D-02D0-A718-97EEE8413941}"/>
              </a:ext>
            </a:extLst>
          </p:cNvPr>
          <p:cNvSpPr txBox="1"/>
          <p:nvPr/>
        </p:nvSpPr>
        <p:spPr>
          <a:xfrm>
            <a:off x="4075487" y="2982105"/>
            <a:ext cx="200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v1, v2, v3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AADF5-E1F8-4490-D9AA-0E27E8FD4D79}"/>
              </a:ext>
            </a:extLst>
          </p:cNvPr>
          <p:cNvSpPr txBox="1"/>
          <p:nvPr/>
        </p:nvSpPr>
        <p:spPr>
          <a:xfrm>
            <a:off x="6081164" y="2734226"/>
            <a:ext cx="3837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Take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 and </a:t>
            </a:r>
            <a:r>
              <a:rPr lang="en-US" sz="2000" dirty="0" err="1">
                <a:latin typeface="Courier" pitchFamily="2" charset="0"/>
              </a:rPr>
              <a:t>pivot_wider</a:t>
            </a:r>
            <a:r>
              <a:rPr lang="en-US" sz="2000" dirty="0">
                <a:latin typeface="Courier" pitchFamily="2" charset="0"/>
              </a:rPr>
              <a:t>() using </a:t>
            </a:r>
            <a:r>
              <a:rPr lang="en-US" sz="2000" dirty="0" err="1">
                <a:latin typeface="Courier" pitchFamily="2" charset="0"/>
              </a:rPr>
              <a:t>names_from</a:t>
            </a:r>
            <a:r>
              <a:rPr lang="en-US" sz="2000" dirty="0">
                <a:latin typeface="Courier" pitchFamily="2" charset="0"/>
              </a:rPr>
              <a:t> v1 and </a:t>
            </a:r>
            <a:r>
              <a:rPr lang="en-US" sz="2000" dirty="0" err="1">
                <a:latin typeface="Courier" pitchFamily="2" charset="0"/>
              </a:rPr>
              <a:t>values_from</a:t>
            </a:r>
            <a:r>
              <a:rPr lang="en-US" sz="2000" dirty="0">
                <a:latin typeface="Courier" pitchFamily="2" charset="0"/>
              </a:rPr>
              <a:t> v2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Courier" pitchFamily="2" charset="0"/>
              </a:rPr>
              <a:t>group_by</a:t>
            </a:r>
            <a:r>
              <a:rPr lang="en-US" sz="2000" dirty="0">
                <a:latin typeface="Courier" pitchFamily="2" charset="0"/>
              </a:rPr>
              <a:t>()  v3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summarize() using n()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F7D35-45FD-436D-0ECE-951D11832E23}"/>
              </a:ext>
            </a:extLst>
          </p:cNvPr>
          <p:cNvSpPr/>
          <p:nvPr/>
        </p:nvSpPr>
        <p:spPr>
          <a:xfrm>
            <a:off x="3139111" y="4755524"/>
            <a:ext cx="879997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clean_data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function(data, v1, v2, v3)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data %&gt;% 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pivot_wider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names_from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v1,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values_from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v2)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(v3)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	summarize(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numObservations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= n())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B72C052-12E5-9358-47B1-D639458F9BEE}"/>
              </a:ext>
            </a:extLst>
          </p:cNvPr>
          <p:cNvSpPr/>
          <p:nvPr/>
        </p:nvSpPr>
        <p:spPr>
          <a:xfrm>
            <a:off x="2926080" y="105459"/>
            <a:ext cx="9265919" cy="1433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Work with the person next to you to turn our recipe into a function.</a:t>
            </a:r>
          </a:p>
          <a:p>
            <a:endParaRPr lang="en-US" sz="2400" dirty="0"/>
          </a:p>
          <a:p>
            <a:r>
              <a:rPr lang="en-US" sz="2400" dirty="0"/>
              <a:t>Add your answer to the </a:t>
            </a:r>
            <a:r>
              <a:rPr lang="en-US" sz="2400" dirty="0" err="1"/>
              <a:t>Jamboard</a:t>
            </a:r>
            <a:r>
              <a:rPr lang="en-US" sz="2400" dirty="0"/>
              <a:t> here: </a:t>
            </a:r>
            <a:r>
              <a:rPr lang="en-US" sz="2400" dirty="0">
                <a:hlinkClick r:id="rId3"/>
              </a:rPr>
              <a:t>Function Examples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925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589D7-BA84-DF46-2B98-81A9118A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64923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Defining your own functions</a:t>
            </a:r>
          </a:p>
          <a:p>
            <a:r>
              <a:rPr lang="en-US" sz="2400" dirty="0"/>
              <a:t>To use a function you defined, you “call” it with the appropriate arguments </a:t>
            </a:r>
          </a:p>
          <a:p>
            <a:r>
              <a:rPr lang="en-US" sz="2400" dirty="0"/>
              <a:t>Ex. Let’s call </a:t>
            </a:r>
            <a:r>
              <a:rPr lang="en-US" sz="2400" dirty="0" err="1">
                <a:latin typeface="Courier" pitchFamily="2" charset="0"/>
              </a:rPr>
              <a:t>clean_data</a:t>
            </a:r>
            <a:r>
              <a:rPr lang="en-US" sz="2400" dirty="0">
                <a:latin typeface="Courier" pitchFamily="2" charset="0"/>
              </a:rPr>
              <a:t>()</a:t>
            </a:r>
            <a:r>
              <a:rPr lang="en-US" sz="2400" dirty="0"/>
              <a:t>to make </a:t>
            </a:r>
            <a:r>
              <a:rPr lang="en-US" sz="2400" dirty="0">
                <a:latin typeface="Courier" pitchFamily="2" charset="0"/>
              </a:rPr>
              <a:t>my_df1 </a:t>
            </a:r>
            <a:r>
              <a:rPr lang="en-US" sz="2400" dirty="0"/>
              <a:t>from earlier tidy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00B94-AED9-09E0-4294-5D9429886CD5}"/>
              </a:ext>
            </a:extLst>
          </p:cNvPr>
          <p:cNvSpPr/>
          <p:nvPr/>
        </p:nvSpPr>
        <p:spPr>
          <a:xfrm>
            <a:off x="3777829" y="4107762"/>
            <a:ext cx="7940559" cy="2750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Define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&lt;- function(data, v1, v2, v3) {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data %&gt;% 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pivot_wider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names_from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v1,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values_from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v2) %&gt;%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(v3) %&gt;%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summarize(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numObservations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n())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Call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clean_data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my_tidy_df1 &lt;-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(my_df1,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varA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varB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varC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 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E580290-8038-F2BC-6B69-71ABF86AD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3" b="66496"/>
          <a:stretch/>
        </p:blipFill>
        <p:spPr>
          <a:xfrm>
            <a:off x="3707490" y="2912010"/>
            <a:ext cx="7638756" cy="118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5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00B94-AED9-09E0-4294-5D9429886CD5}"/>
              </a:ext>
            </a:extLst>
          </p:cNvPr>
          <p:cNvSpPr/>
          <p:nvPr/>
        </p:nvSpPr>
        <p:spPr>
          <a:xfrm>
            <a:off x="3594949" y="267282"/>
            <a:ext cx="7940559" cy="2081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Define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&lt;- function(data, v1, v2, v3) {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data %&gt;% 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pivot_wider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names_from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v1,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values_from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v2) %&gt;%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(v3) %&gt;%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summarize(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numObservations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n())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6433B2C-3536-A73F-A2D5-1B625878F859}"/>
              </a:ext>
            </a:extLst>
          </p:cNvPr>
          <p:cNvSpPr/>
          <p:nvPr/>
        </p:nvSpPr>
        <p:spPr>
          <a:xfrm>
            <a:off x="3594949" y="2454761"/>
            <a:ext cx="7940559" cy="17233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Work with the person next to you call </a:t>
            </a:r>
            <a:r>
              <a:rPr lang="en-US" sz="2400" dirty="0" err="1">
                <a:latin typeface="Courier" pitchFamily="2" charset="0"/>
              </a:rPr>
              <a:t>clean_data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/>
              <a:t>for </a:t>
            </a:r>
            <a:r>
              <a:rPr lang="en-US" sz="2400" dirty="0">
                <a:latin typeface="Courier" pitchFamily="2" charset="0"/>
              </a:rPr>
              <a:t>my_df2 </a:t>
            </a:r>
            <a:r>
              <a:rPr lang="en-US" sz="2400" dirty="0"/>
              <a:t>and </a:t>
            </a:r>
            <a:r>
              <a:rPr lang="en-US" sz="2400" dirty="0">
                <a:latin typeface="Courier" pitchFamily="2" charset="0"/>
              </a:rPr>
              <a:t>my_df3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Add your answer to the </a:t>
            </a:r>
            <a:r>
              <a:rPr lang="en-US" sz="2400" dirty="0" err="1"/>
              <a:t>Jamboard</a:t>
            </a:r>
            <a:r>
              <a:rPr lang="en-US" sz="2400" dirty="0"/>
              <a:t> here: </a:t>
            </a:r>
            <a:r>
              <a:rPr lang="en-US" sz="2400" dirty="0">
                <a:hlinkClick r:id="rId2"/>
              </a:rPr>
              <a:t>Function Examples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387884FA-5515-835F-C35D-881EC919AF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503" b="-5958"/>
          <a:stretch/>
        </p:blipFill>
        <p:spPr>
          <a:xfrm>
            <a:off x="3745850" y="4268748"/>
            <a:ext cx="7638756" cy="285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8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D89B-60E4-6C16-2FB5-1069F06A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5AE51-E3FF-BFB1-39BC-78644033D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4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00B94-AED9-09E0-4294-5D9429886CD5}"/>
              </a:ext>
            </a:extLst>
          </p:cNvPr>
          <p:cNvSpPr/>
          <p:nvPr/>
        </p:nvSpPr>
        <p:spPr>
          <a:xfrm>
            <a:off x="3594949" y="267282"/>
            <a:ext cx="7940559" cy="2081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Define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&lt;- function(data, v1, v2, v3) {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data %&gt;% 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pivot_wider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names_from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v1,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values_from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v2) %&gt;%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(v3) %&gt;%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summarize(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numObservations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= n())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6433B2C-3536-A73F-A2D5-1B625878F859}"/>
              </a:ext>
            </a:extLst>
          </p:cNvPr>
          <p:cNvSpPr/>
          <p:nvPr/>
        </p:nvSpPr>
        <p:spPr>
          <a:xfrm>
            <a:off x="3594948" y="2316830"/>
            <a:ext cx="7940559" cy="17233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Work with the person next to you call </a:t>
            </a:r>
            <a:r>
              <a:rPr lang="en-US" sz="2400" dirty="0" err="1">
                <a:latin typeface="Courier" pitchFamily="2" charset="0"/>
              </a:rPr>
              <a:t>clean_data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/>
              <a:t>for </a:t>
            </a:r>
            <a:r>
              <a:rPr lang="en-US" sz="2400" dirty="0">
                <a:latin typeface="Courier" pitchFamily="2" charset="0"/>
              </a:rPr>
              <a:t>my_df2 </a:t>
            </a:r>
            <a:r>
              <a:rPr lang="en-US" sz="2400" dirty="0"/>
              <a:t>and </a:t>
            </a:r>
            <a:r>
              <a:rPr lang="en-US" sz="2400" dirty="0">
                <a:latin typeface="Courier" pitchFamily="2" charset="0"/>
              </a:rPr>
              <a:t>my_df3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Add your answer to the </a:t>
            </a:r>
            <a:r>
              <a:rPr lang="en-US" sz="2400" dirty="0" err="1"/>
              <a:t>Jamboard</a:t>
            </a:r>
            <a:r>
              <a:rPr lang="en-US" sz="2400" dirty="0"/>
              <a:t> here: </a:t>
            </a:r>
            <a:r>
              <a:rPr lang="en-US" sz="2400" dirty="0">
                <a:hlinkClick r:id="rId2"/>
              </a:rPr>
              <a:t>Function Examples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387884FA-5515-835F-C35D-881EC919AF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503" r="4655" b="-5958"/>
          <a:stretch/>
        </p:blipFill>
        <p:spPr>
          <a:xfrm>
            <a:off x="-98473" y="3995218"/>
            <a:ext cx="7283221" cy="28562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7ADF73-24F4-931A-D6C2-A3144536A0B2}"/>
              </a:ext>
            </a:extLst>
          </p:cNvPr>
          <p:cNvSpPr/>
          <p:nvPr/>
        </p:nvSpPr>
        <p:spPr>
          <a:xfrm>
            <a:off x="7283221" y="4178102"/>
            <a:ext cx="4815294" cy="2573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my_tidy_df2 &lt;-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(my_df2, 							  var1, 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					  var2, 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					  var3) </a:t>
            </a:r>
          </a:p>
          <a:p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my_tidy_df3 &lt;-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clean_data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(my_df3, 							  beep, 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					 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boop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, 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						 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blerp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 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09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Scope</a:t>
            </a:r>
          </a:p>
          <a:p>
            <a:r>
              <a:rPr lang="en-US" sz="2400" b="1" dirty="0"/>
              <a:t>Global environment</a:t>
            </a:r>
          </a:p>
          <a:p>
            <a:pPr lvl="1"/>
            <a:r>
              <a:rPr lang="en-US" sz="2400" dirty="0"/>
              <a:t> The general space in which you’re working</a:t>
            </a:r>
          </a:p>
          <a:p>
            <a:r>
              <a:rPr lang="en-US" sz="2400" b="1" dirty="0"/>
              <a:t>Global variable</a:t>
            </a:r>
          </a:p>
          <a:p>
            <a:pPr lvl="1"/>
            <a:r>
              <a:rPr lang="en-US" sz="2400" dirty="0"/>
              <a:t>Variable declared in your script outside of the body of a function </a:t>
            </a:r>
          </a:p>
          <a:p>
            <a:pPr lvl="1"/>
            <a:r>
              <a:rPr lang="en-US" sz="2400" b="1" dirty="0"/>
              <a:t>Global variables</a:t>
            </a:r>
            <a:r>
              <a:rPr lang="en-US" sz="2400" dirty="0"/>
              <a:t> </a:t>
            </a:r>
            <a:r>
              <a:rPr lang="en-US" sz="2400" b="1" dirty="0"/>
              <a:t>exist everywhere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1325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Scope</a:t>
            </a:r>
          </a:p>
          <a:p>
            <a:r>
              <a:rPr lang="en-US" sz="2400" b="1" dirty="0"/>
              <a:t>Global environment</a:t>
            </a:r>
          </a:p>
          <a:p>
            <a:pPr lvl="1"/>
            <a:r>
              <a:rPr lang="en-US" sz="2400" dirty="0"/>
              <a:t> The general space in which you’re working</a:t>
            </a:r>
          </a:p>
          <a:p>
            <a:r>
              <a:rPr lang="en-US" sz="2400" b="1" dirty="0"/>
              <a:t>Global variable</a:t>
            </a:r>
          </a:p>
          <a:p>
            <a:pPr lvl="1"/>
            <a:r>
              <a:rPr lang="en-US" sz="2400" dirty="0"/>
              <a:t>Variable declared in your script outside of the body of a function </a:t>
            </a:r>
          </a:p>
          <a:p>
            <a:pPr lvl="1"/>
            <a:r>
              <a:rPr lang="en-US" sz="2400" b="1" dirty="0"/>
              <a:t>Global variables</a:t>
            </a:r>
            <a:r>
              <a:rPr lang="en-US" sz="2400" dirty="0"/>
              <a:t> </a:t>
            </a:r>
            <a:r>
              <a:rPr lang="en-US" sz="2400" b="1" dirty="0"/>
              <a:t>exist everywhere</a:t>
            </a:r>
            <a:endParaRPr lang="en-US" sz="2400" dirty="0"/>
          </a:p>
          <a:p>
            <a:r>
              <a:rPr lang="en-US" sz="2400" dirty="0"/>
              <a:t>Ex.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E72D9-3302-2E93-8138-842D86CCBFD4}"/>
              </a:ext>
            </a:extLst>
          </p:cNvPr>
          <p:cNvSpPr/>
          <p:nvPr/>
        </p:nvSpPr>
        <p:spPr>
          <a:xfrm>
            <a:off x="4628270" y="3924883"/>
            <a:ext cx="7033847" cy="2743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global variable </a:t>
            </a:r>
          </a:p>
          <a:p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global_var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&lt;-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mtcars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Courier" pitchFamily="2" charset="0"/>
            </a:endParaRPr>
          </a:p>
          <a:p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top_cars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&lt;- function() {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# function body has access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global_var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local_var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&lt;-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head(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global_var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)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return(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local_var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# Can print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global_var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 outside of the function too</a:t>
            </a:r>
          </a:p>
          <a:p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global_var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Courier" pitchFamily="2" charset="0"/>
            </a:endParaRPr>
          </a:p>
          <a:p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68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Scope</a:t>
            </a:r>
          </a:p>
          <a:p>
            <a:r>
              <a:rPr lang="en-US" sz="2400" b="1" dirty="0"/>
              <a:t>Local environment</a:t>
            </a:r>
          </a:p>
          <a:p>
            <a:pPr lvl="1"/>
            <a:r>
              <a:rPr lang="en-US" sz="2400" dirty="0"/>
              <a:t>Body of a function</a:t>
            </a:r>
          </a:p>
          <a:p>
            <a:r>
              <a:rPr lang="en-US" sz="2400" b="1" dirty="0"/>
              <a:t>Local variable</a:t>
            </a:r>
          </a:p>
          <a:p>
            <a:pPr lvl="1"/>
            <a:r>
              <a:rPr lang="en-US" sz="2400" dirty="0"/>
              <a:t>Variable declared within the body of a function </a:t>
            </a:r>
          </a:p>
          <a:p>
            <a:pPr lvl="1"/>
            <a:r>
              <a:rPr lang="en-US" sz="2400" b="1" dirty="0"/>
              <a:t>Local variables exist only within the body </a:t>
            </a:r>
            <a:r>
              <a:rPr lang="en-US" sz="2400" dirty="0"/>
              <a:t>of the function in which they are declared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3842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Default Values </a:t>
            </a:r>
          </a:p>
          <a:p>
            <a:r>
              <a:rPr lang="en-US" sz="2400" b="1" dirty="0"/>
              <a:t>Local environment</a:t>
            </a:r>
          </a:p>
          <a:p>
            <a:pPr lvl="1"/>
            <a:r>
              <a:rPr lang="en-US" sz="2400" dirty="0"/>
              <a:t>Body of a function</a:t>
            </a:r>
          </a:p>
          <a:p>
            <a:r>
              <a:rPr lang="en-US" sz="2400" b="1" dirty="0"/>
              <a:t>Local variable</a:t>
            </a:r>
          </a:p>
          <a:p>
            <a:pPr lvl="1"/>
            <a:r>
              <a:rPr lang="en-US" sz="2400" dirty="0"/>
              <a:t>Variable declared within the body of a function </a:t>
            </a:r>
          </a:p>
          <a:p>
            <a:pPr lvl="1"/>
            <a:r>
              <a:rPr lang="en-US" sz="2400" b="1" dirty="0"/>
              <a:t>Local variables exist only within the body </a:t>
            </a:r>
            <a:r>
              <a:rPr lang="en-US" sz="2400" dirty="0"/>
              <a:t>of the function in which they are declared </a:t>
            </a:r>
          </a:p>
          <a:p>
            <a:r>
              <a:rPr lang="en-US" sz="2400" dirty="0"/>
              <a:t>Ex.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CF774-C249-FC65-2C83-931E595B1A26}"/>
              </a:ext>
            </a:extLst>
          </p:cNvPr>
          <p:cNvSpPr/>
          <p:nvPr/>
        </p:nvSpPr>
        <p:spPr>
          <a:xfrm>
            <a:off x="4628270" y="3741999"/>
            <a:ext cx="7033847" cy="2933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global variable </a:t>
            </a: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global_var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&lt;-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mtcars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top_cars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&lt;- function() {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# declare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local_var</a:t>
            </a:r>
            <a:endParaRPr lang="en-US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  <a:latin typeface="Courier" pitchFamily="2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local_var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&lt;- head(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global_var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)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return(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local_var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# Cannot print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local_var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 outside of the function</a:t>
            </a:r>
          </a:p>
          <a:p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local_var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urier" pitchFamily="2" charset="0"/>
              </a:rPr>
              <a:t># causes error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E25F6-34B7-327E-A721-B90A72675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270" y="6585675"/>
            <a:ext cx="7315200" cy="2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00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Default Values </a:t>
            </a:r>
          </a:p>
          <a:p>
            <a:r>
              <a:rPr lang="en-US" sz="2400" dirty="0"/>
              <a:t>When defining a function, you can set default values for the arguments </a:t>
            </a:r>
          </a:p>
          <a:p>
            <a:r>
              <a:rPr lang="en-US" sz="2400" dirty="0"/>
              <a:t>This can make functions easier to use</a:t>
            </a:r>
          </a:p>
          <a:p>
            <a:r>
              <a:rPr lang="en-US" sz="2400" dirty="0"/>
              <a:t>Any default value can be overwritten  </a:t>
            </a:r>
          </a:p>
        </p:txBody>
      </p:sp>
    </p:spTree>
    <p:extLst>
      <p:ext uri="{BB962C8B-B14F-4D97-AF65-F5344CB8AC3E}">
        <p14:creationId xmlns:p14="http://schemas.microsoft.com/office/powerpoint/2010/main" val="379414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Default Values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CF774-C249-FC65-2C83-931E595B1A26}"/>
              </a:ext>
            </a:extLst>
          </p:cNvPr>
          <p:cNvSpPr/>
          <p:nvPr/>
        </p:nvSpPr>
        <p:spPr>
          <a:xfrm>
            <a:off x="3981807" y="1370548"/>
            <a:ext cx="7483361" cy="2349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function(mod =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"civic"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n = 3)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mpg %&gt;%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filter(model == mod) %&gt;%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select(-manufacturer, -class) %&gt;%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head(n)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55A2F78-955E-D3BE-025A-2CD29EB0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807" y="3642940"/>
            <a:ext cx="6663397" cy="1470668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3D2BB563-2F46-5F07-3126-C73F905A8A51}"/>
              </a:ext>
            </a:extLst>
          </p:cNvPr>
          <p:cNvSpPr/>
          <p:nvPr/>
        </p:nvSpPr>
        <p:spPr>
          <a:xfrm>
            <a:off x="7583140" y="1412752"/>
            <a:ext cx="3389235" cy="345710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93728A25-B0D6-EE3F-D1E0-C84DC6524C0D}"/>
              </a:ext>
            </a:extLst>
          </p:cNvPr>
          <p:cNvSpPr/>
          <p:nvPr/>
        </p:nvSpPr>
        <p:spPr>
          <a:xfrm>
            <a:off x="3981807" y="3229128"/>
            <a:ext cx="2114194" cy="345710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0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Overriding Default Values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CF774-C249-FC65-2C83-931E595B1A26}"/>
              </a:ext>
            </a:extLst>
          </p:cNvPr>
          <p:cNvSpPr/>
          <p:nvPr/>
        </p:nvSpPr>
        <p:spPr>
          <a:xfrm>
            <a:off x="3981807" y="1370548"/>
            <a:ext cx="7483361" cy="2349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&lt;- function(mod =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"civic"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n = 3)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mpg %&gt;%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filter(model == mod) %&gt;%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select(-manufacturer, -class) %&gt;%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head(n)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55A2F78-955E-D3BE-025A-2CD29EB0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807" y="3642940"/>
            <a:ext cx="6663397" cy="14706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D86EB1-6235-39FA-4515-844F7C3D5A89}"/>
              </a:ext>
            </a:extLst>
          </p:cNvPr>
          <p:cNvSpPr/>
          <p:nvPr/>
        </p:nvSpPr>
        <p:spPr>
          <a:xfrm>
            <a:off x="3981806" y="5037063"/>
            <a:ext cx="7483361" cy="348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(mod =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jetta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n = 2)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78E26E2C-5F20-0317-F777-357FAB1CB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806" y="5418057"/>
            <a:ext cx="6934297" cy="1388711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3D2BB563-2F46-5F07-3126-C73F905A8A51}"/>
              </a:ext>
            </a:extLst>
          </p:cNvPr>
          <p:cNvSpPr/>
          <p:nvPr/>
        </p:nvSpPr>
        <p:spPr>
          <a:xfrm>
            <a:off x="7583140" y="1412752"/>
            <a:ext cx="3389235" cy="345710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866EB73-BCED-DE8D-6B40-7E111A1C1042}"/>
              </a:ext>
            </a:extLst>
          </p:cNvPr>
          <p:cNvSpPr/>
          <p:nvPr/>
        </p:nvSpPr>
        <p:spPr>
          <a:xfrm>
            <a:off x="3981806" y="5067712"/>
            <a:ext cx="5204397" cy="345710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76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Naming Arguments</a:t>
            </a:r>
          </a:p>
          <a:p>
            <a:r>
              <a:rPr lang="en-US" sz="2400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310863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Naming Arguments</a:t>
            </a:r>
          </a:p>
          <a:p>
            <a:r>
              <a:rPr lang="en-US" sz="2400" dirty="0"/>
              <a:t>Optional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3DC53F-74F8-D808-76E1-648B2FB25411}"/>
              </a:ext>
            </a:extLst>
          </p:cNvPr>
          <p:cNvSpPr/>
          <p:nvPr/>
        </p:nvSpPr>
        <p:spPr>
          <a:xfrm>
            <a:off x="3869268" y="2237592"/>
            <a:ext cx="7483361" cy="348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(mod =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jetta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n = 2)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71877-A658-18DA-A4C1-855B95280675}"/>
              </a:ext>
            </a:extLst>
          </p:cNvPr>
          <p:cNvSpPr/>
          <p:nvPr/>
        </p:nvSpPr>
        <p:spPr>
          <a:xfrm>
            <a:off x="3869267" y="4194676"/>
            <a:ext cx="7483361" cy="348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jetta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2)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6" name="Picture 15" descr="Text&#10;&#10;Description automatically generated with low confidence">
            <a:extLst>
              <a:ext uri="{FF2B5EF4-FFF2-40B4-BE49-F238E27FC236}">
                <a16:creationId xmlns:a16="http://schemas.microsoft.com/office/drawing/2014/main" id="{110F1427-D170-396F-6EA0-B6236DECF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33"/>
          <a:stretch/>
        </p:blipFill>
        <p:spPr>
          <a:xfrm>
            <a:off x="3869268" y="2607436"/>
            <a:ext cx="6940174" cy="1176769"/>
          </a:xfrm>
          <a:prstGeom prst="rect">
            <a:avLst/>
          </a:prstGeom>
        </p:spPr>
      </p:pic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34889D0B-D06E-02B2-436E-CCDB1213E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33"/>
          <a:stretch/>
        </p:blipFill>
        <p:spPr>
          <a:xfrm>
            <a:off x="3869268" y="4595164"/>
            <a:ext cx="6940174" cy="117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3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6B0C-834E-8FF7-718A-ABDDD127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89D1C-3ED3-ECC6-056F-799890E1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735" y="864108"/>
            <a:ext cx="8253345" cy="5120640"/>
          </a:xfrm>
        </p:spPr>
        <p:txBody>
          <a:bodyPr anchor="t">
            <a:normAutofit/>
          </a:bodyPr>
          <a:lstStyle/>
          <a:p>
            <a:r>
              <a:rPr lang="en-US" sz="2400" dirty="0"/>
              <a:t>Suppose you’re a data scientist given weekly datasets to analyze</a:t>
            </a:r>
          </a:p>
          <a:p>
            <a:r>
              <a:rPr lang="en-US" sz="2400" dirty="0"/>
              <a:t>The datasets are similar; each is a </a:t>
            </a:r>
            <a:r>
              <a:rPr lang="en-US" sz="2400" dirty="0" err="1">
                <a:latin typeface="Courier" pitchFamily="2" charset="0"/>
              </a:rPr>
              <a:t>tbl</a:t>
            </a:r>
            <a:r>
              <a:rPr lang="en-US" sz="2400" dirty="0"/>
              <a:t> with three variables </a:t>
            </a:r>
          </a:p>
          <a:p>
            <a:r>
              <a:rPr lang="en-US" sz="2400" dirty="0"/>
              <a:t>They come un-tidy, so first you must make them tidy </a:t>
            </a:r>
          </a:p>
          <a:p>
            <a:r>
              <a:rPr lang="en-US" sz="2400" dirty="0"/>
              <a:t>For three weeks use the following code: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E7F7C8F-4BF0-9F2A-99B3-CDDB43B0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03" y="3026168"/>
            <a:ext cx="7236963" cy="373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09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Naming Arguments</a:t>
            </a:r>
          </a:p>
          <a:p>
            <a:r>
              <a:rPr lang="en-US" sz="2400" dirty="0"/>
              <a:t>Optional</a:t>
            </a:r>
          </a:p>
          <a:p>
            <a:r>
              <a:rPr lang="en-US" sz="2400" dirty="0"/>
              <a:t>But order matters if arguments are unnamed </a:t>
            </a:r>
          </a:p>
        </p:txBody>
      </p:sp>
    </p:spTree>
    <p:extLst>
      <p:ext uri="{BB962C8B-B14F-4D97-AF65-F5344CB8AC3E}">
        <p14:creationId xmlns:p14="http://schemas.microsoft.com/office/powerpoint/2010/main" val="1328439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Naming Arguments</a:t>
            </a:r>
          </a:p>
          <a:p>
            <a:r>
              <a:rPr lang="en-US" sz="2400" dirty="0"/>
              <a:t>Optional</a:t>
            </a:r>
          </a:p>
          <a:p>
            <a:r>
              <a:rPr lang="en-US" sz="2400" dirty="0"/>
              <a:t>But order matters if arguments are unnamed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3DC53F-74F8-D808-76E1-648B2FB25411}"/>
              </a:ext>
            </a:extLst>
          </p:cNvPr>
          <p:cNvSpPr/>
          <p:nvPr/>
        </p:nvSpPr>
        <p:spPr>
          <a:xfrm>
            <a:off x="3869269" y="2402058"/>
            <a:ext cx="7483361" cy="348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(2,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jetta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71877-A658-18DA-A4C1-855B95280675}"/>
              </a:ext>
            </a:extLst>
          </p:cNvPr>
          <p:cNvSpPr/>
          <p:nvPr/>
        </p:nvSpPr>
        <p:spPr>
          <a:xfrm>
            <a:off x="3869268" y="3979315"/>
            <a:ext cx="7483361" cy="348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my_car_info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(n = 2, mod =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jetta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endParaRPr 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34889D0B-D06E-02B2-436E-CCDB1213E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33"/>
          <a:stretch/>
        </p:blipFill>
        <p:spPr>
          <a:xfrm>
            <a:off x="3869269" y="4379803"/>
            <a:ext cx="6940174" cy="1176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8A934-A713-8757-0106-69703B757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7" y="2780491"/>
            <a:ext cx="7588613" cy="7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03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27AA-BF8C-38BB-724F-D97F6115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8C7E6-00D1-B1CF-F6B2-E0E8761B9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4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7971-1355-91BA-1E38-028D341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Suppose you have </a:t>
            </a:r>
            <a:r>
              <a:rPr lang="en-US" sz="2400" dirty="0">
                <a:latin typeface="Courier" pitchFamily="2" charset="0"/>
              </a:rPr>
              <a:t>f(</a:t>
            </a:r>
            <a:r>
              <a:rPr lang="en-US" sz="2400" dirty="0" err="1">
                <a:latin typeface="Courier" pitchFamily="2" charset="0"/>
              </a:rPr>
              <a:t>val</a:t>
            </a:r>
            <a:r>
              <a:rPr lang="en-US" sz="2400" dirty="0">
                <a:latin typeface="Courier" pitchFamily="2" charset="0"/>
              </a:rPr>
              <a:t>)</a:t>
            </a:r>
            <a:r>
              <a:rPr lang="en-US" sz="2400" dirty="0"/>
              <a:t>, which returns a value, and you want to use this function on values </a:t>
            </a:r>
            <a:r>
              <a:rPr lang="en-US" sz="2400" dirty="0">
                <a:latin typeface="Courier" pitchFamily="2" charset="0"/>
              </a:rPr>
              <a:t>1 – 100</a:t>
            </a:r>
          </a:p>
          <a:p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214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7971-1355-91BA-1E38-028D341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Suppose you have </a:t>
            </a:r>
            <a:r>
              <a:rPr lang="en-US" sz="2400" dirty="0">
                <a:latin typeface="Courier" pitchFamily="2" charset="0"/>
              </a:rPr>
              <a:t>f(</a:t>
            </a:r>
            <a:r>
              <a:rPr lang="en-US" sz="2400" dirty="0" err="1">
                <a:latin typeface="Courier" pitchFamily="2" charset="0"/>
              </a:rPr>
              <a:t>val</a:t>
            </a:r>
            <a:r>
              <a:rPr lang="en-US" sz="2400" dirty="0">
                <a:latin typeface="Courier" pitchFamily="2" charset="0"/>
              </a:rPr>
              <a:t>)</a:t>
            </a:r>
            <a:r>
              <a:rPr lang="en-US" sz="2400" dirty="0"/>
              <a:t>, which returns a value, and you want to use this function on values </a:t>
            </a:r>
            <a:r>
              <a:rPr lang="en-US" sz="2400" dirty="0">
                <a:latin typeface="Courier" pitchFamily="2" charset="0"/>
              </a:rPr>
              <a:t>1 – 100</a:t>
            </a:r>
          </a:p>
          <a:p>
            <a:r>
              <a:rPr lang="en-US" sz="2400" dirty="0"/>
              <a:t>One option for doing this would be to call </a:t>
            </a:r>
            <a:r>
              <a:rPr lang="en-US" sz="2400" dirty="0">
                <a:latin typeface="Courier" pitchFamily="2" charset="0"/>
              </a:rPr>
              <a:t>f(</a:t>
            </a:r>
            <a:r>
              <a:rPr lang="en-US" sz="2400" dirty="0" err="1">
                <a:latin typeface="Courier" pitchFamily="2" charset="0"/>
              </a:rPr>
              <a:t>val</a:t>
            </a:r>
            <a:r>
              <a:rPr lang="en-US" sz="2400" dirty="0">
                <a:latin typeface="Courier" pitchFamily="2" charset="0"/>
              </a:rPr>
              <a:t>) </a:t>
            </a:r>
            <a:r>
              <a:rPr lang="en-US" sz="2400" dirty="0"/>
              <a:t>for </a:t>
            </a:r>
            <a:r>
              <a:rPr lang="en-US" sz="2400" dirty="0">
                <a:latin typeface="Courier" pitchFamily="2" charset="0"/>
              </a:rPr>
              <a:t>1 – 100</a:t>
            </a:r>
          </a:p>
          <a:p>
            <a:pPr lvl="1"/>
            <a:r>
              <a:rPr lang="en-US" sz="2200" dirty="0">
                <a:latin typeface="Courier" pitchFamily="2" charset="0"/>
              </a:rPr>
              <a:t>f(1)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f(2)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f(3)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f(4)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f(4)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f(6)</a:t>
            </a:r>
          </a:p>
          <a:p>
            <a:pPr lvl="1"/>
            <a:r>
              <a:rPr lang="en-US" sz="2200" dirty="0">
                <a:latin typeface="Courier" pitchFamily="2" charset="0"/>
              </a:rPr>
              <a:t>...okay, I’m already bored</a:t>
            </a:r>
          </a:p>
        </p:txBody>
      </p:sp>
    </p:spTree>
    <p:extLst>
      <p:ext uri="{BB962C8B-B14F-4D97-AF65-F5344CB8AC3E}">
        <p14:creationId xmlns:p14="http://schemas.microsoft.com/office/powerpoint/2010/main" val="551752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7971-1355-91BA-1E38-028D341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1437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Suppose you have </a:t>
            </a:r>
            <a:r>
              <a:rPr lang="en-US" sz="2400" dirty="0">
                <a:latin typeface="Courier" pitchFamily="2" charset="0"/>
              </a:rPr>
              <a:t>f(</a:t>
            </a:r>
            <a:r>
              <a:rPr lang="en-US" sz="2400" dirty="0" err="1">
                <a:latin typeface="Courier" pitchFamily="2" charset="0"/>
              </a:rPr>
              <a:t>val</a:t>
            </a:r>
            <a:r>
              <a:rPr lang="en-US" sz="2400" dirty="0">
                <a:latin typeface="Courier" pitchFamily="2" charset="0"/>
              </a:rPr>
              <a:t>)</a:t>
            </a:r>
            <a:r>
              <a:rPr lang="en-US" sz="2400" dirty="0"/>
              <a:t>, which returns a value, and you want to use this function on a vector of values </a:t>
            </a:r>
            <a:r>
              <a:rPr lang="en-US" sz="2400" dirty="0">
                <a:latin typeface="Courier" pitchFamily="2" charset="0"/>
              </a:rPr>
              <a:t>1 – 100</a:t>
            </a:r>
          </a:p>
          <a:p>
            <a:r>
              <a:rPr lang="en-US" sz="2400" dirty="0"/>
              <a:t>One option for doing this would be to call </a:t>
            </a:r>
            <a:r>
              <a:rPr lang="en-US" sz="2400" dirty="0">
                <a:latin typeface="Courier" pitchFamily="2" charset="0"/>
              </a:rPr>
              <a:t>f(</a:t>
            </a:r>
            <a:r>
              <a:rPr lang="en-US" sz="2400" dirty="0" err="1">
                <a:latin typeface="Courier" pitchFamily="2" charset="0"/>
              </a:rPr>
              <a:t>val</a:t>
            </a:r>
            <a:r>
              <a:rPr lang="en-US" sz="2400" dirty="0">
                <a:latin typeface="Courier" pitchFamily="2" charset="0"/>
              </a:rPr>
              <a:t>) </a:t>
            </a:r>
            <a:r>
              <a:rPr lang="en-US" sz="2400" dirty="0"/>
              <a:t>for </a:t>
            </a:r>
            <a:r>
              <a:rPr lang="en-US" sz="2400" dirty="0">
                <a:latin typeface="Courier" pitchFamily="2" charset="0"/>
              </a:rPr>
              <a:t>1 – 100</a:t>
            </a:r>
          </a:p>
          <a:p>
            <a:pPr lvl="1"/>
            <a:r>
              <a:rPr lang="en-US" sz="2200" dirty="0">
                <a:latin typeface="Courier" pitchFamily="2" charset="0"/>
              </a:rPr>
              <a:t>f(1)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f(2)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f(3)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f(4)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f(4)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f(6)</a:t>
            </a:r>
          </a:p>
          <a:p>
            <a:pPr lvl="1"/>
            <a:r>
              <a:rPr lang="en-US" sz="2200" dirty="0">
                <a:latin typeface="Courier" pitchFamily="2" charset="0"/>
              </a:rPr>
              <a:t>...okay, I’m already bored</a:t>
            </a:r>
          </a:p>
          <a:p>
            <a:r>
              <a:rPr lang="en-US" sz="2400" dirty="0"/>
              <a:t>Uh-oh…not only am I bored, but </a:t>
            </a:r>
          </a:p>
          <a:p>
            <a:pPr lvl="1"/>
            <a:r>
              <a:rPr lang="en-US" sz="2200" dirty="0"/>
              <a:t>I accidentally called </a:t>
            </a:r>
            <a:r>
              <a:rPr lang="en-US" sz="2200" dirty="0">
                <a:latin typeface="Courier" pitchFamily="2" charset="0"/>
              </a:rPr>
              <a:t>f(4) </a:t>
            </a:r>
            <a:r>
              <a:rPr lang="en-US" sz="2200" dirty="0"/>
              <a:t>twice and skipped </a:t>
            </a:r>
            <a:r>
              <a:rPr lang="en-US" sz="2200" dirty="0">
                <a:latin typeface="Courier" pitchFamily="2" charset="0"/>
              </a:rPr>
              <a:t>f(5) </a:t>
            </a:r>
          </a:p>
          <a:p>
            <a:pPr lvl="1"/>
            <a:r>
              <a:rPr lang="en-US" sz="2200" dirty="0"/>
              <a:t>and I’m going to get all my results separately, but I’d really like them in a vector</a:t>
            </a:r>
          </a:p>
        </p:txBody>
      </p:sp>
    </p:spTree>
    <p:extLst>
      <p:ext uri="{BB962C8B-B14F-4D97-AF65-F5344CB8AC3E}">
        <p14:creationId xmlns:p14="http://schemas.microsoft.com/office/powerpoint/2010/main" val="2188671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7971-1355-91BA-1E38-028D341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1437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if instead, we could apply </a:t>
            </a:r>
            <a:r>
              <a:rPr lang="en-US" sz="2400" dirty="0">
                <a:latin typeface="Courier" pitchFamily="2" charset="0"/>
              </a:rPr>
              <a:t>f() </a:t>
            </a:r>
            <a:r>
              <a:rPr lang="en-US" sz="2400" dirty="0"/>
              <a:t>to our vector of values, and get a vector of results? </a:t>
            </a:r>
            <a:endParaRPr lang="en-US" sz="2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FC20832-88F4-FD4A-BF36-DECCD15DE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72"/>
          <a:stretch/>
        </p:blipFill>
        <p:spPr>
          <a:xfrm>
            <a:off x="4411135" y="1876920"/>
            <a:ext cx="6997763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2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7971-1355-91BA-1E38-028D341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1437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if instead, we could apply </a:t>
            </a:r>
            <a:r>
              <a:rPr lang="en-US" sz="2400" dirty="0">
                <a:latin typeface="Courier" pitchFamily="2" charset="0"/>
              </a:rPr>
              <a:t>f() </a:t>
            </a:r>
            <a:r>
              <a:rPr lang="en-US" sz="2400" dirty="0"/>
              <a:t>to our vector of values, and get a vector of results?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call this mapping, and it falls into the category of something called functional programming</a:t>
            </a:r>
            <a:endParaRPr lang="en-US" sz="2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FC20832-88F4-FD4A-BF36-DECCD15DE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72" b="9857"/>
          <a:stretch/>
        </p:blipFill>
        <p:spPr>
          <a:xfrm>
            <a:off x="4411135" y="1876920"/>
            <a:ext cx="6997763" cy="34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27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1437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library </a:t>
            </a:r>
            <a:r>
              <a:rPr lang="en-US" sz="2400" dirty="0" err="1">
                <a:latin typeface="Courier" pitchFamily="2" charset="0"/>
              </a:rPr>
              <a:t>purrr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/>
              <a:t>makes functional programming with R easier</a:t>
            </a:r>
          </a:p>
          <a:p>
            <a:r>
              <a:rPr lang="en-US" sz="2400" dirty="0"/>
              <a:t>Find the </a:t>
            </a:r>
            <a:r>
              <a:rPr lang="en-US" sz="2400" dirty="0">
                <a:latin typeface="Courier" pitchFamily="2" charset="0"/>
              </a:rPr>
              <a:t>purr</a:t>
            </a:r>
            <a:r>
              <a:rPr lang="en-US" sz="2400" dirty="0"/>
              <a:t> </a:t>
            </a:r>
            <a:r>
              <a:rPr lang="en-US" sz="2400" dirty="0" err="1"/>
              <a:t>cheatsheet</a:t>
            </a:r>
            <a:r>
              <a:rPr lang="en-US" sz="2400" dirty="0"/>
              <a:t> here: </a:t>
            </a:r>
            <a:r>
              <a:rPr lang="en-US" sz="2400" dirty="0">
                <a:hlinkClick r:id="rId2"/>
              </a:rPr>
              <a:t>https://www.rstudio.com/resources/cheatsheets/</a:t>
            </a:r>
            <a:r>
              <a:rPr lang="en-US" sz="2400" dirty="0"/>
              <a:t> </a:t>
            </a:r>
          </a:p>
          <a:p>
            <a:endParaRPr 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653B20-5007-E2DE-7F66-1F009BA4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9" y="2187559"/>
            <a:ext cx="2143494" cy="248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62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1437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library </a:t>
            </a:r>
            <a:r>
              <a:rPr lang="en-US" sz="2400" dirty="0" err="1">
                <a:latin typeface="Courier" pitchFamily="2" charset="0"/>
              </a:rPr>
              <a:t>purrr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/>
              <a:t>makes functional programming with R easier</a:t>
            </a:r>
          </a:p>
          <a:p>
            <a:r>
              <a:rPr lang="en-US" sz="2400" dirty="0"/>
              <a:t>Find the </a:t>
            </a:r>
            <a:r>
              <a:rPr lang="en-US" sz="2400" dirty="0">
                <a:latin typeface="Courier" pitchFamily="2" charset="0"/>
              </a:rPr>
              <a:t>purr</a:t>
            </a:r>
            <a:r>
              <a:rPr lang="en-US" sz="2400" dirty="0"/>
              <a:t> </a:t>
            </a:r>
            <a:r>
              <a:rPr lang="en-US" sz="2400" dirty="0" err="1"/>
              <a:t>cheatsheet</a:t>
            </a:r>
            <a:r>
              <a:rPr lang="en-US" sz="2400" dirty="0"/>
              <a:t> here: </a:t>
            </a:r>
            <a:r>
              <a:rPr lang="en-US" sz="2400" dirty="0">
                <a:hlinkClick r:id="rId2"/>
              </a:rPr>
              <a:t>https://www.rstudio.com/resources/cheatsheets/</a:t>
            </a:r>
            <a:r>
              <a:rPr lang="en-US" sz="2400" dirty="0"/>
              <a:t> </a:t>
            </a:r>
          </a:p>
          <a:p>
            <a:r>
              <a:rPr lang="en-US" sz="2200" dirty="0"/>
              <a:t>We will mostly use the </a:t>
            </a:r>
            <a:r>
              <a:rPr lang="en-US" sz="2200" dirty="0">
                <a:latin typeface="Courier" pitchFamily="2" charset="0"/>
              </a:rPr>
              <a:t>map() </a:t>
            </a:r>
            <a:r>
              <a:rPr lang="en-US" sz="2200" dirty="0"/>
              <a:t>function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653B20-5007-E2DE-7F66-1F009BA4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9" y="2187559"/>
            <a:ext cx="2143494" cy="248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41A36AB-4A48-23EB-C87B-294A6451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660" y="2926077"/>
            <a:ext cx="5120235" cy="38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2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6B0C-834E-8FF7-718A-ABDDD127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E7F7C8F-4BF0-9F2A-99B3-CDDB43B0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07" y="423642"/>
            <a:ext cx="7638756" cy="3942189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21122C8-747A-E08A-A75C-5F1508FCEAE5}"/>
              </a:ext>
            </a:extLst>
          </p:cNvPr>
          <p:cNvSpPr/>
          <p:nvPr/>
        </p:nvSpPr>
        <p:spPr>
          <a:xfrm>
            <a:off x="3643533" y="4365831"/>
            <a:ext cx="8060786" cy="23071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Work with the person next to you to find similarities in each code chunk above. Is there a common set of steps you take for each dataset?</a:t>
            </a:r>
          </a:p>
          <a:p>
            <a:endParaRPr lang="en-US" sz="2400" dirty="0"/>
          </a:p>
          <a:p>
            <a:r>
              <a:rPr lang="en-US" sz="2400" dirty="0"/>
              <a:t>Record your answer on the </a:t>
            </a:r>
            <a:r>
              <a:rPr lang="en-US" sz="2400" dirty="0" err="1"/>
              <a:t>Jamboard</a:t>
            </a:r>
            <a:r>
              <a:rPr lang="en-US" sz="2400" dirty="0"/>
              <a:t> here: </a:t>
            </a:r>
            <a:r>
              <a:rPr lang="en-US" sz="2400" dirty="0">
                <a:hlinkClick r:id="rId3"/>
              </a:rPr>
              <a:t>Common Steps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0576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1437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library </a:t>
            </a:r>
            <a:r>
              <a:rPr lang="en-US" sz="2400" dirty="0" err="1">
                <a:latin typeface="Courier" pitchFamily="2" charset="0"/>
              </a:rPr>
              <a:t>purrr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/>
              <a:t>makes functional programming with R easier</a:t>
            </a:r>
          </a:p>
          <a:p>
            <a:r>
              <a:rPr lang="en-US" sz="2400" dirty="0"/>
              <a:t>Find the </a:t>
            </a:r>
            <a:r>
              <a:rPr lang="en-US" sz="2400" dirty="0">
                <a:latin typeface="Courier" pitchFamily="2" charset="0"/>
              </a:rPr>
              <a:t>purr</a:t>
            </a:r>
            <a:r>
              <a:rPr lang="en-US" sz="2400" dirty="0"/>
              <a:t> </a:t>
            </a:r>
            <a:r>
              <a:rPr lang="en-US" sz="2400" dirty="0" err="1"/>
              <a:t>cheatsheet</a:t>
            </a:r>
            <a:r>
              <a:rPr lang="en-US" sz="2400" dirty="0"/>
              <a:t> here: </a:t>
            </a:r>
            <a:r>
              <a:rPr lang="en-US" sz="2400" dirty="0">
                <a:hlinkClick r:id="rId2"/>
              </a:rPr>
              <a:t>https://www.rstudio.com/resources/cheatsheets/</a:t>
            </a:r>
            <a:r>
              <a:rPr lang="en-US" sz="2400" dirty="0"/>
              <a:t> </a:t>
            </a:r>
          </a:p>
          <a:p>
            <a:r>
              <a:rPr lang="en-US" sz="2200" dirty="0"/>
              <a:t>We will mostly use the </a:t>
            </a:r>
            <a:r>
              <a:rPr lang="en-US" sz="2200" dirty="0">
                <a:latin typeface="Courier" pitchFamily="2" charset="0"/>
              </a:rPr>
              <a:t>map() </a:t>
            </a:r>
            <a:r>
              <a:rPr lang="en-US" sz="2200" dirty="0"/>
              <a:t>function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653B20-5007-E2DE-7F66-1F009BA4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9" y="2187559"/>
            <a:ext cx="2143494" cy="248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41A36AB-4A48-23EB-C87B-294A6451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660" y="2926077"/>
            <a:ext cx="5120235" cy="380531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557C84C-A8F2-AF55-265D-C201C54E0531}"/>
              </a:ext>
            </a:extLst>
          </p:cNvPr>
          <p:cNvSpPr/>
          <p:nvPr/>
        </p:nvSpPr>
        <p:spPr>
          <a:xfrm>
            <a:off x="3395656" y="6119446"/>
            <a:ext cx="2700344" cy="524020"/>
          </a:xfrm>
          <a:prstGeom prst="wedgeRoundRectCallout">
            <a:avLst>
              <a:gd name="adj1" fmla="val 41928"/>
              <a:gd name="adj2" fmla="val -23077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Input = vector, function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2E78C1FC-AC77-F672-A151-152335F99B9F}"/>
              </a:ext>
            </a:extLst>
          </p:cNvPr>
          <p:cNvSpPr/>
          <p:nvPr/>
        </p:nvSpPr>
        <p:spPr>
          <a:xfrm>
            <a:off x="9768096" y="4566722"/>
            <a:ext cx="2006562" cy="1032220"/>
          </a:xfrm>
          <a:prstGeom prst="wedgeRoundRectCallout">
            <a:avLst>
              <a:gd name="adj1" fmla="val -56703"/>
              <a:gd name="adj2" fmla="val -11781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Output = results vector</a:t>
            </a:r>
          </a:p>
        </p:txBody>
      </p:sp>
    </p:spTree>
    <p:extLst>
      <p:ext uri="{BB962C8B-B14F-4D97-AF65-F5344CB8AC3E}">
        <p14:creationId xmlns:p14="http://schemas.microsoft.com/office/powerpoint/2010/main" val="108451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99077"/>
            <a:ext cx="7315200" cy="6256468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Courier" pitchFamily="2" charset="0"/>
              </a:rPr>
              <a:t>map() </a:t>
            </a:r>
            <a:r>
              <a:rPr lang="en-US" sz="2400" dirty="0"/>
              <a:t>example</a:t>
            </a:r>
            <a:endParaRPr lang="en-US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703BC4-84C1-779A-F724-CCF7DDB5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map()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C42C2-C1D5-5093-4859-6F10662C80E9}"/>
              </a:ext>
            </a:extLst>
          </p:cNvPr>
          <p:cNvSpPr/>
          <p:nvPr/>
        </p:nvSpPr>
        <p:spPr>
          <a:xfrm>
            <a:off x="3869267" y="823281"/>
            <a:ext cx="7624037" cy="1846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vector of values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words &lt;- c("alphabet", "bunny", "cathedral")</a:t>
            </a:r>
          </a:p>
          <a:p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iterate the function over values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return a list of number of characters per word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map(words,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nchar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861AB-9299-35E4-2EB7-B8C4E8CCBBF6}"/>
              </a:ext>
            </a:extLst>
          </p:cNvPr>
          <p:cNvSpPr/>
          <p:nvPr/>
        </p:nvSpPr>
        <p:spPr>
          <a:xfrm>
            <a:off x="3869267" y="5071726"/>
            <a:ext cx="7624037" cy="962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iterate the function over values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return a vector of number of characters per word</a:t>
            </a: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map_int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(words,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nchar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7B60051-8133-B998-038D-97F840103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7" y="2685871"/>
            <a:ext cx="1459395" cy="2272645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AAAE7B4E-513F-AC08-B11B-CAA195CE0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7" y="6115530"/>
            <a:ext cx="1884419" cy="44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21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23281"/>
            <a:ext cx="7315200" cy="5732264"/>
          </a:xfrm>
        </p:spPr>
        <p:txBody>
          <a:bodyPr anchor="t">
            <a:normAutofit/>
          </a:bodyPr>
          <a:lstStyle/>
          <a:p>
            <a:r>
              <a:rPr lang="en-US" dirty="0"/>
              <a:t>We can use </a:t>
            </a:r>
            <a:r>
              <a:rPr lang="en-US" dirty="0" err="1">
                <a:latin typeface="Courier" pitchFamily="2" charset="0"/>
              </a:rPr>
              <a:t>group_by</a:t>
            </a:r>
            <a:r>
              <a:rPr lang="en-US" dirty="0">
                <a:latin typeface="Courier" pitchFamily="2" charset="0"/>
              </a:rPr>
              <a:t>() </a:t>
            </a:r>
            <a:r>
              <a:rPr lang="en-US" dirty="0"/>
              <a:t>and apply different mapping functions to groups within our datasets  </a:t>
            </a:r>
          </a:p>
          <a:p>
            <a:r>
              <a:rPr lang="en-US" dirty="0"/>
              <a:t>Ex. </a:t>
            </a:r>
            <a:r>
              <a:rPr lang="en-US" dirty="0" err="1">
                <a:latin typeface="Courier" pitchFamily="2" charset="0"/>
              </a:rPr>
              <a:t>group_by</a:t>
            </a:r>
            <a:r>
              <a:rPr lang="en-US" dirty="0">
                <a:latin typeface="Courier" pitchFamily="2" charset="0"/>
              </a:rPr>
              <a:t>() + </a:t>
            </a:r>
            <a:r>
              <a:rPr lang="en-US" dirty="0" err="1">
                <a:latin typeface="Courier" pitchFamily="2" charset="0"/>
              </a:rPr>
              <a:t>group_map</a:t>
            </a:r>
            <a:r>
              <a:rPr lang="en-US" dirty="0">
                <a:latin typeface="Courier" pitchFamily="2" charset="0"/>
              </a:rPr>
              <a:t>() 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703BC4-84C1-779A-F724-CCF7DDB5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>
                <a:latin typeface="+mn-lt"/>
              </a:rPr>
              <a:t>Mapping with and grouping </a:t>
            </a:r>
          </a:p>
        </p:txBody>
      </p:sp>
      <p:pic>
        <p:nvPicPr>
          <p:cNvPr id="15" name="Picture 1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0DBD583E-06DC-E46C-CDF8-281F060A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195" y="4916151"/>
            <a:ext cx="4683888" cy="3559401"/>
          </a:xfrm>
          <a:prstGeom prst="rect">
            <a:avLst/>
          </a:prstGeom>
        </p:spPr>
      </p:pic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34AC1F26-E139-2668-26E3-B6C4309B5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49" r="25815" b="6274"/>
          <a:stretch/>
        </p:blipFill>
        <p:spPr>
          <a:xfrm>
            <a:off x="5550520" y="1901349"/>
            <a:ext cx="2932298" cy="1952160"/>
          </a:xfrm>
          <a:prstGeom prst="rect">
            <a:avLst/>
          </a:prstGeom>
        </p:spPr>
      </p:pic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BB51CD38-30E9-6EE9-0355-AFCE598F2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13" t="16521" b="71114"/>
          <a:stretch/>
        </p:blipFill>
        <p:spPr>
          <a:xfrm>
            <a:off x="8823884" y="2373084"/>
            <a:ext cx="1070687" cy="298080"/>
          </a:xfrm>
          <a:prstGeom prst="rect">
            <a:avLst/>
          </a:prstGeom>
        </p:spPr>
      </p:pic>
      <p:pic>
        <p:nvPicPr>
          <p:cNvPr id="20" name="Picture 19" descr="A picture containing chart&#10;&#10;Description automatically generated">
            <a:extLst>
              <a:ext uri="{FF2B5EF4-FFF2-40B4-BE49-F238E27FC236}">
                <a16:creationId xmlns:a16="http://schemas.microsoft.com/office/drawing/2014/main" id="{5D54A992-FB0A-A86F-635E-ED6B0A45A2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13" t="16521" b="71114"/>
          <a:stretch/>
        </p:blipFill>
        <p:spPr>
          <a:xfrm>
            <a:off x="8809816" y="3098124"/>
            <a:ext cx="1070687" cy="298080"/>
          </a:xfrm>
          <a:prstGeom prst="rect">
            <a:avLst/>
          </a:prstGeom>
        </p:spPr>
      </p:pic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544C21EA-BBD7-63CA-48FC-7F3ACE047C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24" t="47712" r="10416" b="32544"/>
          <a:stretch/>
        </p:blipFill>
        <p:spPr>
          <a:xfrm>
            <a:off x="8851992" y="2654682"/>
            <a:ext cx="618980" cy="475971"/>
          </a:xfrm>
          <a:prstGeom prst="rect">
            <a:avLst/>
          </a:prstGeom>
        </p:spPr>
      </p:pic>
      <p:pic>
        <p:nvPicPr>
          <p:cNvPr id="22" name="Picture 21" descr="A picture containing chart&#10;&#10;Description automatically generated">
            <a:extLst>
              <a:ext uri="{FF2B5EF4-FFF2-40B4-BE49-F238E27FC236}">
                <a16:creationId xmlns:a16="http://schemas.microsoft.com/office/drawing/2014/main" id="{AA826BF8-3F87-4893-71B2-11662758D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24" t="69598" r="10416" b="6274"/>
          <a:stretch/>
        </p:blipFill>
        <p:spPr>
          <a:xfrm>
            <a:off x="8842195" y="3409390"/>
            <a:ext cx="618980" cy="581664"/>
          </a:xfrm>
          <a:prstGeom prst="rect">
            <a:avLst/>
          </a:prstGeom>
        </p:spPr>
      </p:pic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C2719383-FCDB-5F86-84B0-60B5CACDE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43" t="12749" r="8749" b="52075"/>
          <a:stretch/>
        </p:blipFill>
        <p:spPr>
          <a:xfrm>
            <a:off x="8751971" y="1570872"/>
            <a:ext cx="790887" cy="84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2C42C2-C1D5-5093-4859-6F10662C80E9}"/>
              </a:ext>
            </a:extLst>
          </p:cNvPr>
          <p:cNvSpPr/>
          <p:nvPr/>
        </p:nvSpPr>
        <p:spPr>
          <a:xfrm>
            <a:off x="4018195" y="3821356"/>
            <a:ext cx="7957271" cy="913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mtcars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cyl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 %&gt;%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creates a *list* of data frames!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group_map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(head, n = 2)</a:t>
            </a:r>
          </a:p>
        </p:txBody>
      </p:sp>
    </p:spTree>
    <p:extLst>
      <p:ext uri="{BB962C8B-B14F-4D97-AF65-F5344CB8AC3E}">
        <p14:creationId xmlns:p14="http://schemas.microsoft.com/office/powerpoint/2010/main" val="3579086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23281"/>
            <a:ext cx="7315200" cy="5732264"/>
          </a:xfrm>
        </p:spPr>
        <p:txBody>
          <a:bodyPr anchor="t">
            <a:normAutofit/>
          </a:bodyPr>
          <a:lstStyle/>
          <a:p>
            <a:r>
              <a:rPr lang="en-US" dirty="0"/>
              <a:t>We can use </a:t>
            </a:r>
            <a:r>
              <a:rPr lang="en-US" dirty="0" err="1">
                <a:latin typeface="Courier" pitchFamily="2" charset="0"/>
              </a:rPr>
              <a:t>group_by</a:t>
            </a:r>
            <a:r>
              <a:rPr lang="en-US" dirty="0">
                <a:latin typeface="Courier" pitchFamily="2" charset="0"/>
              </a:rPr>
              <a:t>() </a:t>
            </a:r>
            <a:r>
              <a:rPr lang="en-US" dirty="0"/>
              <a:t>and apply different mapping functions to groups within our datasets  </a:t>
            </a:r>
          </a:p>
          <a:p>
            <a:r>
              <a:rPr lang="en-US" dirty="0"/>
              <a:t>Ex. </a:t>
            </a:r>
            <a:r>
              <a:rPr lang="en-US" dirty="0" err="1">
                <a:latin typeface="Courier" pitchFamily="2" charset="0"/>
              </a:rPr>
              <a:t>group_split</a:t>
            </a:r>
            <a:r>
              <a:rPr lang="en-US" dirty="0">
                <a:latin typeface="Courier" pitchFamily="2" charset="0"/>
              </a:rPr>
              <a:t>() + </a:t>
            </a:r>
            <a:r>
              <a:rPr lang="en-US" dirty="0" err="1">
                <a:latin typeface="Courier" pitchFamily="2" charset="0"/>
              </a:rPr>
              <a:t>map_dfr</a:t>
            </a:r>
            <a:r>
              <a:rPr lang="en-US" dirty="0">
                <a:latin typeface="Courier" pitchFamily="2" charset="0"/>
              </a:rPr>
              <a:t>() 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703BC4-84C1-779A-F724-CCF7DDB5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>
                <a:latin typeface="+mn-lt"/>
              </a:rPr>
              <a:t>Mapping with and grouping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C42C2-C1D5-5093-4859-6F10662C80E9}"/>
              </a:ext>
            </a:extLst>
          </p:cNvPr>
          <p:cNvSpPr/>
          <p:nvPr/>
        </p:nvSpPr>
        <p:spPr>
          <a:xfrm>
            <a:off x="3981809" y="3779153"/>
            <a:ext cx="7957272" cy="913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mtcars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group_split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cyl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 %&gt;%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creates a grouped data frame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map_dfr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(head, n = 2)</a:t>
            </a:r>
          </a:p>
          <a:p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1990663-D215-91AD-6EAF-2C74C6157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809" y="4801825"/>
            <a:ext cx="7315201" cy="1999903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538944F1-E82F-74ED-FFFF-12FE56788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49" b="6274"/>
          <a:stretch/>
        </p:blipFill>
        <p:spPr>
          <a:xfrm>
            <a:off x="5480181" y="1869098"/>
            <a:ext cx="3952696" cy="19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1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6B0C-834E-8FF7-718A-ABDDD127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E7F7C8F-4BF0-9F2A-99B3-CDDB43B0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07" y="423642"/>
            <a:ext cx="7638756" cy="3942189"/>
          </a:xfrm>
          <a:prstGeom prst="rect">
            <a:avLst/>
          </a:prstGeom>
        </p:spPr>
      </p:pic>
      <p:sp>
        <p:nvSpPr>
          <p:cNvPr id="3" name="Alternate Process 2">
            <a:extLst>
              <a:ext uri="{FF2B5EF4-FFF2-40B4-BE49-F238E27FC236}">
                <a16:creationId xmlns:a16="http://schemas.microsoft.com/office/drawing/2014/main" id="{DFA7F299-0AE6-6069-35BD-C4DE9E0D9DEA}"/>
              </a:ext>
            </a:extLst>
          </p:cNvPr>
          <p:cNvSpPr/>
          <p:nvPr/>
        </p:nvSpPr>
        <p:spPr>
          <a:xfrm>
            <a:off x="7258929" y="887438"/>
            <a:ext cx="548640" cy="279775"/>
          </a:xfrm>
          <a:prstGeom prst="flowChartAlternateProcess">
            <a:avLst/>
          </a:prstGeom>
          <a:solidFill>
            <a:schemeClr val="accent2">
              <a:lumMod val="50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863CE042-04F3-4B8A-27B2-DF5B50F08D9F}"/>
              </a:ext>
            </a:extLst>
          </p:cNvPr>
          <p:cNvSpPr/>
          <p:nvPr/>
        </p:nvSpPr>
        <p:spPr>
          <a:xfrm>
            <a:off x="7258929" y="2123934"/>
            <a:ext cx="548640" cy="279775"/>
          </a:xfrm>
          <a:prstGeom prst="flowChartAlternateProcess">
            <a:avLst/>
          </a:prstGeom>
          <a:solidFill>
            <a:schemeClr val="accent2">
              <a:lumMod val="50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0BB9F229-8214-D2DA-518E-5F0230D0B90A}"/>
              </a:ext>
            </a:extLst>
          </p:cNvPr>
          <p:cNvSpPr/>
          <p:nvPr/>
        </p:nvSpPr>
        <p:spPr>
          <a:xfrm>
            <a:off x="7258929" y="3360430"/>
            <a:ext cx="548640" cy="279775"/>
          </a:xfrm>
          <a:prstGeom prst="flowChartAlternateProcess">
            <a:avLst/>
          </a:prstGeom>
          <a:solidFill>
            <a:schemeClr val="accent2">
              <a:lumMod val="50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852D8F0F-FD2D-AA38-13AF-1305EB629B3D}"/>
              </a:ext>
            </a:extLst>
          </p:cNvPr>
          <p:cNvSpPr/>
          <p:nvPr/>
        </p:nvSpPr>
        <p:spPr>
          <a:xfrm>
            <a:off x="9727809" y="887437"/>
            <a:ext cx="548640" cy="279775"/>
          </a:xfrm>
          <a:prstGeom prst="flowChartAlternateProcess">
            <a:avLst/>
          </a:prstGeom>
          <a:solidFill>
            <a:schemeClr val="accent2">
              <a:lumMod val="75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4E3881E6-36B4-8366-8CD3-2D35DAF08C54}"/>
              </a:ext>
            </a:extLst>
          </p:cNvPr>
          <p:cNvSpPr/>
          <p:nvPr/>
        </p:nvSpPr>
        <p:spPr>
          <a:xfrm>
            <a:off x="9727809" y="3369712"/>
            <a:ext cx="548640" cy="279775"/>
          </a:xfrm>
          <a:prstGeom prst="flowChartAlternateProcess">
            <a:avLst/>
          </a:prstGeom>
          <a:solidFill>
            <a:schemeClr val="accent2">
              <a:lumMod val="75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990351B0-3B5A-13B5-D948-D3FA5B8E47D3}"/>
              </a:ext>
            </a:extLst>
          </p:cNvPr>
          <p:cNvSpPr/>
          <p:nvPr/>
        </p:nvSpPr>
        <p:spPr>
          <a:xfrm>
            <a:off x="9727809" y="2123934"/>
            <a:ext cx="548640" cy="279775"/>
          </a:xfrm>
          <a:prstGeom prst="flowChartAlternateProcess">
            <a:avLst/>
          </a:prstGeom>
          <a:solidFill>
            <a:schemeClr val="accent2">
              <a:lumMod val="75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C62E4833-815F-247B-4CF8-83BAEB6FD137}"/>
              </a:ext>
            </a:extLst>
          </p:cNvPr>
          <p:cNvSpPr/>
          <p:nvPr/>
        </p:nvSpPr>
        <p:spPr>
          <a:xfrm>
            <a:off x="5277729" y="1145704"/>
            <a:ext cx="548640" cy="279775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35DEB3E6-98D1-654D-F018-A2D2CD226953}"/>
              </a:ext>
            </a:extLst>
          </p:cNvPr>
          <p:cNvSpPr/>
          <p:nvPr/>
        </p:nvSpPr>
        <p:spPr>
          <a:xfrm>
            <a:off x="5277729" y="2389975"/>
            <a:ext cx="548640" cy="279775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95578956-7F53-FD1F-A66A-4DFA288B6D7D}"/>
              </a:ext>
            </a:extLst>
          </p:cNvPr>
          <p:cNvSpPr/>
          <p:nvPr/>
        </p:nvSpPr>
        <p:spPr>
          <a:xfrm>
            <a:off x="5262489" y="3634247"/>
            <a:ext cx="701040" cy="279775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600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>
            <a:extLst>
              <a:ext uri="{FF2B5EF4-FFF2-40B4-BE49-F238E27FC236}">
                <a16:creationId xmlns:a16="http://schemas.microsoft.com/office/drawing/2014/main" id="{1FFBA3B2-B079-AF64-EC28-70BA62F36344}"/>
              </a:ext>
            </a:extLst>
          </p:cNvPr>
          <p:cNvSpPr/>
          <p:nvPr/>
        </p:nvSpPr>
        <p:spPr>
          <a:xfrm>
            <a:off x="4038600" y="887437"/>
            <a:ext cx="1554479" cy="279776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3">
              <a:lumMod val="75000"/>
              <a:alpha val="2982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Diagonal Corner Rectangle 14">
            <a:extLst>
              <a:ext uri="{FF2B5EF4-FFF2-40B4-BE49-F238E27FC236}">
                <a16:creationId xmlns:a16="http://schemas.microsoft.com/office/drawing/2014/main" id="{72BF2276-AA60-C356-9694-B33E4D28651A}"/>
              </a:ext>
            </a:extLst>
          </p:cNvPr>
          <p:cNvSpPr/>
          <p:nvPr/>
        </p:nvSpPr>
        <p:spPr>
          <a:xfrm>
            <a:off x="4074942" y="2108416"/>
            <a:ext cx="1554479" cy="279776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3">
              <a:lumMod val="75000"/>
              <a:alpha val="2982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75FE1541-092F-72CC-D224-9389255081C8}"/>
              </a:ext>
            </a:extLst>
          </p:cNvPr>
          <p:cNvSpPr/>
          <p:nvPr/>
        </p:nvSpPr>
        <p:spPr>
          <a:xfrm>
            <a:off x="4063219" y="3354470"/>
            <a:ext cx="1554479" cy="279776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3">
              <a:lumMod val="75000"/>
              <a:alpha val="2982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>
            <a:extLst>
              <a:ext uri="{FF2B5EF4-FFF2-40B4-BE49-F238E27FC236}">
                <a16:creationId xmlns:a16="http://schemas.microsoft.com/office/drawing/2014/main" id="{8A89501C-1CFA-C54B-B149-63125EE78705}"/>
              </a:ext>
            </a:extLst>
          </p:cNvPr>
          <p:cNvSpPr/>
          <p:nvPr/>
        </p:nvSpPr>
        <p:spPr>
          <a:xfrm>
            <a:off x="4058530" y="1179165"/>
            <a:ext cx="1203959" cy="2797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75000"/>
              <a:alpha val="2971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>
            <a:extLst>
              <a:ext uri="{FF2B5EF4-FFF2-40B4-BE49-F238E27FC236}">
                <a16:creationId xmlns:a16="http://schemas.microsoft.com/office/drawing/2014/main" id="{A04C21F3-EE2A-B160-0923-87856D06D9E8}"/>
              </a:ext>
            </a:extLst>
          </p:cNvPr>
          <p:cNvSpPr/>
          <p:nvPr/>
        </p:nvSpPr>
        <p:spPr>
          <a:xfrm>
            <a:off x="4063219" y="2403709"/>
            <a:ext cx="1203959" cy="2797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75000"/>
              <a:alpha val="2971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18">
            <a:extLst>
              <a:ext uri="{FF2B5EF4-FFF2-40B4-BE49-F238E27FC236}">
                <a16:creationId xmlns:a16="http://schemas.microsoft.com/office/drawing/2014/main" id="{70261CB3-DAEB-0D2C-8047-C59188DC5A17}"/>
              </a:ext>
            </a:extLst>
          </p:cNvPr>
          <p:cNvSpPr/>
          <p:nvPr/>
        </p:nvSpPr>
        <p:spPr>
          <a:xfrm>
            <a:off x="4074941" y="3652469"/>
            <a:ext cx="1203959" cy="2797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75000"/>
              <a:alpha val="2971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Diagonal Corner Rectangle 19">
            <a:extLst>
              <a:ext uri="{FF2B5EF4-FFF2-40B4-BE49-F238E27FC236}">
                <a16:creationId xmlns:a16="http://schemas.microsoft.com/office/drawing/2014/main" id="{E2A745E7-9A93-DA00-95A3-918F2C50505E}"/>
              </a:ext>
            </a:extLst>
          </p:cNvPr>
          <p:cNvSpPr/>
          <p:nvPr/>
        </p:nvSpPr>
        <p:spPr>
          <a:xfrm>
            <a:off x="4085492" y="1470080"/>
            <a:ext cx="1324708" cy="24149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5">
              <a:lumMod val="75000"/>
              <a:alpha val="289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Diagonal Corner Rectangle 20">
            <a:extLst>
              <a:ext uri="{FF2B5EF4-FFF2-40B4-BE49-F238E27FC236}">
                <a16:creationId xmlns:a16="http://schemas.microsoft.com/office/drawing/2014/main" id="{ABA2F950-156A-AD5B-2D5D-8B7CA349B7A8}"/>
              </a:ext>
            </a:extLst>
          </p:cNvPr>
          <p:cNvSpPr/>
          <p:nvPr/>
        </p:nvSpPr>
        <p:spPr>
          <a:xfrm>
            <a:off x="4090181" y="2694624"/>
            <a:ext cx="1324708" cy="24149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5">
              <a:lumMod val="75000"/>
              <a:alpha val="289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Diagonal Corner Rectangle 21">
            <a:extLst>
              <a:ext uri="{FF2B5EF4-FFF2-40B4-BE49-F238E27FC236}">
                <a16:creationId xmlns:a16="http://schemas.microsoft.com/office/drawing/2014/main" id="{03DED80C-45B1-3C22-3006-1CE8ABE4D69A}"/>
              </a:ext>
            </a:extLst>
          </p:cNvPr>
          <p:cNvSpPr/>
          <p:nvPr/>
        </p:nvSpPr>
        <p:spPr>
          <a:xfrm>
            <a:off x="4101903" y="3943384"/>
            <a:ext cx="1324708" cy="24149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5">
              <a:lumMod val="75000"/>
              <a:alpha val="289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Diagonal Corner Rectangle 22">
            <a:extLst>
              <a:ext uri="{FF2B5EF4-FFF2-40B4-BE49-F238E27FC236}">
                <a16:creationId xmlns:a16="http://schemas.microsoft.com/office/drawing/2014/main" id="{DBFE533B-C539-32B8-8ADE-4BF1A7677893}"/>
              </a:ext>
            </a:extLst>
          </p:cNvPr>
          <p:cNvSpPr/>
          <p:nvPr/>
        </p:nvSpPr>
        <p:spPr>
          <a:xfrm>
            <a:off x="7516837" y="1411411"/>
            <a:ext cx="548640" cy="2797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50000"/>
              <a:alpha val="289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4" name="Snip Diagonal Corner Rectangle 23">
            <a:extLst>
              <a:ext uri="{FF2B5EF4-FFF2-40B4-BE49-F238E27FC236}">
                <a16:creationId xmlns:a16="http://schemas.microsoft.com/office/drawing/2014/main" id="{0940CF0A-132A-DF12-272D-101C318617D3}"/>
              </a:ext>
            </a:extLst>
          </p:cNvPr>
          <p:cNvSpPr/>
          <p:nvPr/>
        </p:nvSpPr>
        <p:spPr>
          <a:xfrm>
            <a:off x="7521526" y="2635955"/>
            <a:ext cx="548640" cy="2797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50000"/>
              <a:alpha val="289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5" name="Snip Diagonal Corner Rectangle 24">
            <a:extLst>
              <a:ext uri="{FF2B5EF4-FFF2-40B4-BE49-F238E27FC236}">
                <a16:creationId xmlns:a16="http://schemas.microsoft.com/office/drawing/2014/main" id="{45057084-84DA-C1D9-6D75-C5505EE5822A}"/>
              </a:ext>
            </a:extLst>
          </p:cNvPr>
          <p:cNvSpPr/>
          <p:nvPr/>
        </p:nvSpPr>
        <p:spPr>
          <a:xfrm>
            <a:off x="7533248" y="3884715"/>
            <a:ext cx="548640" cy="27977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50000"/>
              <a:alpha val="289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0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cipe Cards Printable Recipe Card Doodles Recipe Card DIY - Etsy">
            <a:extLst>
              <a:ext uri="{FF2B5EF4-FFF2-40B4-BE49-F238E27FC236}">
                <a16:creationId xmlns:a16="http://schemas.microsoft.com/office/drawing/2014/main" id="{72D2458A-EE0C-2A5D-C84D-303996EEE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61" y="2811960"/>
            <a:ext cx="6821659" cy="543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6631BFC-AB23-571C-EC39-75A54F0B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964" y="486511"/>
            <a:ext cx="5960012" cy="3043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9077287-6ECD-932B-7DDA-01FA5A6C416A}"/>
              </a:ext>
            </a:extLst>
          </p:cNvPr>
          <p:cNvSpPr txBox="1"/>
          <p:nvPr/>
        </p:nvSpPr>
        <p:spPr>
          <a:xfrm>
            <a:off x="5486986" y="4805747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tbl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597529-51D9-9861-365E-E9643F0C9051}"/>
              </a:ext>
            </a:extLst>
          </p:cNvPr>
          <p:cNvSpPr txBox="1"/>
          <p:nvPr/>
        </p:nvSpPr>
        <p:spPr>
          <a:xfrm>
            <a:off x="5486986" y="5081761"/>
            <a:ext cx="200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v1, v2, v3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B42684-B7BA-CF90-C8C1-D54E4D0EACD1}"/>
              </a:ext>
            </a:extLst>
          </p:cNvPr>
          <p:cNvSpPr txBox="1"/>
          <p:nvPr/>
        </p:nvSpPr>
        <p:spPr>
          <a:xfrm>
            <a:off x="7492663" y="4833882"/>
            <a:ext cx="3837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Take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 and </a:t>
            </a:r>
            <a:r>
              <a:rPr lang="en-US" sz="2000" dirty="0" err="1">
                <a:latin typeface="Courier" pitchFamily="2" charset="0"/>
              </a:rPr>
              <a:t>pivot_wider</a:t>
            </a:r>
            <a:r>
              <a:rPr lang="en-US" sz="2000" dirty="0">
                <a:latin typeface="Courier" pitchFamily="2" charset="0"/>
              </a:rPr>
              <a:t>() using </a:t>
            </a:r>
            <a:r>
              <a:rPr lang="en-US" sz="2000" dirty="0" err="1">
                <a:latin typeface="Courier" pitchFamily="2" charset="0"/>
              </a:rPr>
              <a:t>names_from</a:t>
            </a:r>
            <a:r>
              <a:rPr lang="en-US" sz="2000" dirty="0">
                <a:latin typeface="Courier" pitchFamily="2" charset="0"/>
              </a:rPr>
              <a:t> v1 and </a:t>
            </a:r>
            <a:r>
              <a:rPr lang="en-US" sz="2000" dirty="0" err="1">
                <a:latin typeface="Courier" pitchFamily="2" charset="0"/>
              </a:rPr>
              <a:t>values_from</a:t>
            </a:r>
            <a:r>
              <a:rPr lang="en-US" sz="2000" dirty="0">
                <a:latin typeface="Courier" pitchFamily="2" charset="0"/>
              </a:rPr>
              <a:t> v2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Courier" pitchFamily="2" charset="0"/>
              </a:rPr>
              <a:t>group_by</a:t>
            </a:r>
            <a:r>
              <a:rPr lang="en-US" sz="2000" dirty="0">
                <a:latin typeface="Courier" pitchFamily="2" charset="0"/>
              </a:rPr>
              <a:t>()  v3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summarize() using n()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7C1D70F-E508-EAC4-25CC-B79EACE7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Repetition</a:t>
            </a:r>
          </a:p>
        </p:txBody>
      </p:sp>
    </p:spTree>
    <p:extLst>
      <p:ext uri="{BB962C8B-B14F-4D97-AF65-F5344CB8AC3E}">
        <p14:creationId xmlns:p14="http://schemas.microsoft.com/office/powerpoint/2010/main" val="176295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Format: 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function_name</a:t>
            </a:r>
            <a:r>
              <a:rPr lang="en-US" sz="2000" dirty="0">
                <a:latin typeface="Courier" pitchFamily="2" charset="0"/>
              </a:rPr>
              <a:t>(argument1, argument2, …)</a:t>
            </a:r>
            <a:endParaRPr lang="en-US" sz="2400" dirty="0"/>
          </a:p>
          <a:p>
            <a:r>
              <a:rPr lang="en-US" sz="2400" dirty="0"/>
              <a:t>Inputs</a:t>
            </a:r>
          </a:p>
          <a:p>
            <a:pPr lvl="1"/>
            <a:r>
              <a:rPr lang="en-US" sz="2400" dirty="0"/>
              <a:t>Arguments </a:t>
            </a:r>
          </a:p>
          <a:p>
            <a:pPr lvl="1"/>
            <a:r>
              <a:rPr lang="en-US" sz="2000" dirty="0"/>
              <a:t>Things like: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, string, int</a:t>
            </a:r>
            <a:r>
              <a:rPr lang="en-US" sz="2000" dirty="0"/>
              <a:t>, etc. </a:t>
            </a:r>
          </a:p>
          <a:p>
            <a:r>
              <a:rPr lang="en-US" sz="2400" dirty="0"/>
              <a:t>Output</a:t>
            </a:r>
          </a:p>
          <a:p>
            <a:pPr lvl="1"/>
            <a:r>
              <a:rPr lang="en-US" sz="2000" dirty="0"/>
              <a:t>Things like: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, string, int</a:t>
            </a:r>
            <a:r>
              <a:rPr lang="en-US" sz="2000" dirty="0"/>
              <a:t>, etc. </a:t>
            </a:r>
            <a:endParaRPr lang="en-US" sz="2400" dirty="0"/>
          </a:p>
          <a:p>
            <a:r>
              <a:rPr lang="en-US" sz="2400" dirty="0"/>
              <a:t>We’ve been using built in functions! Ex. 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ncol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babynames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lvl="2"/>
            <a:r>
              <a:rPr lang="en-US" sz="2000" dirty="0"/>
              <a:t>Input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 (</a:t>
            </a:r>
            <a:r>
              <a:rPr lang="en-US" sz="2000" dirty="0" err="1">
                <a:latin typeface="Courier" pitchFamily="2" charset="0"/>
              </a:rPr>
              <a:t>babynames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lvl="2"/>
            <a:r>
              <a:rPr lang="en-US" sz="2000" dirty="0"/>
              <a:t>Output</a:t>
            </a:r>
            <a:r>
              <a:rPr lang="en-US" sz="2000" dirty="0">
                <a:latin typeface="Courier" pitchFamily="2" charset="0"/>
              </a:rPr>
              <a:t> = int </a:t>
            </a:r>
            <a:r>
              <a:rPr lang="en-US" sz="2000" dirty="0"/>
              <a:t>(number of columns in </a:t>
            </a:r>
            <a:r>
              <a:rPr lang="en-US" sz="2000" dirty="0" err="1">
                <a:latin typeface="Courier" pitchFamily="2" charset="0"/>
              </a:rPr>
              <a:t>babynames</a:t>
            </a:r>
            <a:r>
              <a:rPr lang="en-US" sz="2000" dirty="0"/>
              <a:t>)</a:t>
            </a:r>
            <a:r>
              <a:rPr lang="en-US" sz="2000" dirty="0">
                <a:latin typeface="Courier" pitchFamily="2" charset="0"/>
              </a:rPr>
              <a:t> </a:t>
            </a: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2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Format: 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function_name</a:t>
            </a:r>
            <a:r>
              <a:rPr lang="en-US" sz="2000" dirty="0">
                <a:latin typeface="Courier" pitchFamily="2" charset="0"/>
              </a:rPr>
              <a:t>(argument1, argument2, …)</a:t>
            </a:r>
            <a:endParaRPr lang="en-US" sz="2400" dirty="0"/>
          </a:p>
          <a:p>
            <a:r>
              <a:rPr lang="en-US" sz="2400" dirty="0"/>
              <a:t>Inputs</a:t>
            </a:r>
          </a:p>
          <a:p>
            <a:pPr lvl="1"/>
            <a:r>
              <a:rPr lang="en-US" sz="2400" dirty="0"/>
              <a:t>Arguments </a:t>
            </a:r>
          </a:p>
          <a:p>
            <a:pPr lvl="1"/>
            <a:r>
              <a:rPr lang="en-US" sz="2000" dirty="0"/>
              <a:t>Things like: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, string, int</a:t>
            </a:r>
            <a:r>
              <a:rPr lang="en-US" sz="2000" dirty="0"/>
              <a:t>, etc. </a:t>
            </a:r>
          </a:p>
          <a:p>
            <a:r>
              <a:rPr lang="en-US" sz="2400" dirty="0"/>
              <a:t>Output</a:t>
            </a:r>
          </a:p>
          <a:p>
            <a:pPr lvl="1"/>
            <a:r>
              <a:rPr lang="en-US" sz="2000" dirty="0"/>
              <a:t>Things like: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, string, int</a:t>
            </a:r>
            <a:r>
              <a:rPr lang="en-US" sz="2000" dirty="0"/>
              <a:t>, etc. </a:t>
            </a:r>
            <a:endParaRPr lang="en-US" sz="2400" dirty="0"/>
          </a:p>
          <a:p>
            <a:r>
              <a:rPr lang="en-US" sz="2400" dirty="0"/>
              <a:t>We’ve been using built in functions! Ex. 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ncol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babynames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lvl="2"/>
            <a:r>
              <a:rPr lang="en-US" sz="2000" dirty="0"/>
              <a:t>Input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tbl</a:t>
            </a:r>
            <a:r>
              <a:rPr lang="en-US" sz="2000" dirty="0">
                <a:latin typeface="Courier" pitchFamily="2" charset="0"/>
              </a:rPr>
              <a:t> (</a:t>
            </a:r>
            <a:r>
              <a:rPr lang="en-US" sz="2000" dirty="0" err="1">
                <a:latin typeface="Courier" pitchFamily="2" charset="0"/>
              </a:rPr>
              <a:t>babynames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lvl="2"/>
            <a:r>
              <a:rPr lang="en-US" sz="2000" dirty="0"/>
              <a:t>Output</a:t>
            </a:r>
            <a:r>
              <a:rPr lang="en-US" sz="2000" dirty="0">
                <a:latin typeface="Courier" pitchFamily="2" charset="0"/>
              </a:rPr>
              <a:t> = int </a:t>
            </a:r>
            <a:r>
              <a:rPr lang="en-US" sz="2000" dirty="0"/>
              <a:t>(number of columns in </a:t>
            </a:r>
            <a:r>
              <a:rPr lang="en-US" sz="2000" dirty="0" err="1">
                <a:latin typeface="Courier" pitchFamily="2" charset="0"/>
              </a:rPr>
              <a:t>babynames</a:t>
            </a:r>
            <a:r>
              <a:rPr lang="en-US" sz="2000" dirty="0"/>
              <a:t>)</a:t>
            </a:r>
            <a:r>
              <a:rPr lang="en-US" sz="2000" dirty="0">
                <a:latin typeface="Courier" pitchFamily="2" charset="0"/>
              </a:rPr>
              <a:t> 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966876A-85BB-AE39-5C98-790A372CB70A}"/>
              </a:ext>
            </a:extLst>
          </p:cNvPr>
          <p:cNvSpPr/>
          <p:nvPr/>
        </p:nvSpPr>
        <p:spPr>
          <a:xfrm>
            <a:off x="3629465" y="5234236"/>
            <a:ext cx="8074854" cy="1433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Work with the person next to you to find another example.</a:t>
            </a:r>
          </a:p>
          <a:p>
            <a:endParaRPr lang="en-US" sz="2400" dirty="0"/>
          </a:p>
          <a:p>
            <a:r>
              <a:rPr lang="en-US" sz="2400" dirty="0"/>
              <a:t>Add your answer to the </a:t>
            </a:r>
            <a:r>
              <a:rPr lang="en-US" sz="2400" dirty="0" err="1"/>
              <a:t>Jamboard</a:t>
            </a:r>
            <a:r>
              <a:rPr lang="en-US" sz="2400" dirty="0"/>
              <a:t> here: </a:t>
            </a:r>
            <a:r>
              <a:rPr lang="en-US" sz="2400" dirty="0">
                <a:hlinkClick r:id="rId2"/>
              </a:rPr>
              <a:t>Function Examples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359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945-BCED-04CF-A118-245AF99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A40-BF8C-E31C-03D0-9613901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We can (temporarily) add functions to R by defining them ourselves </a:t>
            </a:r>
          </a:p>
          <a:p>
            <a:pPr lvl="1"/>
            <a:r>
              <a:rPr lang="en-US" sz="2800" dirty="0"/>
              <a:t>We call these user-defined functions</a:t>
            </a:r>
          </a:p>
          <a:p>
            <a:pPr lvl="1"/>
            <a:endParaRPr lang="en-US" sz="2800" dirty="0"/>
          </a:p>
          <a:p>
            <a:r>
              <a:rPr lang="en-US" sz="3200" dirty="0"/>
              <a:t>This is </a:t>
            </a:r>
            <a:r>
              <a:rPr lang="en-US" sz="3200" b="1" i="1" dirty="0"/>
              <a:t>very</a:t>
            </a:r>
            <a:r>
              <a:rPr lang="en-US" sz="3200" dirty="0"/>
              <a:t> useful for repetitive tasks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081011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788</TotalTime>
  <Words>2310</Words>
  <Application>Microsoft Macintosh PowerPoint</Application>
  <PresentationFormat>Widescreen</PresentationFormat>
  <Paragraphs>410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Corbel</vt:lpstr>
      <vt:lpstr>Courier</vt:lpstr>
      <vt:lpstr>Wingdings 2</vt:lpstr>
      <vt:lpstr>Frame</vt:lpstr>
      <vt:lpstr>Functions and Iteration</vt:lpstr>
      <vt:lpstr>Functions</vt:lpstr>
      <vt:lpstr>Repetition</vt:lpstr>
      <vt:lpstr>Repetition</vt:lpstr>
      <vt:lpstr>Repetition</vt:lpstr>
      <vt:lpstr>Repetition</vt:lpstr>
      <vt:lpstr>Functions </vt:lpstr>
      <vt:lpstr>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User-defined Functions </vt:lpstr>
      <vt:lpstr>Iteration</vt:lpstr>
      <vt:lpstr>Iteration</vt:lpstr>
      <vt:lpstr>Iteration</vt:lpstr>
      <vt:lpstr>Iteration</vt:lpstr>
      <vt:lpstr>Iteration</vt:lpstr>
      <vt:lpstr>Iteration</vt:lpstr>
      <vt:lpstr>PowerPoint Presentation</vt:lpstr>
      <vt:lpstr>PowerPoint Presentation</vt:lpstr>
      <vt:lpstr>PowerPoint Presentation</vt:lpstr>
      <vt:lpstr>map()</vt:lpstr>
      <vt:lpstr>Mapping with and grouping </vt:lpstr>
      <vt:lpstr>Mapping with and grouping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</dc:creator>
  <cp:lastModifiedBy>Mosca, Ab</cp:lastModifiedBy>
  <cp:revision>43</cp:revision>
  <dcterms:created xsi:type="dcterms:W3CDTF">2022-07-07T13:23:27Z</dcterms:created>
  <dcterms:modified xsi:type="dcterms:W3CDTF">2022-07-11T20:55:41Z</dcterms:modified>
</cp:coreProperties>
</file>