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3" r:id="rId17"/>
    <p:sldId id="276" r:id="rId18"/>
    <p:sldId id="286" r:id="rId19"/>
    <p:sldId id="277" r:id="rId20"/>
    <p:sldId id="279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3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but not all </a:t>
            </a:r>
            <a:r>
              <a:rPr lang="en-US"/>
              <a:t>== subset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but not all </a:t>
            </a:r>
            <a:r>
              <a:rPr lang="en-US"/>
              <a:t>== subset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MassMutual-DataVis/" TargetMode="External"/><Relationship Id="rId2" Type="http://schemas.openxmlformats.org/officeDocument/2006/relationships/hyperlink" Target="https://jcrouser.github.io/MassMutual-Intro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anumber.github.io/sds192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NwUKlJn68VbAEQZ0OjVv0tC6pWErg_MFey1hCb4U9BI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NwUKlJn68VbAEQZ0OjVv0tC6pWErg_MFey1hCb4U9BI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F6EF-1D56-20D6-6E0D-E67F2119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9986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9469-85E6-A687-5E2B-E23037DC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71664"/>
            <a:ext cx="7315200" cy="757539"/>
          </a:xfrm>
        </p:spPr>
        <p:txBody>
          <a:bodyPr>
            <a:noAutofit/>
          </a:bodyPr>
          <a:lstStyle/>
          <a:p>
            <a:r>
              <a:rPr lang="en-US" sz="2800" dirty="0"/>
              <a:t>SSEP 2022 Afternoon Day 1</a:t>
            </a:r>
          </a:p>
          <a:p>
            <a:r>
              <a:rPr lang="en-US" sz="2800" dirty="0"/>
              <a:t>Dr. Ab </a:t>
            </a:r>
            <a:r>
              <a:rPr lang="en-US" sz="2800" dirty="0" err="1"/>
              <a:t>Mosca</a:t>
            </a:r>
            <a:r>
              <a:rPr lang="en-US" sz="2800" dirty="0"/>
              <a:t> (they/them)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4B405-7172-F09E-58DF-D35CBD1119CE}"/>
              </a:ext>
            </a:extLst>
          </p:cNvPr>
          <p:cNvSpPr txBox="1"/>
          <p:nvPr/>
        </p:nvSpPr>
        <p:spPr>
          <a:xfrm>
            <a:off x="35169" y="6131692"/>
            <a:ext cx="915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Slides based on slides courtesy of Jordan Crouser:  </a:t>
            </a:r>
            <a:r>
              <a:rPr lang="en-US" u="sng" dirty="0">
                <a:hlinkClick r:id="rId2"/>
              </a:rPr>
              <a:t>https://jcrouser.github.io/MassMutual-IntroR/</a:t>
            </a:r>
            <a:r>
              <a:rPr lang="en-US" dirty="0"/>
              <a:t>,  </a:t>
            </a:r>
            <a:r>
              <a:rPr lang="en-US" u="sng" dirty="0">
                <a:hlinkClick r:id="rId3"/>
              </a:rPr>
              <a:t>https://jcrouser.github.io/MassMutual-DataVis/</a:t>
            </a:r>
            <a:r>
              <a:rPr lang="en-US" dirty="0"/>
              <a:t>,  </a:t>
            </a:r>
            <a:r>
              <a:rPr lang="en-US" u="sng" dirty="0">
                <a:hlinkClick r:id="rId4"/>
              </a:rPr>
              <a:t>https://beanumber.github.io/sds192/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40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Verbs are used with the </a:t>
            </a:r>
            <a:r>
              <a:rPr lang="en-US" sz="2800" b="1" dirty="0"/>
              <a:t>pipe (</a:t>
            </a:r>
            <a:r>
              <a:rPr lang="en-US" sz="2800" b="1" dirty="0">
                <a:latin typeface="Courier" pitchFamily="2" charset="0"/>
              </a:rPr>
              <a:t>%&gt;%</a:t>
            </a:r>
            <a:r>
              <a:rPr lang="en-US" sz="2800" b="1" dirty="0"/>
              <a:t>) operator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D53215C-AC62-BFC8-B9CC-233D4CE8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32" y="1625067"/>
            <a:ext cx="5100125" cy="36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1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With the pipe operator the expression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becomes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D88EE-44B0-B9E6-1116-42622DC0CE0C}"/>
              </a:ext>
            </a:extLst>
          </p:cNvPr>
          <p:cNvSpPr/>
          <p:nvPr/>
        </p:nvSpPr>
        <p:spPr>
          <a:xfrm>
            <a:off x="3869268" y="2735315"/>
            <a:ext cx="7750646" cy="689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verb(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mydata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arguments)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4360031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mydata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	verb(arguments)</a:t>
            </a:r>
          </a:p>
        </p:txBody>
      </p:sp>
    </p:spTree>
    <p:extLst>
      <p:ext uri="{BB962C8B-B14F-4D97-AF65-F5344CB8AC3E}">
        <p14:creationId xmlns:p14="http://schemas.microsoft.com/office/powerpoint/2010/main" val="379248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More generally,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becomes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D88EE-44B0-B9E6-1116-42622DC0CE0C}"/>
              </a:ext>
            </a:extLst>
          </p:cNvPr>
          <p:cNvSpPr/>
          <p:nvPr/>
        </p:nvSpPr>
        <p:spPr>
          <a:xfrm>
            <a:off x="3869268" y="2735315"/>
            <a:ext cx="7750646" cy="689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(x, 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args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4360031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x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args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033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A LOT with readability!</a:t>
            </a:r>
          </a:p>
          <a:p>
            <a:pPr marL="0" indent="0">
              <a:buNone/>
            </a:pPr>
            <a:r>
              <a:rPr lang="en-US" sz="2800" dirty="0"/>
              <a:t>Work with the person next to you to rewrite this using pipes: 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3829944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select(filter(mutate(data, args1), args2), args3)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8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750646" cy="5629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A LOT with readability!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" dirty="0"/>
              <a:t> </a:t>
            </a:r>
            <a:endParaRPr lang="en-US" sz="200" dirty="0"/>
          </a:p>
          <a:p>
            <a:pPr marL="0" indent="0">
              <a:buNone/>
            </a:pPr>
            <a:r>
              <a:rPr lang="en-US" sz="2800" dirty="0"/>
              <a:t>vs.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2980515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select(filter(mutate(data, args1), args2), args3)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24982-68FA-1F92-75DC-FD66B6E6640F}"/>
              </a:ext>
            </a:extLst>
          </p:cNvPr>
          <p:cNvSpPr/>
          <p:nvPr/>
        </p:nvSpPr>
        <p:spPr>
          <a:xfrm>
            <a:off x="3869268" y="4621777"/>
            <a:ext cx="7750646" cy="1686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mutate(args1)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filter(args2)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select(args3)</a:t>
            </a:r>
          </a:p>
        </p:txBody>
      </p:sp>
    </p:spTree>
    <p:extLst>
      <p:ext uri="{BB962C8B-B14F-4D97-AF65-F5344CB8AC3E}">
        <p14:creationId xmlns:p14="http://schemas.microsoft.com/office/powerpoint/2010/main" val="259694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" pitchFamily="2" charset="0"/>
              </a:rPr>
              <a:t>select()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filter()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mutate()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arrange()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summarize()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8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column(s) by name. Ex: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D9EE44-FDC7-C410-255B-740B0518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21846"/>
            <a:ext cx="6396760" cy="2249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select(“a1”, “b1”, “c1”)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E58DA-EAE9-B7EB-5C9B-9E8070F0B850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0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B06D2-C8A1-7173-F7FC-A94851C0D0F4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C7D1E-D05D-9773-C5D4-AC69BAA3E765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335E-9645-480E-638E-02966AD379CB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78536-D126-F422-BC5F-859FCB9A5051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4F85DD-725B-47BF-08AA-ED8B093B7C09}"/>
              </a:ext>
            </a:extLst>
          </p:cNvPr>
          <p:cNvSpPr/>
          <p:nvPr/>
        </p:nvSpPr>
        <p:spPr>
          <a:xfrm>
            <a:off x="800369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3DF27-27E7-2C7A-1FF7-2DFB84A769A7}"/>
              </a:ext>
            </a:extLst>
          </p:cNvPr>
          <p:cNvSpPr/>
          <p:nvPr/>
        </p:nvSpPr>
        <p:spPr>
          <a:xfrm>
            <a:off x="852263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C8A0FC-4889-C3EA-C157-3F73F0783B33}"/>
              </a:ext>
            </a:extLst>
          </p:cNvPr>
          <p:cNvSpPr/>
          <p:nvPr/>
        </p:nvSpPr>
        <p:spPr>
          <a:xfrm>
            <a:off x="9052993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75974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column(s) by name or use other helper functions. Ex. </a:t>
            </a:r>
          </a:p>
          <a:p>
            <a:pPr lvl="2"/>
            <a:r>
              <a:rPr lang="en-US" sz="2400" dirty="0"/>
              <a:t> contains(match), </a:t>
            </a:r>
            <a:r>
              <a:rPr lang="en-US" sz="2400" dirty="0" err="1"/>
              <a:t>ends_with</a:t>
            </a:r>
            <a:r>
              <a:rPr lang="en-US" sz="2400" dirty="0"/>
              <a:t>(match), matches(match), </a:t>
            </a:r>
            <a:r>
              <a:rPr lang="en-US" sz="2400" dirty="0" err="1"/>
              <a:t>starts_with</a:t>
            </a:r>
            <a:r>
              <a:rPr lang="en-US" sz="2400" dirty="0"/>
              <a:t>(match)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B0C73-1F49-2F03-2D9A-646BE2E34CA4}"/>
              </a:ext>
            </a:extLst>
          </p:cNvPr>
          <p:cNvSpPr/>
          <p:nvPr/>
        </p:nvSpPr>
        <p:spPr>
          <a:xfrm>
            <a:off x="5159812" y="5448919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select(contains(“1”))</a:t>
            </a:r>
          </a:p>
        </p:txBody>
      </p:sp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2ED3B3B7-55CB-1B39-E487-064CA150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421846"/>
            <a:ext cx="6396760" cy="22490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59032EC-1ECD-9ADD-648E-7456D771CA3E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01634B-0720-36F1-9D01-6B99577E3321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CE3886-B995-EABA-260F-8DE98707853E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9534-2CE9-2DF5-30D6-17802C1630D3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E78CAB-525A-9603-AEBA-3A180D75DAD2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59D14-C09D-52DE-673F-C5E87C131917}"/>
              </a:ext>
            </a:extLst>
          </p:cNvPr>
          <p:cNvSpPr/>
          <p:nvPr/>
        </p:nvSpPr>
        <p:spPr>
          <a:xfrm>
            <a:off x="800369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48871A-A0AB-A317-9FB3-0CFCFA7E5794}"/>
              </a:ext>
            </a:extLst>
          </p:cNvPr>
          <p:cNvSpPr/>
          <p:nvPr/>
        </p:nvSpPr>
        <p:spPr>
          <a:xfrm>
            <a:off x="852263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EB6DE2-6540-2152-8F9F-F60964886AD3}"/>
              </a:ext>
            </a:extLst>
          </p:cNvPr>
          <p:cNvSpPr/>
          <p:nvPr/>
        </p:nvSpPr>
        <p:spPr>
          <a:xfrm>
            <a:off x="9052993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217135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column(s) by specifying exclusions. Ex.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B0C73-1F49-2F03-2D9A-646BE2E34CA4}"/>
              </a:ext>
            </a:extLst>
          </p:cNvPr>
          <p:cNvSpPr/>
          <p:nvPr/>
        </p:nvSpPr>
        <p:spPr>
          <a:xfrm>
            <a:off x="4635690" y="433506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select(-a0, -b2)</a:t>
            </a:r>
          </a:p>
        </p:txBody>
      </p:sp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2ED3B3B7-55CB-1B39-E487-064CA150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421846"/>
            <a:ext cx="6396760" cy="22490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59032EC-1ECD-9ADD-648E-7456D771CA3E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01634B-0720-36F1-9D01-6B99577E3321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CE3886-B995-EABA-260F-8DE98707853E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9534-2CE9-2DF5-30D6-17802C1630D3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E78CAB-525A-9603-AEBA-3A180D75DAD2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59D14-C09D-52DE-673F-C5E87C131917}"/>
              </a:ext>
            </a:extLst>
          </p:cNvPr>
          <p:cNvSpPr/>
          <p:nvPr/>
        </p:nvSpPr>
        <p:spPr>
          <a:xfrm>
            <a:off x="800369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48871A-A0AB-A317-9FB3-0CFCFA7E5794}"/>
              </a:ext>
            </a:extLst>
          </p:cNvPr>
          <p:cNvSpPr/>
          <p:nvPr/>
        </p:nvSpPr>
        <p:spPr>
          <a:xfrm>
            <a:off x="852263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EB6DE2-6540-2152-8F9F-F60964886AD3}"/>
              </a:ext>
            </a:extLst>
          </p:cNvPr>
          <p:cNvSpPr/>
          <p:nvPr/>
        </p:nvSpPr>
        <p:spPr>
          <a:xfrm>
            <a:off x="9052993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93691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rows that meet logical criteria. Ex: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filter(a1 == 2)</a:t>
            </a:r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1EC2D8-4254-291A-AB7D-A7237512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18" y="1478015"/>
            <a:ext cx="7439376" cy="20735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720FE-7422-127B-94AB-CF5A73366FC1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4BD23F-E444-8B1B-89B8-FB8C75CA1940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5185731" y="202998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5192358" y="235466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D9D1E-1DCA-AAD0-30DF-FFA3527D7579}"/>
              </a:ext>
            </a:extLst>
          </p:cNvPr>
          <p:cNvSpPr/>
          <p:nvPr/>
        </p:nvSpPr>
        <p:spPr>
          <a:xfrm>
            <a:off x="5185733" y="301064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5179106" y="267271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7965254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8484138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9003130" y="17282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9522015" y="172710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29EDE-574D-81AE-FF21-3F3BC3042CC1}"/>
              </a:ext>
            </a:extLst>
          </p:cNvPr>
          <p:cNvSpPr/>
          <p:nvPr/>
        </p:nvSpPr>
        <p:spPr>
          <a:xfrm>
            <a:off x="10040956" y="1729699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362EBC-3442-7A7E-0F40-6DEC2EDDC571}"/>
              </a:ext>
            </a:extLst>
          </p:cNvPr>
          <p:cNvSpPr/>
          <p:nvPr/>
        </p:nvSpPr>
        <p:spPr>
          <a:xfrm>
            <a:off x="8624671" y="20631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1B11E3-B111-92D2-C2CC-B52236336890}"/>
              </a:ext>
            </a:extLst>
          </p:cNvPr>
          <p:cNvSpPr/>
          <p:nvPr/>
        </p:nvSpPr>
        <p:spPr>
          <a:xfrm>
            <a:off x="8631298" y="238779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19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296-9B1B-56D8-BAF2-8DF356D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0F6C-F1E2-6B40-8E17-19D54387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243988-42BE-A59E-3755-812C282C928B}"/>
              </a:ext>
            </a:extLst>
          </p:cNvPr>
          <p:cNvSpPr/>
          <p:nvPr/>
        </p:nvSpPr>
        <p:spPr>
          <a:xfrm>
            <a:off x="7659757" y="3873187"/>
            <a:ext cx="1957644" cy="42119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rows that meet logical criteria. Ex: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filter((a1 &lt; 3) &amp; (a1 &gt; 1))</a:t>
            </a:r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1EC2D8-4254-291A-AB7D-A7237512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18" y="1478015"/>
            <a:ext cx="7439376" cy="20735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720FE-7422-127B-94AB-CF5A73366FC1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4BD23F-E444-8B1B-89B8-FB8C75CA1940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5185731" y="202998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5192358" y="235466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D9D1E-1DCA-AAD0-30DF-FFA3527D7579}"/>
              </a:ext>
            </a:extLst>
          </p:cNvPr>
          <p:cNvSpPr/>
          <p:nvPr/>
        </p:nvSpPr>
        <p:spPr>
          <a:xfrm>
            <a:off x="5185733" y="301064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5179106" y="267271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7965254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8484138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9003130" y="17282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9522015" y="172710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29EDE-574D-81AE-FF21-3F3BC3042CC1}"/>
              </a:ext>
            </a:extLst>
          </p:cNvPr>
          <p:cNvSpPr/>
          <p:nvPr/>
        </p:nvSpPr>
        <p:spPr>
          <a:xfrm>
            <a:off x="10040956" y="1729699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362EBC-3442-7A7E-0F40-6DEC2EDDC571}"/>
              </a:ext>
            </a:extLst>
          </p:cNvPr>
          <p:cNvSpPr/>
          <p:nvPr/>
        </p:nvSpPr>
        <p:spPr>
          <a:xfrm>
            <a:off x="8624671" y="20631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1B11E3-B111-92D2-C2CC-B52236336890}"/>
              </a:ext>
            </a:extLst>
          </p:cNvPr>
          <p:cNvSpPr/>
          <p:nvPr/>
        </p:nvSpPr>
        <p:spPr>
          <a:xfrm>
            <a:off x="8631298" y="238779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99669374-B424-EFF2-D0F9-1108A81D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4" y="1343032"/>
            <a:ext cx="3519381" cy="4828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5240E4B-DC0D-4F4A-4A58-A34CCC0C6013}"/>
              </a:ext>
            </a:extLst>
          </p:cNvPr>
          <p:cNvCxnSpPr>
            <a:cxnSpLocks/>
          </p:cNvCxnSpPr>
          <p:nvPr/>
        </p:nvCxnSpPr>
        <p:spPr>
          <a:xfrm>
            <a:off x="4241984" y="1449199"/>
            <a:ext cx="4308417" cy="2460192"/>
          </a:xfrm>
          <a:prstGeom prst="curvedConnector3">
            <a:avLst>
              <a:gd name="adj1" fmla="val 99214"/>
            </a:avLst>
          </a:prstGeom>
          <a:ln w="762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1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*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256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+ b1)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412DB-0A26-7FC5-0BD0-E87DFE3949B6}"/>
              </a:ext>
            </a:extLst>
          </p:cNvPr>
          <p:cNvSpPr/>
          <p:nvPr/>
        </p:nvSpPr>
        <p:spPr>
          <a:xfrm>
            <a:off x="5695941" y="228839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A99E0B-3FC3-3759-E337-CB2C79768DCE}"/>
              </a:ext>
            </a:extLst>
          </p:cNvPr>
          <p:cNvSpPr/>
          <p:nvPr/>
        </p:nvSpPr>
        <p:spPr>
          <a:xfrm>
            <a:off x="5702568" y="277210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766577-497A-0589-6F0D-B6E1AB4260C4}"/>
              </a:ext>
            </a:extLst>
          </p:cNvPr>
          <p:cNvSpPr/>
          <p:nvPr/>
        </p:nvSpPr>
        <p:spPr>
          <a:xfrm>
            <a:off x="5689316" y="327568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45F2B1-A28D-1E35-1326-8BA8BBBB4676}"/>
              </a:ext>
            </a:extLst>
          </p:cNvPr>
          <p:cNvSpPr/>
          <p:nvPr/>
        </p:nvSpPr>
        <p:spPr>
          <a:xfrm>
            <a:off x="7981943" y="228177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7ECA27-4DF1-7D03-D058-1F0F78E61113}"/>
              </a:ext>
            </a:extLst>
          </p:cNvPr>
          <p:cNvSpPr/>
          <p:nvPr/>
        </p:nvSpPr>
        <p:spPr>
          <a:xfrm>
            <a:off x="7988570" y="276547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B6AA76-0260-F596-B632-C4ADA7E721FD}"/>
              </a:ext>
            </a:extLst>
          </p:cNvPr>
          <p:cNvSpPr/>
          <p:nvPr/>
        </p:nvSpPr>
        <p:spPr>
          <a:xfrm>
            <a:off x="7975318" y="326905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264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arrange(a0)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879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Use </a:t>
            </a:r>
            <a:r>
              <a:rPr lang="en-US" sz="2600" dirty="0">
                <a:latin typeface="Courier" pitchFamily="2" charset="0"/>
              </a:rPr>
              <a:t>desc() </a:t>
            </a:r>
            <a:r>
              <a:rPr lang="en-US" sz="2600" dirty="0"/>
              <a:t>to go from high to low.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arrange(desc(a0))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609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4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Apply a summary function to a column.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979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26661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35768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22516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7193440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85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Data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6369DA-E3E0-E6F5-C1A0-FECA96D00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660" y="1724018"/>
            <a:ext cx="8104992" cy="34310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BFD0D-754B-8564-16AA-EBC339D88AD5}"/>
              </a:ext>
            </a:extLst>
          </p:cNvPr>
          <p:cNvSpPr txBox="1"/>
          <p:nvPr/>
        </p:nvSpPr>
        <p:spPr>
          <a:xfrm>
            <a:off x="3563030" y="5725020"/>
            <a:ext cx="4025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https://www.merriam-webster.com/dictionary/data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4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Work with the person next to you to find some examples of data (on the internet, or from your own life) </a:t>
            </a:r>
          </a:p>
          <a:p>
            <a:r>
              <a:rPr lang="en-US" sz="2800" dirty="0"/>
              <a:t>Add links to your examples to the data examples </a:t>
            </a:r>
            <a:r>
              <a:rPr lang="en-US" sz="2800" dirty="0" err="1"/>
              <a:t>Jamboard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Data Examples Jamboard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081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Data Examples Jamboard</a:t>
            </a:r>
            <a:endParaRPr lang="en-US" sz="2800" dirty="0"/>
          </a:p>
          <a:p>
            <a:r>
              <a:rPr lang="en-US" sz="2800" dirty="0"/>
              <a:t>What are some things we might want (or need) to do with data in order to analyze it? </a:t>
            </a:r>
          </a:p>
        </p:txBody>
      </p:sp>
    </p:spTree>
    <p:extLst>
      <p:ext uri="{BB962C8B-B14F-4D97-AF65-F5344CB8AC3E}">
        <p14:creationId xmlns:p14="http://schemas.microsoft.com/office/powerpoint/2010/main" val="197027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94" y="864108"/>
            <a:ext cx="8046720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are some things we might want (or need) to do with data in order to analyze it? </a:t>
            </a:r>
          </a:p>
          <a:p>
            <a:endParaRPr lang="en-US" sz="2800" b="1" dirty="0"/>
          </a:p>
          <a:p>
            <a:r>
              <a:rPr lang="en-US" sz="2800" dirty="0"/>
              <a:t>Select some (but not all) columns </a:t>
            </a:r>
          </a:p>
          <a:p>
            <a:r>
              <a:rPr lang="en-US" sz="2800" dirty="0"/>
              <a:t>Filter to some (but not all) rows</a:t>
            </a:r>
          </a:p>
          <a:p>
            <a:r>
              <a:rPr lang="en-US" sz="2800" dirty="0"/>
              <a:t>Mutate the data i.e. add or modify a column</a:t>
            </a:r>
          </a:p>
          <a:p>
            <a:r>
              <a:rPr lang="en-US" sz="2800" dirty="0"/>
              <a:t>Arrange the rows in a specific order</a:t>
            </a:r>
          </a:p>
          <a:p>
            <a:r>
              <a:rPr lang="en-US" sz="2800" dirty="0"/>
              <a:t>Summarize column with a single value(s)  </a:t>
            </a:r>
          </a:p>
        </p:txBody>
      </p:sp>
    </p:spTree>
    <p:extLst>
      <p:ext uri="{BB962C8B-B14F-4D97-AF65-F5344CB8AC3E}">
        <p14:creationId xmlns:p14="http://schemas.microsoft.com/office/powerpoint/2010/main" val="175930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are some things we might want (or need) to do with data in order to analyze it? </a:t>
            </a:r>
          </a:p>
          <a:p>
            <a:endParaRPr lang="en-US" sz="2800" b="1" dirty="0"/>
          </a:p>
          <a:p>
            <a:r>
              <a:rPr lang="en-US" sz="2800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r>
              <a:rPr lang="en-US" sz="2800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r>
              <a:rPr lang="en-US" sz="2800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r>
              <a:rPr lang="en-US" sz="2800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r>
              <a:rPr lang="en-US" sz="2800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</p:txBody>
      </p:sp>
    </p:spTree>
    <p:extLst>
      <p:ext uri="{BB962C8B-B14F-4D97-AF65-F5344CB8AC3E}">
        <p14:creationId xmlns:p14="http://schemas.microsoft.com/office/powerpoint/2010/main" val="16463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dirty="0" err="1">
                <a:latin typeface="Courier" pitchFamily="2" charset="0"/>
              </a:rPr>
              <a:t>dplyr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 package for data wrangling (cleaning, reshaping, and analyzing data) </a:t>
            </a:r>
          </a:p>
          <a:p>
            <a:endParaRPr lang="en-US" sz="2800" dirty="0"/>
          </a:p>
          <a:p>
            <a:r>
              <a:rPr lang="en-US" sz="2800" dirty="0"/>
              <a:t>Big ideas:</a:t>
            </a:r>
          </a:p>
          <a:p>
            <a:pPr lvl="1"/>
            <a:r>
              <a:rPr lang="en-US" sz="2600" dirty="0"/>
              <a:t>Each “verb” (function) takes as input a </a:t>
            </a:r>
            <a:r>
              <a:rPr lang="en-US" sz="2600" dirty="0" err="1">
                <a:latin typeface="Courier" pitchFamily="2" charset="0"/>
              </a:rPr>
              <a:t>tbl_df</a:t>
            </a:r>
            <a:r>
              <a:rPr lang="en-US" sz="2600" dirty="0">
                <a:latin typeface="Courier" pitchFamily="2" charset="0"/>
              </a:rPr>
              <a:t> </a:t>
            </a:r>
            <a:r>
              <a:rPr lang="en-US" sz="2600" dirty="0"/>
              <a:t>and returns a </a:t>
            </a:r>
            <a:r>
              <a:rPr lang="en-US" sz="2600" dirty="0" err="1">
                <a:latin typeface="Courier" pitchFamily="2" charset="0"/>
              </a:rPr>
              <a:t>tbl_df</a:t>
            </a:r>
            <a:r>
              <a:rPr lang="en-US" sz="2600" dirty="0">
                <a:latin typeface="Courier" pitchFamily="2" charset="0"/>
              </a:rPr>
              <a:t> </a:t>
            </a:r>
          </a:p>
          <a:p>
            <a:pPr lvl="1"/>
            <a:r>
              <a:rPr lang="en-US" sz="2600" dirty="0"/>
              <a:t>Verbs can be combined with “chaining” via the pipe operator (</a:t>
            </a:r>
            <a:r>
              <a:rPr lang="en-US" sz="2600" dirty="0">
                <a:latin typeface="Courier" pitchFamily="2" charset="0"/>
              </a:rPr>
              <a:t>%&gt;%</a:t>
            </a:r>
            <a:r>
              <a:rPr lang="en-US" sz="2600" dirty="0"/>
              <a:t>) </a:t>
            </a:r>
          </a:p>
          <a:p>
            <a:endParaRPr lang="en-US" sz="2400" dirty="0"/>
          </a:p>
          <a:p>
            <a:r>
              <a:rPr lang="en-US" sz="2400" dirty="0" err="1"/>
              <a:t>Cheatsheet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55BE0-EDD3-0760-4018-835D3292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8" y="2222930"/>
            <a:ext cx="2082018" cy="24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2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Courier" pitchFamily="2" charset="0"/>
              </a:rPr>
              <a:t>tbl_df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“</a:t>
            </a:r>
            <a:r>
              <a:rPr lang="en-US" sz="2800" dirty="0" err="1"/>
              <a:t>tibble</a:t>
            </a:r>
            <a:r>
              <a:rPr lang="en-US" sz="2800" dirty="0"/>
              <a:t>”</a:t>
            </a:r>
          </a:p>
          <a:p>
            <a:r>
              <a:rPr lang="en-US" sz="2800" dirty="0"/>
              <a:t>object of class </a:t>
            </a:r>
            <a:r>
              <a:rPr lang="en-US" sz="2800" dirty="0" err="1">
                <a:latin typeface="Courier" pitchFamily="2" charset="0"/>
              </a:rPr>
              <a:t>tbl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/>
              <a:t>re-imagining of </a:t>
            </a:r>
            <a:r>
              <a:rPr lang="en-US" sz="2800" dirty="0" err="1">
                <a:latin typeface="Courier" pitchFamily="2" charset="0"/>
              </a:rPr>
              <a:t>data.frame</a:t>
            </a:r>
            <a:r>
              <a:rPr lang="en-US" sz="2800" dirty="0"/>
              <a:t> (makes them easier to work with!) </a:t>
            </a:r>
            <a:endParaRPr lang="en-US" sz="2400" dirty="0"/>
          </a:p>
          <a:p>
            <a:r>
              <a:rPr lang="en-US" sz="2800" dirty="0" err="1">
                <a:latin typeface="Courier" pitchFamily="2" charset="0"/>
              </a:rPr>
              <a:t>tidyverse</a:t>
            </a:r>
            <a:r>
              <a:rPr lang="en-US" sz="2800" dirty="0"/>
              <a:t> (which includes </a:t>
            </a:r>
            <a:r>
              <a:rPr lang="en-US" sz="2800" dirty="0" err="1">
                <a:latin typeface="Courier" pitchFamily="2" charset="0"/>
              </a:rPr>
              <a:t>dplyr</a:t>
            </a:r>
            <a:r>
              <a:rPr lang="en-US" sz="2800" dirty="0"/>
              <a:t>) works with </a:t>
            </a:r>
            <a:r>
              <a:rPr lang="en-US" sz="2800" dirty="0" err="1"/>
              <a:t>tibbles</a:t>
            </a:r>
            <a:r>
              <a:rPr lang="en-US" sz="2800" dirty="0"/>
              <a:t>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99B1E91-9A55-92DA-3F38-53C0B215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6" y="2221992"/>
            <a:ext cx="2076148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673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259</TotalTime>
  <Words>1114</Words>
  <Application>Microsoft Macintosh PowerPoint</Application>
  <PresentationFormat>Widescreen</PresentationFormat>
  <Paragraphs>338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Corbel</vt:lpstr>
      <vt:lpstr>Courier</vt:lpstr>
      <vt:lpstr>Source Code Pro</vt:lpstr>
      <vt:lpstr>Wingdings 2</vt:lpstr>
      <vt:lpstr>Frame</vt:lpstr>
      <vt:lpstr>Data Wrangling</vt:lpstr>
      <vt:lpstr>Data</vt:lpstr>
      <vt:lpstr>Definition: Data</vt:lpstr>
      <vt:lpstr>Examples of Data</vt:lpstr>
      <vt:lpstr>Using Data</vt:lpstr>
      <vt:lpstr>Using Data</vt:lpstr>
      <vt:lpstr>The 5 Verbs: dplyr</vt:lpstr>
      <vt:lpstr>PowerPoint Presentation</vt:lpstr>
      <vt:lpstr>PowerPoint Presentation</vt:lpstr>
      <vt:lpstr>Pipe Operator</vt:lpstr>
      <vt:lpstr>Pipe operator </vt:lpstr>
      <vt:lpstr>Pipe operator </vt:lpstr>
      <vt:lpstr>Pipe operator </vt:lpstr>
      <vt:lpstr>Pipe operator </vt:lpstr>
      <vt:lpstr>The 5 Verbs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18</cp:revision>
  <dcterms:created xsi:type="dcterms:W3CDTF">2022-07-07T13:23:27Z</dcterms:created>
  <dcterms:modified xsi:type="dcterms:W3CDTF">2022-07-15T15:23:59Z</dcterms:modified>
</cp:coreProperties>
</file>