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3"/>
  </p:notesMasterIdLst>
  <p:sldIdLst>
    <p:sldId id="256" r:id="rId2"/>
    <p:sldId id="269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7"/>
    <p:restoredTop sz="89092"/>
  </p:normalViewPr>
  <p:slideViewPr>
    <p:cSldViewPr snapToGrid="0" snapToObjects="1">
      <p:cViewPr varScale="1">
        <p:scale>
          <a:sx n="92" d="100"/>
          <a:sy n="92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/>
              <a:t>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6tORZCWaSuBpcrE3IhVUxE9cZ7MbeCvL1ALtJrm_-M0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Analysis Using Multiple Tables: Joins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2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038ED-5E95-079D-12DA-C9C8CFD7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518556"/>
            <a:ext cx="5666258" cy="35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32635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use shared columns to </a:t>
            </a:r>
            <a:r>
              <a:rPr lang="en-US" sz="3200" dirty="0">
                <a:latin typeface="Courier" pitchFamily="2" charset="0"/>
              </a:rPr>
              <a:t>join</a:t>
            </a:r>
            <a:r>
              <a:rPr lang="en-US" sz="3200" dirty="0"/>
              <a:t> (i.e. connect / merge) tables</a:t>
            </a:r>
          </a:p>
          <a:p>
            <a:r>
              <a:rPr lang="en-US" sz="3200" dirty="0"/>
              <a:t>Ex. We could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join</a:t>
            </a:r>
            <a:r>
              <a:rPr lang="en-US" sz="3200" dirty="0">
                <a:highlight>
                  <a:srgbClr val="FFFF00"/>
                </a:highlight>
              </a:rPr>
              <a:t> the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planes</a:t>
            </a:r>
            <a:r>
              <a:rPr lang="en-US" sz="3200" dirty="0">
                <a:highlight>
                  <a:srgbClr val="FFFF00"/>
                </a:highlight>
              </a:rPr>
              <a:t> and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flights</a:t>
            </a:r>
            <a:r>
              <a:rPr lang="en-US" sz="3200" dirty="0">
                <a:highlight>
                  <a:srgbClr val="FFFF00"/>
                </a:highlight>
              </a:rPr>
              <a:t> tables on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talinum</a:t>
            </a:r>
            <a:r>
              <a:rPr lang="en-US" sz="3200" dirty="0"/>
              <a:t>, their shared column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038ED-5E95-079D-12DA-C9C8CFD7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189153"/>
            <a:ext cx="5666258" cy="35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7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AAFD-5F2A-9968-169C-AD575320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66A1-CDD1-899B-8484-62DCA77F5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2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1329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75346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14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02133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90948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355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06865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82583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364FDA2-F264-5ABF-7CD8-80A15A760EA6}"/>
              </a:ext>
            </a:extLst>
          </p:cNvPr>
          <p:cNvSpPr/>
          <p:nvPr/>
        </p:nvSpPr>
        <p:spPr>
          <a:xfrm>
            <a:off x="4212771" y="5176155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9FBF34-D26F-E104-69AB-4D04241F46AF}"/>
              </a:ext>
            </a:extLst>
          </p:cNvPr>
          <p:cNvSpPr/>
          <p:nvPr/>
        </p:nvSpPr>
        <p:spPr>
          <a:xfrm>
            <a:off x="8022772" y="5185299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Different types of joins handle this situation differently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41835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06946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364FDA2-F264-5ABF-7CD8-80A15A760EA6}"/>
              </a:ext>
            </a:extLst>
          </p:cNvPr>
          <p:cNvSpPr/>
          <p:nvPr/>
        </p:nvSpPr>
        <p:spPr>
          <a:xfrm>
            <a:off x="4212771" y="5176155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9FBF34-D26F-E104-69AB-4D04241F46AF}"/>
              </a:ext>
            </a:extLst>
          </p:cNvPr>
          <p:cNvSpPr/>
          <p:nvPr/>
        </p:nvSpPr>
        <p:spPr>
          <a:xfrm>
            <a:off x="8022772" y="5185299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5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4904569" y="3352362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145911" y="3170512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432096" y="2852230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518247" y="2887806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4753518" y="3160625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007045" y="3479652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67203" y="3808603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inner_join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only rows in both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inner_join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14088"/>
              </p:ext>
            </p:extLst>
          </p:nvPr>
        </p:nvGraphicFramePr>
        <p:xfrm>
          <a:off x="8850086" y="3722915"/>
          <a:ext cx="2954290" cy="151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004935" y="3793607"/>
            <a:ext cx="1734720" cy="1600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F078E6CF-3083-9818-5386-2C5D097F3860}"/>
              </a:ext>
            </a:extLst>
          </p:cNvPr>
          <p:cNvSpPr/>
          <p:nvPr/>
        </p:nvSpPr>
        <p:spPr>
          <a:xfrm>
            <a:off x="5521144" y="2955234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E525EB-795E-9981-9262-FB70F76C1FEF}"/>
              </a:ext>
            </a:extLst>
          </p:cNvPr>
          <p:cNvSpPr/>
          <p:nvPr/>
        </p:nvSpPr>
        <p:spPr>
          <a:xfrm>
            <a:off x="5514153" y="3520376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EEC3DA-D766-040A-43C1-31A7AB5FC383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C2842D-20A0-6EF6-165C-E2C23B8187EA}"/>
              </a:ext>
            </a:extLst>
          </p:cNvPr>
          <p:cNvCxnSpPr>
            <a:cxnSpLocks/>
          </p:cNvCxnSpPr>
          <p:nvPr/>
        </p:nvCxnSpPr>
        <p:spPr>
          <a:xfrm flipH="1" flipV="1">
            <a:off x="4904592" y="3973283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left_join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left 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5188877" y="3702040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430219" y="3520190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716404" y="3201908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802555" y="3237484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5037826" y="3510303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291353" y="382933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41542" y="4423325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left_join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28439"/>
              </p:ext>
            </p:extLst>
          </p:nvPr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9243" y="4143285"/>
            <a:ext cx="173472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4B3D722-2788-6F1E-9C6D-C7264DF7ABB9}"/>
              </a:ext>
            </a:extLst>
          </p:cNvPr>
          <p:cNvSpPr/>
          <p:nvPr/>
        </p:nvSpPr>
        <p:spPr>
          <a:xfrm>
            <a:off x="5805452" y="3304912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D2AFF-7DB7-09CB-C1E3-7E107C64249D}"/>
              </a:ext>
            </a:extLst>
          </p:cNvPr>
          <p:cNvSpPr/>
          <p:nvPr/>
        </p:nvSpPr>
        <p:spPr>
          <a:xfrm>
            <a:off x="5798461" y="3870054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858D0A6-5645-4595-0BE5-0D7AAC4F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8803EE9-A36E-984A-46CD-1FF52AEF9D69}"/>
              </a:ext>
            </a:extLst>
          </p:cNvPr>
          <p:cNvSpPr/>
          <p:nvPr/>
        </p:nvSpPr>
        <p:spPr>
          <a:xfrm>
            <a:off x="5538849" y="4659176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6D923F-0E28-203C-3B6E-E912CABBEC40}"/>
              </a:ext>
            </a:extLst>
          </p:cNvPr>
          <p:cNvCxnSpPr>
            <a:cxnSpLocks/>
          </p:cNvCxnSpPr>
          <p:nvPr/>
        </p:nvCxnSpPr>
        <p:spPr>
          <a:xfrm flipH="1">
            <a:off x="5432013" y="3876835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4492"/>
              </p:ext>
            </p:extLst>
          </p:nvPr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275A22-A235-5A06-025A-A15EEA2D96C3}"/>
              </a:ext>
            </a:extLst>
          </p:cNvPr>
          <p:cNvCxnSpPr>
            <a:cxnSpLocks/>
          </p:cNvCxnSpPr>
          <p:nvPr/>
        </p:nvCxnSpPr>
        <p:spPr>
          <a:xfrm flipH="1" flipV="1">
            <a:off x="5019620" y="3571661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661B4-EAE1-AB87-8F22-1519E8C50891}"/>
              </a:ext>
            </a:extLst>
          </p:cNvPr>
          <p:cNvCxnSpPr>
            <a:cxnSpLocks/>
          </p:cNvCxnSpPr>
          <p:nvPr/>
        </p:nvCxnSpPr>
        <p:spPr>
          <a:xfrm flipH="1" flipV="1">
            <a:off x="5260962" y="3389811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487882-EE0E-7893-E2F0-1EE170352DA4}"/>
              </a:ext>
            </a:extLst>
          </p:cNvPr>
          <p:cNvCxnSpPr>
            <a:cxnSpLocks/>
          </p:cNvCxnSpPr>
          <p:nvPr/>
        </p:nvCxnSpPr>
        <p:spPr>
          <a:xfrm flipH="1" flipV="1">
            <a:off x="5547147" y="3071529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3419F-C469-85DD-D511-F5C6B8983FDA}"/>
              </a:ext>
            </a:extLst>
          </p:cNvPr>
          <p:cNvCxnSpPr>
            <a:cxnSpLocks/>
          </p:cNvCxnSpPr>
          <p:nvPr/>
        </p:nvCxnSpPr>
        <p:spPr>
          <a:xfrm flipV="1">
            <a:off x="4633298" y="3107105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7CBD8-4E80-B11A-F2E7-91E1A91BD0D0}"/>
              </a:ext>
            </a:extLst>
          </p:cNvPr>
          <p:cNvCxnSpPr>
            <a:cxnSpLocks/>
          </p:cNvCxnSpPr>
          <p:nvPr/>
        </p:nvCxnSpPr>
        <p:spPr>
          <a:xfrm flipH="1">
            <a:off x="4868569" y="3379924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A19514-9FF5-DBD7-CC46-E02F42B5E504}"/>
              </a:ext>
            </a:extLst>
          </p:cNvPr>
          <p:cNvCxnSpPr>
            <a:cxnSpLocks/>
          </p:cNvCxnSpPr>
          <p:nvPr/>
        </p:nvCxnSpPr>
        <p:spPr>
          <a:xfrm flipH="1">
            <a:off x="5202361" y="3634227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5D9AFD88-5713-80D8-24F6-400B3311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782254" y="4027902"/>
            <a:ext cx="1647076" cy="1527985"/>
          </a:xfrm>
          <a:prstGeom prst="rect">
            <a:avLst/>
          </a:prstGeom>
        </p:spPr>
      </p:pic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7B281614-9370-3FD6-B210-1EB9F8B20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393793" y="4323690"/>
            <a:ext cx="1734720" cy="1600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54EA1DF-E1C9-B085-4742-A00C817B8A3D}"/>
              </a:ext>
            </a:extLst>
          </p:cNvPr>
          <p:cNvSpPr/>
          <p:nvPr/>
        </p:nvSpPr>
        <p:spPr>
          <a:xfrm>
            <a:off x="5636195" y="3174533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5869-D4DE-F360-9F92-4A0349B92C96}"/>
              </a:ext>
            </a:extLst>
          </p:cNvPr>
          <p:cNvSpPr/>
          <p:nvPr/>
        </p:nvSpPr>
        <p:spPr>
          <a:xfrm>
            <a:off x="5629204" y="3739675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EE78322-15F1-8801-245E-66F4C70D319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4407122" y="5193013"/>
            <a:ext cx="1645920" cy="4318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FAC6008-DA36-6A70-1ED9-46612EBFA518}"/>
              </a:ext>
            </a:extLst>
          </p:cNvPr>
          <p:cNvSpPr/>
          <p:nvPr/>
        </p:nvSpPr>
        <p:spPr>
          <a:xfrm>
            <a:off x="5869255" y="4474103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1CFA-1764-B573-16C3-CED36D20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Consisting of Multiple Tables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A57D-DEF4-EC2A-D87E-B73302182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full_join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both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full_join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042E81-E752-E5EE-62AB-FBD677EF51A5}"/>
              </a:ext>
            </a:extLst>
          </p:cNvPr>
          <p:cNvCxnSpPr>
            <a:cxnSpLocks/>
          </p:cNvCxnSpPr>
          <p:nvPr/>
        </p:nvCxnSpPr>
        <p:spPr>
          <a:xfrm flipH="1">
            <a:off x="5326152" y="371409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7E62B3C-1705-998A-F2DC-CFDD531D6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93779"/>
              </p:ext>
            </p:extLst>
          </p:nvPr>
        </p:nvGraphicFramePr>
        <p:xfrm>
          <a:off x="8850086" y="3722915"/>
          <a:ext cx="2954290" cy="254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446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6" name="Right Arrow 25">
            <a:extLst>
              <a:ext uri="{FF2B5EF4-FFF2-40B4-BE49-F238E27FC236}">
                <a16:creationId xmlns:a16="http://schemas.microsoft.com/office/drawing/2014/main" id="{D9DAEDCF-7578-45C1-C8A2-7E7ADAD90A0B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F029AB-5616-0CB9-DB32-A57E4BDE170D}"/>
              </a:ext>
            </a:extLst>
          </p:cNvPr>
          <p:cNvCxnSpPr>
            <a:cxnSpLocks/>
          </p:cNvCxnSpPr>
          <p:nvPr/>
        </p:nvCxnSpPr>
        <p:spPr>
          <a:xfrm flipH="1" flipV="1">
            <a:off x="4913759" y="340891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77795-6421-5015-2CDA-9E936E8877B6}"/>
              </a:ext>
            </a:extLst>
          </p:cNvPr>
          <p:cNvCxnSpPr>
            <a:cxnSpLocks/>
          </p:cNvCxnSpPr>
          <p:nvPr/>
        </p:nvCxnSpPr>
        <p:spPr>
          <a:xfrm flipH="1" flipV="1">
            <a:off x="5169420" y="3187243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43DC32-D2C4-30CC-E09D-459ED543688E}"/>
              </a:ext>
            </a:extLst>
          </p:cNvPr>
          <p:cNvCxnSpPr>
            <a:cxnSpLocks/>
          </p:cNvCxnSpPr>
          <p:nvPr/>
        </p:nvCxnSpPr>
        <p:spPr>
          <a:xfrm flipH="1" flipV="1">
            <a:off x="5441286" y="2908784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572FC-5927-6C35-16C4-D7C957CB0A7E}"/>
              </a:ext>
            </a:extLst>
          </p:cNvPr>
          <p:cNvCxnSpPr>
            <a:cxnSpLocks/>
          </p:cNvCxnSpPr>
          <p:nvPr/>
        </p:nvCxnSpPr>
        <p:spPr>
          <a:xfrm flipV="1">
            <a:off x="4527437" y="2944360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02BC83-8E19-346F-DCC0-9BBB92F38962}"/>
              </a:ext>
            </a:extLst>
          </p:cNvPr>
          <p:cNvCxnSpPr>
            <a:cxnSpLocks/>
          </p:cNvCxnSpPr>
          <p:nvPr/>
        </p:nvCxnSpPr>
        <p:spPr>
          <a:xfrm flipH="1">
            <a:off x="4762708" y="3217179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06DA6-2087-46FC-8978-100BA7D46694}"/>
              </a:ext>
            </a:extLst>
          </p:cNvPr>
          <p:cNvCxnSpPr>
            <a:cxnSpLocks/>
          </p:cNvCxnSpPr>
          <p:nvPr/>
        </p:nvCxnSpPr>
        <p:spPr>
          <a:xfrm flipH="1">
            <a:off x="5096500" y="3471482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40510392-D434-6702-C059-36D8FF03C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316495" y="4182632"/>
            <a:ext cx="1647076" cy="1527985"/>
          </a:xfrm>
          <a:prstGeom prst="rect">
            <a:avLst/>
          </a:prstGeom>
        </p:spPr>
      </p:pic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FCE0B921-53DA-9746-9D71-5FC61107FA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7932" y="4160945"/>
            <a:ext cx="1734720" cy="1600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EB9EDC4-06D2-4A84-21CA-E810A8FF9D39}"/>
              </a:ext>
            </a:extLst>
          </p:cNvPr>
          <p:cNvSpPr/>
          <p:nvPr/>
        </p:nvSpPr>
        <p:spPr>
          <a:xfrm>
            <a:off x="5530334" y="3011788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8A75DC-9C55-6E14-3C8C-A218A35ECB90}"/>
              </a:ext>
            </a:extLst>
          </p:cNvPr>
          <p:cNvSpPr/>
          <p:nvPr/>
        </p:nvSpPr>
        <p:spPr>
          <a:xfrm>
            <a:off x="5523343" y="3576930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7ADAD-A82C-F95D-326B-307FDC914D82}"/>
              </a:ext>
            </a:extLst>
          </p:cNvPr>
          <p:cNvSpPr/>
          <p:nvPr/>
        </p:nvSpPr>
        <p:spPr>
          <a:xfrm>
            <a:off x="5763394" y="4311358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F275F2C1-5786-A02B-BA1B-9BCF05B174A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3941363" y="5347743"/>
            <a:ext cx="1645920" cy="4318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3C1E38-FE2C-9157-CDD7-98648D5BAF50}"/>
              </a:ext>
            </a:extLst>
          </p:cNvPr>
          <p:cNvCxnSpPr>
            <a:cxnSpLocks/>
          </p:cNvCxnSpPr>
          <p:nvPr/>
        </p:nvCxnSpPr>
        <p:spPr>
          <a:xfrm flipH="1" flipV="1">
            <a:off x="4625244" y="370820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90ABDB7-CA59-BCF4-D539-8C3E9A057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11CB456-E725-0412-AE72-718D699CB442}"/>
              </a:ext>
            </a:extLst>
          </p:cNvPr>
          <p:cNvSpPr/>
          <p:nvPr/>
        </p:nvSpPr>
        <p:spPr>
          <a:xfrm>
            <a:off x="5247448" y="4355731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visualize joins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5" name="Picture 4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13B1C29-FB19-BD3D-D9E6-6BF2E4A1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80" y="2139398"/>
            <a:ext cx="8196138" cy="25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9332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Relational Data</a:t>
            </a:r>
          </a:p>
          <a:p>
            <a:r>
              <a:rPr lang="en-US" sz="3000" dirty="0"/>
              <a:t>Data from two or more tables that is </a:t>
            </a:r>
            <a:r>
              <a:rPr lang="en-US" sz="3000" i="1" dirty="0"/>
              <a:t>related </a:t>
            </a:r>
          </a:p>
          <a:p>
            <a:r>
              <a:rPr lang="en-US" sz="3000" dirty="0"/>
              <a:t>Ex. </a:t>
            </a:r>
            <a:r>
              <a:rPr lang="en-US" sz="3000" dirty="0">
                <a:latin typeface="Courier" pitchFamily="2" charset="0"/>
              </a:rPr>
              <a:t>nycflights13</a:t>
            </a:r>
            <a:r>
              <a:rPr lang="en-US" sz="3000" dirty="0"/>
              <a:t> data in R  </a:t>
            </a:r>
          </a:p>
          <a:p>
            <a:endParaRPr lang="en-US" sz="3000" dirty="0"/>
          </a:p>
          <a:p>
            <a:pPr lvl="8"/>
            <a:r>
              <a:rPr lang="en-US" sz="2400" dirty="0"/>
              <a:t>Dataset (</a:t>
            </a:r>
            <a:r>
              <a:rPr lang="en-US" sz="2400" dirty="0">
                <a:latin typeface="Courier" pitchFamily="2" charset="0"/>
              </a:rPr>
              <a:t>nycflights13</a:t>
            </a:r>
            <a:r>
              <a:rPr lang="en-US" sz="2400" dirty="0"/>
              <a:t>) is made up of multiple tables of data </a:t>
            </a:r>
          </a:p>
          <a:p>
            <a:pPr lvl="8"/>
            <a:r>
              <a:rPr lang="en-US" sz="2400" dirty="0"/>
              <a:t>All tables have data related to NYC flights in 2013</a:t>
            </a:r>
          </a:p>
          <a:p>
            <a:pPr lvl="8"/>
            <a:r>
              <a:rPr lang="en-US" sz="2400" dirty="0"/>
              <a:t>Some tables repeat columns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8"/>
            <a:endParaRPr lang="en-US" sz="2400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B2384-7A08-C661-B2FE-BEF06C658CE3}"/>
              </a:ext>
            </a:extLst>
          </p:cNvPr>
          <p:cNvSpPr/>
          <p:nvPr/>
        </p:nvSpPr>
        <p:spPr>
          <a:xfrm>
            <a:off x="3542704" y="2742845"/>
            <a:ext cx="3919454" cy="441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library(nycflights13)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D8FAB-5D92-8C7D-B2C6-F1D7A84E1F64}"/>
              </a:ext>
            </a:extLst>
          </p:cNvPr>
          <p:cNvSpPr/>
          <p:nvPr/>
        </p:nvSpPr>
        <p:spPr>
          <a:xfrm>
            <a:off x="3542704" y="3307525"/>
            <a:ext cx="3919454" cy="2597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## Warning: package ’nycflights13’ was built under R version 3.6.2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flights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airports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airlines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9942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flights</a:t>
            </a:r>
            <a:r>
              <a:rPr lang="en-US" dirty="0">
                <a:latin typeface="Courier" pitchFamily="2" charset="0"/>
              </a:rPr>
              <a:t>, airports, airlines,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200401" y="2036321"/>
            <a:ext cx="8834960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flights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336,776 x 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 year month   day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sched_arr_time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&lt;int&gt; &lt;int&gt; &lt;int&gt;    &lt;int&gt;          &lt;int&gt;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&lt;int&gt;          &lt;int&gt;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 2013     1     1      517            515         2      830            819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 2013     1     1      533            529         4      850            830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 2013     1     1      542            540         2      923            850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 2013     1     1      544            545        -1     1004           1022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 2013     1     1      554            600        -6      812            837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 2013     1     1      554            558        -4      740            728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336,770 more rows, and 11 more variables: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carrier &lt;chr&gt;, flight &lt;int&gt;,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&lt;chr&gt;, origin &lt;chr&gt;,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&lt;chr&gt;,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distance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hour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minute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dttm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570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airports</a:t>
            </a:r>
            <a:r>
              <a:rPr lang="en-US" dirty="0">
                <a:latin typeface="Courier" pitchFamily="2" charset="0"/>
              </a:rPr>
              <a:t>, airlines,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35089" y="2036321"/>
            <a:ext cx="9030904" cy="2503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airports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1,458 x 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faa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name                       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lon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alt 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tzone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&lt;chr&gt;                  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&lt;chr&gt; &lt;chr&gt;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04G   Lansdowne Airport            41.1 -80.6  1044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06A   Moton Field Municipal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  32.5 -85.7   264    -6 A     America/Chica…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06C   Schaumburg Regional          42.0 -88.1   801    -6 A     America/Chica…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06N   Randall Airport              41.4 -74.4   523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09J   Jekyll Island Airport        31.1 -81.4    11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0A9   Elizabethton Municipal Air…  36.4 -82.2  1593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1,452 more rows</a:t>
            </a:r>
          </a:p>
        </p:txBody>
      </p:sp>
    </p:spTree>
    <p:extLst>
      <p:ext uri="{BB962C8B-B14F-4D97-AF65-F5344CB8AC3E}">
        <p14:creationId xmlns:p14="http://schemas.microsoft.com/office/powerpoint/2010/main" val="16759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airlines</a:t>
            </a:r>
            <a:r>
              <a:rPr lang="en-US" dirty="0">
                <a:latin typeface="Courier" pitchFamily="2" charset="0"/>
              </a:rPr>
              <a:t>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624943" y="2036321"/>
            <a:ext cx="8017328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airlines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16 x 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carrier name 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 &lt;chr&gt;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9E      Endeavor Air Inc.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AA      American Airlines Inc.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AS      Alaska Airlines Inc.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B6      JetBlue Airways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DL      Delta Air Lines Inc.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EV      ExpressJet Airlines Inc.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10 more rows</a:t>
            </a:r>
          </a:p>
        </p:txBody>
      </p:sp>
    </p:spTree>
    <p:extLst>
      <p:ext uri="{BB962C8B-B14F-4D97-AF65-F5344CB8AC3E}">
        <p14:creationId xmlns:p14="http://schemas.microsoft.com/office/powerpoint/2010/main" val="400120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airlines,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planes</a:t>
            </a:r>
            <a:r>
              <a:rPr lang="en-US" dirty="0">
                <a:latin typeface="Courier" pitchFamily="2" charset="0"/>
              </a:rPr>
              <a:t>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02432" y="2036321"/>
            <a:ext cx="9079890" cy="263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planes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3,322 x 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year type           manufacturer   model  engines seats speed engine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 &lt;int&gt; &lt;chr&gt;          &lt;chr&gt;          &lt;chr&gt;    &lt;int&gt; &lt;int&gt; &lt;int&gt; &lt;chr&gt;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N10156   2004 Fixed wing mu… EMBRAER        EMB-1…       2    55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N102UW   1998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N103US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N104UW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N10575   2002 Fixed wing mu… EMBRAER        EMB-1…       2    55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N105UW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3,316 more rows</a:t>
            </a:r>
          </a:p>
        </p:txBody>
      </p:sp>
    </p:spTree>
    <p:extLst>
      <p:ext uri="{BB962C8B-B14F-4D97-AF65-F5344CB8AC3E}">
        <p14:creationId xmlns:p14="http://schemas.microsoft.com/office/powerpoint/2010/main" val="195344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airlines, planes,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18762" y="2036321"/>
            <a:ext cx="9096218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weather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26,115 x 15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origin  year month   day  hour  temp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dewp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humid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wind_dir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wind_speed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wind_gust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&lt;int&gt; &lt;int&gt; &lt;int&gt; &lt;int&gt;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EWR     2013     1     1     1  39.0  26.1  59.4      270      10.4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EWR     2013     1     1     2  39.0  27.0  61.6      250       8.06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EWR     2013     1     1     3  39.0  28.0  64.4      240      11.5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EWR     2013     1     1     4  39.9  28.0  62.2      250      12.7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EWR     2013     1     1     5  39.0  28.0  64.4      260      12.7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EWR     2013     1     1     6  37.9  28.0  67.2      240      11.5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26,109 more rows, and 4 more variables: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precip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pressure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visib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dttm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1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2EF72-7AFB-32DE-2778-1157572884E3}"/>
              </a:ext>
            </a:extLst>
          </p:cNvPr>
          <p:cNvSpPr/>
          <p:nvPr/>
        </p:nvSpPr>
        <p:spPr>
          <a:xfrm>
            <a:off x="3764040" y="1546459"/>
            <a:ext cx="1747156" cy="441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flights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month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day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sched_arr_time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carrier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flight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talinum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origin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distance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hour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minute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8B602-849B-4E68-E9B9-4CA5BB62AD85}"/>
              </a:ext>
            </a:extLst>
          </p:cNvPr>
          <p:cNvSpPr/>
          <p:nvPr/>
        </p:nvSpPr>
        <p:spPr>
          <a:xfrm>
            <a:off x="5747660" y="1546459"/>
            <a:ext cx="1191982" cy="209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airports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faa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name                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lon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alt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tzone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0075B-8EAE-322E-AE2F-E161E4C0C5A6}"/>
              </a:ext>
            </a:extLst>
          </p:cNvPr>
          <p:cNvSpPr/>
          <p:nvPr/>
        </p:nvSpPr>
        <p:spPr>
          <a:xfrm>
            <a:off x="7176106" y="1546459"/>
            <a:ext cx="1159328" cy="821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airlines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carrier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name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9C98C-1905-B7C9-EC17-8A6E2B8E1CC8}"/>
              </a:ext>
            </a:extLst>
          </p:cNvPr>
          <p:cNvSpPr/>
          <p:nvPr/>
        </p:nvSpPr>
        <p:spPr>
          <a:xfrm>
            <a:off x="8571898" y="1546459"/>
            <a:ext cx="1583868" cy="2290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planes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type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manufacturer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model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engines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seats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speed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engine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8A027-982A-0C3F-20BF-DB4F3C2372A5}"/>
              </a:ext>
            </a:extLst>
          </p:cNvPr>
          <p:cNvSpPr/>
          <p:nvPr/>
        </p:nvSpPr>
        <p:spPr>
          <a:xfrm>
            <a:off x="10392230" y="1546459"/>
            <a:ext cx="1257295" cy="3564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weather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origin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month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day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hour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temp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dewp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humid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wind_dir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wind_speed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wind_gust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precip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pressure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visib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A7C56-8755-CB5D-007D-0E837FE379E9}"/>
              </a:ext>
            </a:extLst>
          </p:cNvPr>
          <p:cNvSpPr/>
          <p:nvPr/>
        </p:nvSpPr>
        <p:spPr>
          <a:xfrm>
            <a:off x="5003807" y="3796349"/>
            <a:ext cx="5338840" cy="29030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find which columns are shared between these different tables</a:t>
            </a:r>
          </a:p>
          <a:p>
            <a:endParaRPr lang="en-US" sz="2400" dirty="0"/>
          </a:p>
          <a:p>
            <a:r>
              <a:rPr lang="en-US" sz="2400" dirty="0"/>
              <a:t>Draw in the connections on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nycflights13 Data Diagram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9088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439</TotalTime>
  <Words>1522</Words>
  <Application>Microsoft Macintosh PowerPoint</Application>
  <PresentationFormat>Widescreen</PresentationFormat>
  <Paragraphs>360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Courier</vt:lpstr>
      <vt:lpstr>Wingdings 2</vt:lpstr>
      <vt:lpstr>Frame</vt:lpstr>
      <vt:lpstr>Analysis Using Multiple Tables: Joins </vt:lpstr>
      <vt:lpstr>Data Consisting of Multiple Tables 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Joins 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27</cp:revision>
  <dcterms:created xsi:type="dcterms:W3CDTF">2022-07-07T13:23:27Z</dcterms:created>
  <dcterms:modified xsi:type="dcterms:W3CDTF">2022-07-26T17:28:16Z</dcterms:modified>
</cp:coreProperties>
</file>