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8" r:id="rId2"/>
    <p:sldId id="284" r:id="rId3"/>
    <p:sldId id="289" r:id="rId4"/>
    <p:sldId id="290" r:id="rId5"/>
    <p:sldId id="285" r:id="rId6"/>
    <p:sldId id="291" r:id="rId7"/>
    <p:sldId id="293" r:id="rId8"/>
    <p:sldId id="292" r:id="rId9"/>
    <p:sldId id="294" r:id="rId10"/>
    <p:sldId id="295" r:id="rId11"/>
    <p:sldId id="296" r:id="rId12"/>
    <p:sldId id="297" r:id="rId13"/>
    <p:sldId id="298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9" r:id="rId23"/>
    <p:sldId id="308" r:id="rId24"/>
    <p:sldId id="310" r:id="rId25"/>
    <p:sldId id="311" r:id="rId26"/>
    <p:sldId id="312" r:id="rId27"/>
    <p:sldId id="314" r:id="rId28"/>
    <p:sldId id="313" r:id="rId29"/>
    <p:sldId id="315" r:id="rId30"/>
    <p:sldId id="316" r:id="rId31"/>
    <p:sldId id="259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9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9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9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9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9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9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9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9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  <a:srgbClr val="7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470" autoAdjust="0"/>
  </p:normalViewPr>
  <p:slideViewPr>
    <p:cSldViewPr>
      <p:cViewPr varScale="1">
        <p:scale>
          <a:sx n="74" d="100"/>
          <a:sy n="74" d="100"/>
        </p:scale>
        <p:origin x="-1718" y="-77"/>
      </p:cViewPr>
      <p:guideLst>
        <p:guide orient="horz" pos="39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5CAA8-4778-4C73-9F6E-E3D0971DFAE4}" type="datetimeFigureOut">
              <a:rPr lang="en-CA" smtClean="0"/>
              <a:pPr/>
              <a:t>16/05/2018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C140D-00C5-4036-BE6E-5A9B1BAB625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3470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40D-00C5-4036-BE6E-5A9B1BAB625C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 groups</a:t>
            </a:r>
            <a:r>
              <a:rPr lang="en-US" baseline="0" dirty="0" smtClean="0"/>
              <a:t> are independent, hard clustering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40D-00C5-4036-BE6E-5A9B1BAB625C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3002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40D-00C5-4036-BE6E-5A9B1BAB625C}" type="slidenum">
              <a:rPr lang="en-CA" smtClean="0"/>
              <a:pPr/>
              <a:t>31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ppoint_JMSB_Titlewhite_FREN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4343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4343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ppoint_JMSB_Textwhite-FREN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4" r:id="rId2"/>
    <p:sldLayoutId id="2147483693" r:id="rId3"/>
    <p:sldLayoutId id="2147483692" r:id="rId4"/>
    <p:sldLayoutId id="2147483691" r:id="rId5"/>
    <p:sldLayoutId id="2147483690" r:id="rId6"/>
    <p:sldLayoutId id="2147483689" r:id="rId7"/>
    <p:sldLayoutId id="2147483688" r:id="rId8"/>
    <p:sldLayoutId id="2147483687" r:id="rId9"/>
    <p:sldLayoutId id="2147483686" r:id="rId10"/>
    <p:sldLayoutId id="214748368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72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720000"/>
          </a:solidFill>
          <a:latin typeface="Arial" pitchFamily="-125" charset="0"/>
          <a:ea typeface="ＭＳ Ｐゴシック" pitchFamily="-125" charset="-128"/>
          <a:cs typeface="ＭＳ Ｐゴシック" pitchFamily="-12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720000"/>
          </a:solidFill>
          <a:latin typeface="Arial" pitchFamily="-125" charset="0"/>
          <a:ea typeface="ＭＳ Ｐゴシック" pitchFamily="-125" charset="-128"/>
          <a:cs typeface="ＭＳ Ｐゴシック" pitchFamily="-12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720000"/>
          </a:solidFill>
          <a:latin typeface="Arial" pitchFamily="-125" charset="0"/>
          <a:ea typeface="ＭＳ Ｐゴシック" pitchFamily="-125" charset="-128"/>
          <a:cs typeface="ＭＳ Ｐゴシック" pitchFamily="-12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720000"/>
          </a:solidFill>
          <a:latin typeface="Arial" pitchFamily="-125" charset="0"/>
          <a:ea typeface="ＭＳ Ｐゴシック" pitchFamily="-125" charset="-128"/>
          <a:cs typeface="ＭＳ Ｐゴシック" pitchFamily="-12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720000"/>
          </a:solidFill>
          <a:latin typeface="Arial" pitchFamily="-125" charset="0"/>
          <a:ea typeface="ＭＳ Ｐゴシック" pitchFamily="-125" charset="-128"/>
          <a:cs typeface="ＭＳ Ｐゴシック" pitchFamily="-125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720000"/>
          </a:solidFill>
          <a:latin typeface="Arial" pitchFamily="-125" charset="0"/>
          <a:ea typeface="ＭＳ Ｐゴシック" pitchFamily="-125" charset="-128"/>
          <a:cs typeface="ＭＳ Ｐゴシック" pitchFamily="-125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720000"/>
          </a:solidFill>
          <a:latin typeface="Arial" pitchFamily="-125" charset="0"/>
          <a:ea typeface="ＭＳ Ｐゴシック" pitchFamily="-125" charset="-128"/>
          <a:cs typeface="ＭＳ Ｐゴシック" pitchFamily="-125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720000"/>
          </a:solidFill>
          <a:latin typeface="Arial" pitchFamily="-125" charset="0"/>
          <a:ea typeface="ＭＳ Ｐゴシック" pitchFamily="-125" charset="-128"/>
          <a:cs typeface="ＭＳ Ｐゴシック" pitchFamily="-12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mailto:bouguila@ciise.concordia.ca" TargetMode="External"/><Relationship Id="rId4" Type="http://schemas.openxmlformats.org/officeDocument/2006/relationships/hyperlink" Target="mailto:f_shuai@encs.concordia.c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archive.ics.uci.edu/ml/datasets/Spambase?ref=datanews.i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7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8" descr="ppoint_ENCS_TitleRed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683568" y="1484784"/>
            <a:ext cx="77724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tabLst>
                <a:tab pos="3149600" algn="l"/>
              </a:tabLst>
            </a:pPr>
            <a:r>
              <a:rPr lang="en-US" sz="4000" b="1" dirty="0" smtClean="0">
                <a:solidFill>
                  <a:schemeClr val="bg1"/>
                </a:solidFill>
              </a:rPr>
              <a:t>Asymmetric Gaussian Mixtures with Reversible Jump MCMC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1187624" y="3068960"/>
            <a:ext cx="6624736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endParaRPr lang="en-CA" sz="2000" dirty="0" smtClean="0">
              <a:solidFill>
                <a:schemeClr val="bg1"/>
              </a:solidFill>
            </a:endParaRP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CA" sz="2000" dirty="0" err="1" smtClean="0">
                <a:solidFill>
                  <a:schemeClr val="bg1"/>
                </a:solidFill>
              </a:rPr>
              <a:t>Shuai</a:t>
            </a:r>
            <a:r>
              <a:rPr lang="en-CA" sz="2000" dirty="0" smtClean="0">
                <a:solidFill>
                  <a:schemeClr val="bg1"/>
                </a:solidFill>
              </a:rPr>
              <a:t> FU &amp; Nizar </a:t>
            </a:r>
            <a:r>
              <a:rPr lang="en-CA" sz="2000" dirty="0" err="1" smtClean="0">
                <a:solidFill>
                  <a:schemeClr val="bg1"/>
                </a:solidFill>
              </a:rPr>
              <a:t>Bouguila</a:t>
            </a:r>
            <a:endParaRPr lang="en-CA" sz="2000" dirty="0" smtClean="0">
              <a:solidFill>
                <a:schemeClr val="bg1"/>
              </a:solidFill>
            </a:endParaRPr>
          </a:p>
          <a:p>
            <a:pPr marL="342900" indent="-342900" algn="ctr" eaLnBrk="1" hangingPunct="1">
              <a:spcBef>
                <a:spcPct val="20000"/>
              </a:spcBef>
            </a:pPr>
            <a:endParaRPr lang="en-CA" sz="2000" dirty="0" smtClean="0">
              <a:solidFill>
                <a:schemeClr val="bg1"/>
              </a:solidFill>
            </a:endParaRP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CA" sz="1400" dirty="0" smtClean="0">
                <a:solidFill>
                  <a:schemeClr val="bg1"/>
                </a:solidFill>
              </a:rPr>
              <a:t>For CCECE 2018 Quebec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</a:rPr>
              <a:t>16 May 2018</a:t>
            </a:r>
          </a:p>
          <a:p>
            <a:pPr marL="342900" indent="-342900" algn="ctr" eaLnBrk="1" hangingPunct="1">
              <a:spcBef>
                <a:spcPct val="20000"/>
              </a:spcBef>
            </a:pPr>
            <a:endParaRPr lang="en-US" sz="1400" dirty="0" smtClean="0">
              <a:solidFill>
                <a:schemeClr val="bg1"/>
              </a:solidFill>
            </a:endParaRP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sz="1400" dirty="0" smtClean="0">
                <a:hlinkClick r:id="rId4"/>
              </a:rPr>
              <a:t>f_shuai@encs.concordia.ca</a:t>
            </a:r>
            <a:endParaRPr lang="en-US" sz="1400" dirty="0" smtClean="0"/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sz="1400" dirty="0" smtClean="0">
                <a:hlinkClick r:id="rId5"/>
              </a:rPr>
              <a:t>bouguila@ciise.concordia.ca</a:t>
            </a:r>
            <a:endParaRPr lang="en-US" sz="1400" dirty="0" smtClean="0"/>
          </a:p>
          <a:p>
            <a:pPr marL="342900" indent="-342900" algn="ctr" eaLnBrk="1" hangingPunct="1">
              <a:spcBef>
                <a:spcPct val="20000"/>
              </a:spcBef>
            </a:pPr>
            <a:endParaRPr lang="en-US" sz="1400" dirty="0" smtClean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" y="188640"/>
            <a:ext cx="3131839" cy="1046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96752"/>
            <a:ext cx="7772400" cy="40324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M-dimensional membership vector Z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Weight parameter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Likelihood function of AGMM</a:t>
            </a:r>
          </a:p>
          <a:p>
            <a:pPr marL="0" indent="0"/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7772400" cy="762000"/>
          </a:xfrm>
        </p:spPr>
        <p:txBody>
          <a:bodyPr/>
          <a:lstStyle/>
          <a:p>
            <a:r>
              <a:rPr lang="en-US" dirty="0" smtClean="0"/>
              <a:t>AGMM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720" y="5826825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2" descr="Image result for machine lear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machine learn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machine learni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 result for machine learni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174" y="1772816"/>
            <a:ext cx="50863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633" y="4293096"/>
            <a:ext cx="41148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067247"/>
            <a:ext cx="4152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91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7772400" cy="762000"/>
          </a:xfrm>
        </p:spPr>
        <p:txBody>
          <a:bodyPr/>
          <a:lstStyle/>
          <a:p>
            <a:r>
              <a:rPr lang="en-CA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578353"/>
            <a:ext cx="7772400" cy="4248472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Motivation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Asymmetric Gaussian Mixture Model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Learning Algorithm (RJMCMC)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Experimental Results (Spam Filtering)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Conclusion</a:t>
            </a:r>
            <a:endParaRPr lang="en-US" sz="32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720" y="5826825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898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96752"/>
            <a:ext cx="7772400" cy="40324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Sampling-based approximation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Non-deterministic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Flexible (proposal distributions, </a:t>
            </a:r>
            <a:r>
              <a:rPr lang="en-US" sz="3200" smtClean="0"/>
              <a:t>adjustable parameters)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Robust (error tolerance)</a:t>
            </a:r>
          </a:p>
          <a:p>
            <a:pPr marL="0" indent="0"/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7772400" cy="762000"/>
          </a:xfrm>
        </p:spPr>
        <p:txBody>
          <a:bodyPr/>
          <a:lstStyle/>
          <a:p>
            <a:r>
              <a:rPr lang="en-US" dirty="0" smtClean="0"/>
              <a:t>Markov Chain Monte Carlo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720" y="5826825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2" descr="Image result for machine lear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machine learn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machine learni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 result for machine learni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5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96752"/>
            <a:ext cx="7772400" cy="40324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200" dirty="0"/>
              <a:t>Example: Calculate PI using </a:t>
            </a:r>
            <a:r>
              <a:rPr lang="en-US" sz="3200" dirty="0" smtClean="0"/>
              <a:t>MC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Blue area</a:t>
            </a:r>
            <a:r>
              <a:rPr lang="en-US" sz="2400" dirty="0" smtClean="0"/>
              <a:t>: PI*R^2,  the square area is 4*R^2</a:t>
            </a:r>
            <a:r>
              <a:rPr lang="en-US" sz="2400" dirty="0"/>
              <a:t>, so the </a:t>
            </a:r>
            <a:r>
              <a:rPr lang="en-US" sz="2400" dirty="0" smtClean="0">
                <a:solidFill>
                  <a:srgbClr val="0070C0"/>
                </a:solidFill>
              </a:rPr>
              <a:t>Blue</a:t>
            </a:r>
            <a:r>
              <a:rPr lang="en-US" sz="2400" dirty="0" smtClean="0"/>
              <a:t>/Total </a:t>
            </a:r>
            <a:r>
              <a:rPr lang="en-US" sz="2400" dirty="0"/>
              <a:t>= </a:t>
            </a:r>
            <a:r>
              <a:rPr lang="en-US" sz="2400" dirty="0" smtClean="0"/>
              <a:t>PI/4</a:t>
            </a:r>
          </a:p>
          <a:p>
            <a:pPr lvl="1">
              <a:buFont typeface="Arial" pitchFamily="34" charset="0"/>
              <a:buChar char="•"/>
            </a:pPr>
            <a:r>
              <a:rPr lang="es-ES" sz="2400" dirty="0" smtClean="0"/>
              <a:t>Generate samples </a:t>
            </a:r>
            <a:r>
              <a:rPr lang="es-ES" sz="2400" dirty="0"/>
              <a:t>(x,y) (-2&lt;x&lt;2, -</a:t>
            </a:r>
            <a:r>
              <a:rPr lang="es-ES" sz="2400" dirty="0" smtClean="0"/>
              <a:t>2&lt;y&lt;2), if </a:t>
            </a:r>
            <a:r>
              <a:rPr lang="en-US" sz="2400" dirty="0"/>
              <a:t>x^2 + y^2 &lt; </a:t>
            </a:r>
            <a:r>
              <a:rPr lang="en-US" sz="2400" dirty="0" smtClean="0"/>
              <a:t>R^2, mark it as </a:t>
            </a:r>
            <a:r>
              <a:rPr lang="en-US" sz="2400" dirty="0" smtClean="0">
                <a:solidFill>
                  <a:srgbClr val="0070C0"/>
                </a:solidFill>
              </a:rPr>
              <a:t>Blue</a:t>
            </a:r>
            <a:r>
              <a:rPr lang="en-US" sz="2400" dirty="0" smtClean="0"/>
              <a:t>, otherwise </a:t>
            </a:r>
            <a:r>
              <a:rPr lang="en-US" sz="2400" dirty="0" smtClean="0">
                <a:solidFill>
                  <a:srgbClr val="FF0000"/>
                </a:solidFill>
              </a:rPr>
              <a:t>Red</a:t>
            </a:r>
            <a:endParaRPr lang="es-ES" sz="2400" dirty="0" smtClean="0">
              <a:solidFill>
                <a:srgbClr val="FF000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Calculate the amount of </a:t>
            </a:r>
            <a:r>
              <a:rPr lang="en-US" sz="2400" dirty="0" smtClean="0">
                <a:solidFill>
                  <a:srgbClr val="0070C0"/>
                </a:solidFill>
              </a:rPr>
              <a:t>Blue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Red</a:t>
            </a:r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PI = 4*(</a:t>
            </a:r>
            <a:r>
              <a:rPr lang="en-US" sz="2400" dirty="0" smtClean="0">
                <a:solidFill>
                  <a:srgbClr val="0070C0"/>
                </a:solidFill>
              </a:rPr>
              <a:t>Blue</a:t>
            </a:r>
            <a:r>
              <a:rPr lang="en-US" sz="2400" dirty="0" smtClean="0"/>
              <a:t>/(</a:t>
            </a:r>
            <a:r>
              <a:rPr lang="en-US" sz="2400" dirty="0" smtClean="0">
                <a:solidFill>
                  <a:srgbClr val="0070C0"/>
                </a:solidFill>
              </a:rPr>
              <a:t>Blue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Red</a:t>
            </a:r>
            <a:r>
              <a:rPr lang="en-US" sz="2400" dirty="0" smtClean="0"/>
              <a:t>))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More samples, more accurate!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7772400" cy="762000"/>
          </a:xfrm>
        </p:spPr>
        <p:txBody>
          <a:bodyPr/>
          <a:lstStyle/>
          <a:p>
            <a:r>
              <a:rPr lang="en-US" dirty="0" smtClean="0"/>
              <a:t>Monte Carlo Method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720" y="5826825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2" descr="Image result for machine lear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machine learn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machine learni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 result for machine learni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https://attachment.outlook.live.net/owa/fs1984@msn.com/service.svc/s/GetFileAttachment?id=AQMkADAwATcwMAItODFlZQAtYTk3MS0wMAItMDAKAEYAAAOkmcuepP%2FJTq3ddFGeqofiBwD5Kov6FVW2RZh6BcUAdrYTAAACAQkAAAD5Kov6FVW2RZh6BcUAdrYTAAACWOUAAAABEgAQADNl6%2FHGrMJMiPybsKj48Ec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66022"/>
            <a:ext cx="2843474" cy="290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08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96752"/>
            <a:ext cx="7772400" cy="40324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Main goal: Given a proposal distribution                        		describing status change, then                 </a:t>
            </a:r>
            <a:r>
              <a:rPr lang="en-US" sz="3200" dirty="0"/>
              <a:t>	</a:t>
            </a:r>
            <a:r>
              <a:rPr lang="en-US" sz="3200" dirty="0" smtClean="0"/>
              <a:t>	forms a Markov chain.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7772400" cy="762000"/>
          </a:xfrm>
        </p:spPr>
        <p:txBody>
          <a:bodyPr/>
          <a:lstStyle/>
          <a:p>
            <a:r>
              <a:rPr lang="en-US" dirty="0"/>
              <a:t>Markov Chain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720" y="5826825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2" descr="Image result for machine lear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machine learn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machine learni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 result for machine learni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https://latex.codecogs.com/gif.latex?f%28x%5E%7Bt&amp;plus;1%7D%7Cx%5E%7Bt%7D%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7334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2/2b/Markovkate_01.svg/220px-Markovkate_01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996952"/>
            <a:ext cx="2674837" cy="26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1808820"/>
            <a:ext cx="1700879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56" y="2242325"/>
            <a:ext cx="175606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52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96752"/>
            <a:ext cx="7772400" cy="40324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Metropolis-Hastings Algorithm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Sampling from proposal </a:t>
            </a:r>
            <a:r>
              <a:rPr lang="en-US" sz="3200" dirty="0"/>
              <a:t>distribution</a:t>
            </a:r>
            <a:endParaRPr lang="en-US" sz="3200" dirty="0" smtClean="0"/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Sampling </a:t>
            </a:r>
            <a:r>
              <a:rPr lang="en-US" sz="3200" dirty="0"/>
              <a:t>procedure </a:t>
            </a:r>
            <a:r>
              <a:rPr lang="en-US" sz="3200" dirty="0" smtClean="0"/>
              <a:t>is guided </a:t>
            </a:r>
            <a:r>
              <a:rPr lang="en-US" sz="3200" dirty="0"/>
              <a:t>by an acceptance </a:t>
            </a:r>
            <a:r>
              <a:rPr lang="en-US" sz="3200" dirty="0" smtClean="0"/>
              <a:t>ratio to make a decision whether new status will be accepted or rejected</a:t>
            </a:r>
            <a:endParaRPr lang="en-US" sz="3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7772400" cy="762000"/>
          </a:xfrm>
        </p:spPr>
        <p:txBody>
          <a:bodyPr/>
          <a:lstStyle/>
          <a:p>
            <a:r>
              <a:rPr lang="en-US" dirty="0" smtClean="0"/>
              <a:t>MCMC Implementations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720" y="5826825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2" descr="Image result for machine lear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machine learn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machine learni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 result for machine learni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https://latex.codecogs.com/gif.latex?f%28x%5E%7Bt&amp;plus;1%7D%7Cx%5E%7Bt%7D%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7334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2" descr="https://attachment.outlook.live.net/owa/fs1984@msn.com/service.svc/s/GetFileAttachment?id=AQMkADAwATcwMAItODFlZQAtYTk3MS0wMAItMDAKAEYAAAOkmcuepP%2FJTq3ddFGeqofiBwD5Kov6FVW2RZh6BcUAdrYTAAACAQkAAAD5Kov6FVW2RZh6BcUAdrYTAAACWOUAAAABEgAQAL1Qq1QNOXRJuRI3a4IMJ7k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ttps://attachment.outlook.live.net/owa/fs1984@msn.com/service.svc/s/GetFileAttachment?id=AQMkADAwATcwMAItODFlZQAtYTk3MS0wMAItMDAKAEYAAAOkmcuepP%2FJTq3ddFGeqofiBwD5Kov6FVW2RZh6BcUAdrYTAAACAQkAAAD5Kov6FVW2RZh6BcUAdrYTAAACWOUAAAABEgAQAL1Qq1QNOXRJuRI3a4IMJ7k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966" y="4365104"/>
            <a:ext cx="6711146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30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96752"/>
            <a:ext cx="7772400" cy="40324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Metropolis-Hastings Algorithm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7772400" cy="762000"/>
          </a:xfrm>
        </p:spPr>
        <p:txBody>
          <a:bodyPr/>
          <a:lstStyle/>
          <a:p>
            <a:r>
              <a:rPr lang="en-US" dirty="0" smtClean="0"/>
              <a:t>MCMC Implementations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720" y="5826825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2" descr="Image result for machine lear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machine learn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machine learni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 result for machine learni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https://latex.codecogs.com/gif.latex?f%28x%5E%7Bt&amp;plus;1%7D%7Cx%5E%7Bt%7D%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7334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2" descr="https://attachment.outlook.live.net/owa/fs1984@msn.com/service.svc/s/GetFileAttachment?id=AQMkADAwATcwMAItODFlZQAtYTk3MS0wMAItMDAKAEYAAAOkmcuepP%2FJTq3ddFGeqofiBwD5Kov6FVW2RZh6BcUAdrYTAAACAQkAAAD5Kov6FVW2RZh6BcUAdrYTAAACWOUAAAABEgAQAL1Qq1QNOXRJuRI3a4IMJ7k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ttps://attachment.outlook.live.net/owa/fs1984@msn.com/service.svc/s/GetFileAttachment?id=AQMkADAwATcwMAItODFlZQAtYTk3MS0wMAItMDAKAEYAAAOkmcuepP%2FJTq3ddFGeqofiBwD5Kov6FVW2RZh6BcUAdrYTAAACAQkAAAD5Kov6FVW2RZh6BcUAdrYTAAACWOUAAAABEgAQAL1Qq1QNOXRJuRI3a4IMJ7k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" descr="https://attachment.outlook.live.net/owa/fs1984@msn.com/service.svc/s/GetFileAttachment?id=AQMkADAwATcwMAItODFlZQAtYTk3MS0wMAItMDAKAEYAAAOkmcuepP%2FJTq3ddFGeqofiBwD5Kov6FVW2RZh6BcUAdrYTAAACAQkAAAD5Kov6FVW2RZh6BcUAdrYTAAACWOUAAAABEgAQAKjm5gBdxT%2F1R4bOciCDFt9T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777514"/>
            <a:ext cx="802957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5" descr="https://attachment.outlook.live.net/owa/fs1984@msn.com/service.svc/s/GetFileAttachment?id=AQMkADAwATcwMAItODFlZQAtYTk3MS0wMAItMDAKAEYAAAOkmcuepP%2FJTq3ddFGeqofiBwD5Kov6FVW2RZh6BcUAdrYTAAACAQkAAAD5Kov6FVW2RZh6BcUAdrYTAAACWOUAAAABEgAQAFpb3JHWZJBJpvT2EgzKf5Y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42" y="529609"/>
            <a:ext cx="74676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939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96752"/>
            <a:ext cx="7772400" cy="40324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Gibbs sampling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P</a:t>
            </a:r>
            <a:r>
              <a:rPr lang="en-US" sz="3200" dirty="0" smtClean="0"/>
              <a:t>roposal </a:t>
            </a:r>
            <a:r>
              <a:rPr lang="en-US" sz="3200" dirty="0"/>
              <a:t>distribution is not </a:t>
            </a:r>
            <a:r>
              <a:rPr lang="en-US" sz="3200" dirty="0" smtClean="0"/>
              <a:t>needed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Acceptance probability is always 1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7772400" cy="762000"/>
          </a:xfrm>
        </p:spPr>
        <p:txBody>
          <a:bodyPr/>
          <a:lstStyle/>
          <a:p>
            <a:r>
              <a:rPr lang="en-US" dirty="0" smtClean="0"/>
              <a:t>MCMC Implementations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720" y="5826825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2" descr="Image result for machine lear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machine learn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machine learni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 result for machine learni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https://latex.codecogs.com/gif.latex?f%28x%5E%7Bt&amp;plus;1%7D%7Cx%5E%7Bt%7D%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7334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2" descr="https://attachment.outlook.live.net/owa/fs1984@msn.com/service.svc/s/GetFileAttachment?id=AQMkADAwATcwMAItODFlZQAtYTk3MS0wMAItMDAKAEYAAAOkmcuepP%2FJTq3ddFGeqofiBwD5Kov6FVW2RZh6BcUAdrYTAAACAQkAAAD5Kov6FVW2RZh6BcUAdrYTAAACWOUAAAABEgAQAL1Qq1QNOXRJuRI3a4IMJ7k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ttps://attachment.outlook.live.net/owa/fs1984@msn.com/service.svc/s/GetFileAttachment?id=AQMkADAwATcwMAItODFlZQAtYTk3MS0wMAItMDAKAEYAAAOkmcuepP%2FJTq3ddFGeqofiBwD5Kov6FVW2RZh6BcUAdrYTAAACAQkAAAD5Kov6FVW2RZh6BcUAdrYTAAACWOUAAAABEgAQAL1Qq1QNOXRJuRI3a4IMJ7k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" descr="https://attachment.outlook.live.net/owa/fs1984@msn.com/service.svc/s/GetFileAttachment?id=AQMkADAwATcwMAItODFlZQAtYTk3MS0wMAItMDAKAEYAAAOkmcuepP%2FJTq3ddFGeqofiBwD5Kov6FVW2RZh6BcUAdrYTAAACAQkAAAD5Kov6FVW2RZh6BcUAdrYTAAACWOUAAAABEgAQAKjm5gBdxT%2F1R4bOciCDFt9T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5" descr="https://attachment.outlook.live.net/owa/fs1984@msn.com/service.svc/s/GetFileAttachment?id=AQMkADAwATcwMAItODFlZQAtYTk3MS0wMAItMDAKAEYAAAOkmcuepP%2FJTq3ddFGeqofiBwD5Kov6FVW2RZh6BcUAdrYTAAACAQkAAAD5Kov6FVW2RZh6BcUAdrYTAAACWOUAAAABEgAQAFpb3JHWZJBJpvT2EgzKf5Y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605" y="3614792"/>
            <a:ext cx="60293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4" descr="https://attachment.outlook.live.net/owa/fs1984@msn.com/service.svc/s/GetFileAttachment?id=AQMkADAwATcwMAItODFlZQAtYTk3MS0wMAItMDAKAEYAAAOkmcuepP%2FJTq3ddFGeqofiBwD5Kov6FVW2RZh6BcUAdrYTAAACAQkAAAD5Kov6FVW2RZh6BcUAdrYTAAACWOUAAAABEgAQAJ60pVEvupZLoUIhpogjoWc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661" y="617538"/>
            <a:ext cx="6318721" cy="5450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88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96752"/>
            <a:ext cx="7772400" cy="40324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Combining advantages of both implementations for different nature of parameters involved.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7772400" cy="762000"/>
          </a:xfrm>
        </p:spPr>
        <p:txBody>
          <a:bodyPr/>
          <a:lstStyle/>
          <a:p>
            <a:r>
              <a:rPr lang="en-US" dirty="0" smtClean="0"/>
              <a:t>MH-within-Gibbs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720" y="5826825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2" descr="Image result for machine lear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machine learn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machine learni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 result for machine learni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https://latex.codecogs.com/gif.latex?f%28x%5E%7Bt&amp;plus;1%7D%7Cx%5E%7Bt%7D%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7334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2" descr="https://attachment.outlook.live.net/owa/fs1984@msn.com/service.svc/s/GetFileAttachment?id=AQMkADAwATcwMAItODFlZQAtYTk3MS0wMAItMDAKAEYAAAOkmcuepP%2FJTq3ddFGeqofiBwD5Kov6FVW2RZh6BcUAdrYTAAACAQkAAAD5Kov6FVW2RZh6BcUAdrYTAAACWOUAAAABEgAQAL1Qq1QNOXRJuRI3a4IMJ7k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ttps://attachment.outlook.live.net/owa/fs1984@msn.com/service.svc/s/GetFileAttachment?id=AQMkADAwATcwMAItODFlZQAtYTk3MS0wMAItMDAKAEYAAAOkmcuepP%2FJTq3ddFGeqofiBwD5Kov6FVW2RZh6BcUAdrYTAAACAQkAAAD5Kov6FVW2RZh6BcUAdrYTAAACWOUAAAABEgAQAL1Qq1QNOXRJuRI3a4IMJ7k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" descr="https://attachment.outlook.live.net/owa/fs1984@msn.com/service.svc/s/GetFileAttachment?id=AQMkADAwATcwMAItODFlZQAtYTk3MS0wMAItMDAKAEYAAAOkmcuepP%2FJTq3ddFGeqofiBwD5Kov6FVW2RZh6BcUAdrYTAAACAQkAAAD5Kov6FVW2RZh6BcUAdrYTAAACWOUAAAABEgAQAKjm5gBdxT%2F1R4bOciCDFt9T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5" descr="https://attachment.outlook.live.net/owa/fs1984@msn.com/service.svc/s/GetFileAttachment?id=AQMkADAwATcwMAItODFlZQAtYTk3MS0wMAItMDAKAEYAAAOkmcuepP%2FJTq3ddFGeqofiBwD5Kov6FVW2RZh6BcUAdrYTAAACAQkAAAD5Kov6FVW2RZh6BcUAdrYTAAACWOUAAAABEgAQAFpb3JHWZJBJpvT2EgzKf5Y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https://attachment.outlook.live.net/owa/fs1984@msn.com/service.svc/s/GetFileAttachment?id=AQMkADAwATcwMAItODFlZQAtYTk3MS0wMAItMDAKAEYAAAOkmcuepP%2FJTq3ddFGeqofiBwD5Kov6FVW2RZh6BcUAdrYTAAACAQkAAAD5Kov6FVW2RZh6BcUAdrYTAAACWOUAAAABEgAQAJ60pVEvupZLoUIhpogjoWc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9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96752"/>
            <a:ext cx="7772400" cy="40324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Infinite and finite mixtures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Infinite: component number is  between 1 to infinity.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Finite: </a:t>
            </a:r>
            <a:r>
              <a:rPr lang="en-US" sz="3200" dirty="0"/>
              <a:t>component number </a:t>
            </a:r>
            <a:r>
              <a:rPr lang="en-US" sz="3200" dirty="0" smtClean="0"/>
              <a:t>is either</a:t>
            </a:r>
          </a:p>
          <a:p>
            <a:pPr lvl="2">
              <a:buFont typeface="Arial" pitchFamily="34" charset="0"/>
              <a:buChar char="•"/>
            </a:pPr>
            <a:r>
              <a:rPr lang="en-US" sz="3200" dirty="0" smtClean="0"/>
              <a:t>Fixed</a:t>
            </a:r>
          </a:p>
          <a:p>
            <a:pPr lvl="2">
              <a:buFont typeface="Arial" pitchFamily="34" charset="0"/>
              <a:buChar char="•"/>
            </a:pPr>
            <a:r>
              <a:rPr lang="en-US" sz="3200" dirty="0" smtClean="0"/>
              <a:t>Variable: RJMCMC  </a:t>
            </a:r>
            <a:endParaRPr lang="en-US" sz="3200" dirty="0"/>
          </a:p>
          <a:p>
            <a:pPr lvl="2">
              <a:buFont typeface="Arial" pitchFamily="34" charset="0"/>
              <a:buChar char="•"/>
            </a:pPr>
            <a:endParaRPr lang="en-US" sz="32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7772400" cy="762000"/>
          </a:xfrm>
        </p:spPr>
        <p:txBody>
          <a:bodyPr/>
          <a:lstStyle/>
          <a:p>
            <a:r>
              <a:rPr lang="en-US" dirty="0" smtClean="0"/>
              <a:t>Reversible Jump JMCMC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720" y="5826825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2" descr="Image result for machine lear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machine learn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machine learni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 result for machine learni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https://latex.codecogs.com/gif.latex?f%28x%5E%7Bt&amp;plus;1%7D%7Cx%5E%7Bt%7D%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7334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2" descr="https://attachment.outlook.live.net/owa/fs1984@msn.com/service.svc/s/GetFileAttachment?id=AQMkADAwATcwMAItODFlZQAtYTk3MS0wMAItMDAKAEYAAAOkmcuepP%2FJTq3ddFGeqofiBwD5Kov6FVW2RZh6BcUAdrYTAAACAQkAAAD5Kov6FVW2RZh6BcUAdrYTAAACWOUAAAABEgAQAL1Qq1QNOXRJuRI3a4IMJ7k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ttps://attachment.outlook.live.net/owa/fs1984@msn.com/service.svc/s/GetFileAttachment?id=AQMkADAwATcwMAItODFlZQAtYTk3MS0wMAItMDAKAEYAAAOkmcuepP%2FJTq3ddFGeqofiBwD5Kov6FVW2RZh6BcUAdrYTAAACAQkAAAD5Kov6FVW2RZh6BcUAdrYTAAACWOUAAAABEgAQAL1Qq1QNOXRJuRI3a4IMJ7k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" descr="https://attachment.outlook.live.net/owa/fs1984@msn.com/service.svc/s/GetFileAttachment?id=AQMkADAwATcwMAItODFlZQAtYTk3MS0wMAItMDAKAEYAAAOkmcuepP%2FJTq3ddFGeqofiBwD5Kov6FVW2RZh6BcUAdrYTAAACAQkAAAD5Kov6FVW2RZh6BcUAdrYTAAACWOUAAAABEgAQAKjm5gBdxT%2F1R4bOciCDFt9T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5" descr="https://attachment.outlook.live.net/owa/fs1984@msn.com/service.svc/s/GetFileAttachment?id=AQMkADAwATcwMAItODFlZQAtYTk3MS0wMAItMDAKAEYAAAOkmcuepP%2FJTq3ddFGeqofiBwD5Kov6FVW2RZh6BcUAdrYTAAACAQkAAAD5Kov6FVW2RZh6BcUAdrYTAAACWOUAAAABEgAQAFpb3JHWZJBJpvT2EgzKf5Y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https://attachment.outlook.live.net/owa/fs1984@msn.com/service.svc/s/GetFileAttachment?id=AQMkADAwATcwMAItODFlZQAtYTk3MS0wMAItMDAKAEYAAAOkmcuepP%2FJTq3ddFGeqofiBwD5Kov6FVW2RZh6BcUAdrYTAAACAQkAAAD5Kov6FVW2RZh6BcUAdrYTAAACWOUAAAABEgAQAJ60pVEvupZLoUIhpogjoWc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左箭头 13"/>
          <p:cNvSpPr/>
          <p:nvPr/>
        </p:nvSpPr>
        <p:spPr bwMode="auto">
          <a:xfrm>
            <a:off x="5508104" y="4077725"/>
            <a:ext cx="648072" cy="432048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284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7772400" cy="762000"/>
          </a:xfrm>
        </p:spPr>
        <p:txBody>
          <a:bodyPr/>
          <a:lstStyle/>
          <a:p>
            <a:r>
              <a:rPr lang="en-CA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578353"/>
            <a:ext cx="7772400" cy="4248472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Motivation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Asymmetric Gaussian Mixture Model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Learning Algorithm (RJMCMC)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Experimental Results (Spam Filtering)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Conclusion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720" y="5826825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96752"/>
            <a:ext cx="7772400" cy="40324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Assume the component number of the mixture model is unknown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Allow model transfer throughout iterations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7772400" cy="762000"/>
          </a:xfrm>
        </p:spPr>
        <p:txBody>
          <a:bodyPr/>
          <a:lstStyle/>
          <a:p>
            <a:r>
              <a:rPr lang="en-US" dirty="0" smtClean="0"/>
              <a:t>Reversible Jump MCMC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720" y="5826825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2" descr="Image result for machine lear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machine learn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machine learni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 result for machine learni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https://latex.codecogs.com/gif.latex?f%28x%5E%7Bt&amp;plus;1%7D%7Cx%5E%7Bt%7D%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7334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2" descr="https://attachment.outlook.live.net/owa/fs1984@msn.com/service.svc/s/GetFileAttachment?id=AQMkADAwATcwMAItODFlZQAtYTk3MS0wMAItMDAKAEYAAAOkmcuepP%2FJTq3ddFGeqofiBwD5Kov6FVW2RZh6BcUAdrYTAAACAQkAAAD5Kov6FVW2RZh6BcUAdrYTAAACWOUAAAABEgAQAL1Qq1QNOXRJuRI3a4IMJ7k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ttps://attachment.outlook.live.net/owa/fs1984@msn.com/service.svc/s/GetFileAttachment?id=AQMkADAwATcwMAItODFlZQAtYTk3MS0wMAItMDAKAEYAAAOkmcuepP%2FJTq3ddFGeqofiBwD5Kov6FVW2RZh6BcUAdrYTAAACAQkAAAD5Kov6FVW2RZh6BcUAdrYTAAACWOUAAAABEgAQAL1Qq1QNOXRJuRI3a4IMJ7k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" descr="https://attachment.outlook.live.net/owa/fs1984@msn.com/service.svc/s/GetFileAttachment?id=AQMkADAwATcwMAItODFlZQAtYTk3MS0wMAItMDAKAEYAAAOkmcuepP%2FJTq3ddFGeqofiBwD5Kov6FVW2RZh6BcUAdrYTAAACAQkAAAD5Kov6FVW2RZh6BcUAdrYTAAACWOUAAAABEgAQAKjm5gBdxT%2F1R4bOciCDFt9T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5" descr="https://attachment.outlook.live.net/owa/fs1984@msn.com/service.svc/s/GetFileAttachment?id=AQMkADAwATcwMAItODFlZQAtYTk3MS0wMAItMDAKAEYAAAOkmcuepP%2FJTq3ddFGeqofiBwD5Kov6FVW2RZh6BcUAdrYTAAACAQkAAAD5Kov6FVW2RZh6BcUAdrYTAAACWOUAAAABEgAQAFpb3JHWZJBJpvT2EgzKf5Y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https://attachment.outlook.live.net/owa/fs1984@msn.com/service.svc/s/GetFileAttachment?id=AQMkADAwATcwMAItODFlZQAtYTk3MS0wMAItMDAKAEYAAAOkmcuepP%2FJTq3ddFGeqofiBwD5Kov6FVW2RZh6BcUAdrYTAAACAQkAAAD5Kov6FVW2RZh6BcUAdrYTAAACWOUAAAABEgAQAJ60pVEvupZLoUIhpogjoWc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0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96752"/>
            <a:ext cx="7772400" cy="40324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Steps involved in parameter learning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7772400" cy="762000"/>
          </a:xfrm>
        </p:spPr>
        <p:txBody>
          <a:bodyPr/>
          <a:lstStyle/>
          <a:p>
            <a:r>
              <a:rPr lang="en-US" dirty="0" smtClean="0"/>
              <a:t>Reversible Jump MCMC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720" y="5826825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2" descr="Image result for machine lear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machine learn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machine learni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 result for machine learni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https://latex.codecogs.com/gif.latex?f%28x%5E%7Bt&amp;plus;1%7D%7Cx%5E%7Bt%7D%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7334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2" descr="https://attachment.outlook.live.net/owa/fs1984@msn.com/service.svc/s/GetFileAttachment?id=AQMkADAwATcwMAItODFlZQAtYTk3MS0wMAItMDAKAEYAAAOkmcuepP%2FJTq3ddFGeqofiBwD5Kov6FVW2RZh6BcUAdrYTAAACAQkAAAD5Kov6FVW2RZh6BcUAdrYTAAACWOUAAAABEgAQAL1Qq1QNOXRJuRI3a4IMJ7k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ttps://attachment.outlook.live.net/owa/fs1984@msn.com/service.svc/s/GetFileAttachment?id=AQMkADAwATcwMAItODFlZQAtYTk3MS0wMAItMDAKAEYAAAOkmcuepP%2FJTq3ddFGeqofiBwD5Kov6FVW2RZh6BcUAdrYTAAACAQkAAAD5Kov6FVW2RZh6BcUAdrYTAAACWOUAAAABEgAQAL1Qq1QNOXRJuRI3a4IMJ7k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" descr="https://attachment.outlook.live.net/owa/fs1984@msn.com/service.svc/s/GetFileAttachment?id=AQMkADAwATcwMAItODFlZQAtYTk3MS0wMAItMDAKAEYAAAOkmcuepP%2FJTq3ddFGeqofiBwD5Kov6FVW2RZh6BcUAdrYTAAACAQkAAAD5Kov6FVW2RZh6BcUAdrYTAAACWOUAAAABEgAQAKjm5gBdxT%2F1R4bOciCDFt9T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5" descr="https://attachment.outlook.live.net/owa/fs1984@msn.com/service.svc/s/GetFileAttachment?id=AQMkADAwATcwMAItODFlZQAtYTk3MS0wMAItMDAKAEYAAAOkmcuepP%2FJTq3ddFGeqofiBwD5Kov6FVW2RZh6BcUAdrYTAAACAQkAAAD5Kov6FVW2RZh6BcUAdrYTAAACWOUAAAABEgAQAFpb3JHWZJBJpvT2EgzKf5Y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https://attachment.outlook.live.net/owa/fs1984@msn.com/service.svc/s/GetFileAttachment?id=AQMkADAwATcwMAItODFlZQAtYTk3MS0wMAItMDAKAEYAAAOkmcuepP%2FJTq3ddFGeqofiBwD5Kov6FVW2RZh6BcUAdrYTAAACAQkAAAD5Kov6FVW2RZh6BcUAdrYTAAACWOUAAAABEgAQAJ60pVEvupZLoUIhpogjoWc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7" name="Picture 3" descr="C:\Program Files\MATLAB\workspace\classes\thesis\chapter 1\CCECE\presentations\Shuai 5.16 D3-3D 1606 303B\step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683" y="1772816"/>
            <a:ext cx="5114212" cy="495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01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96752"/>
            <a:ext cx="7772400" cy="40324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Split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7772400" cy="762000"/>
          </a:xfrm>
        </p:spPr>
        <p:txBody>
          <a:bodyPr/>
          <a:lstStyle/>
          <a:p>
            <a:r>
              <a:rPr lang="en-US" dirty="0" smtClean="0"/>
              <a:t>Reversible Jump MCMC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720" y="5826825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2" descr="Image result for machine lear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machine learn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machine learni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 result for machine learni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https://latex.codecogs.com/gif.latex?f%28x%5E%7Bt&amp;plus;1%7D%7Cx%5E%7Bt%7D%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7334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2" descr="https://attachment.outlook.live.net/owa/fs1984@msn.com/service.svc/s/GetFileAttachment?id=AQMkADAwATcwMAItODFlZQAtYTk3MS0wMAItMDAKAEYAAAOkmcuepP%2FJTq3ddFGeqofiBwD5Kov6FVW2RZh6BcUAdrYTAAACAQkAAAD5Kov6FVW2RZh6BcUAdrYTAAACWOUAAAABEgAQAL1Qq1QNOXRJuRI3a4IMJ7k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ttps://attachment.outlook.live.net/owa/fs1984@msn.com/service.svc/s/GetFileAttachment?id=AQMkADAwATcwMAItODFlZQAtYTk3MS0wMAItMDAKAEYAAAOkmcuepP%2FJTq3ddFGeqofiBwD5Kov6FVW2RZh6BcUAdrYTAAACAQkAAAD5Kov6FVW2RZh6BcUAdrYTAAACWOUAAAABEgAQAL1Qq1QNOXRJuRI3a4IMJ7k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" descr="https://attachment.outlook.live.net/owa/fs1984@msn.com/service.svc/s/GetFileAttachment?id=AQMkADAwATcwMAItODFlZQAtYTk3MS0wMAItMDAKAEYAAAOkmcuepP%2FJTq3ddFGeqofiBwD5Kov6FVW2RZh6BcUAdrYTAAACAQkAAAD5Kov6FVW2RZh6BcUAdrYTAAACWOUAAAABEgAQAKjm5gBdxT%2F1R4bOciCDFt9T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5" descr="https://attachment.outlook.live.net/owa/fs1984@msn.com/service.svc/s/GetFileAttachment?id=AQMkADAwATcwMAItODFlZQAtYTk3MS0wMAItMDAKAEYAAAOkmcuepP%2FJTq3ddFGeqofiBwD5Kov6FVW2RZh6BcUAdrYTAAACAQkAAAD5Kov6FVW2RZh6BcUAdrYTAAACWOUAAAABEgAQAFpb3JHWZJBJpvT2EgzKf5Y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https://attachment.outlook.live.net/owa/fs1984@msn.com/service.svc/s/GetFileAttachment?id=AQMkADAwATcwMAItODFlZQAtYTk3MS0wMAItMDAKAEYAAAOkmcuepP%2FJTq3ddFGeqofiBwD5Kov6FVW2RZh6BcUAdrYTAAACAQkAAAD5Kov6FVW2RZh6BcUAdrYTAAACWOUAAAABEgAQAJ60pVEvupZLoUIhpogjoWc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2" y="2724150"/>
            <a:ext cx="53244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49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96752"/>
            <a:ext cx="7772400" cy="40324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Merge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7772400" cy="762000"/>
          </a:xfrm>
        </p:spPr>
        <p:txBody>
          <a:bodyPr/>
          <a:lstStyle/>
          <a:p>
            <a:r>
              <a:rPr lang="en-US" dirty="0" smtClean="0"/>
              <a:t>Reversible Jump MCMC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720" y="5826825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2" descr="Image result for machine lear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machine learn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machine learni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 result for machine learni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https://latex.codecogs.com/gif.latex?f%28x%5E%7Bt&amp;plus;1%7D%7Cx%5E%7Bt%7D%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7334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2" descr="https://attachment.outlook.live.net/owa/fs1984@msn.com/service.svc/s/GetFileAttachment?id=AQMkADAwATcwMAItODFlZQAtYTk3MS0wMAItMDAKAEYAAAOkmcuepP%2FJTq3ddFGeqofiBwD5Kov6FVW2RZh6BcUAdrYTAAACAQkAAAD5Kov6FVW2RZh6BcUAdrYTAAACWOUAAAABEgAQAL1Qq1QNOXRJuRI3a4IMJ7k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ttps://attachment.outlook.live.net/owa/fs1984@msn.com/service.svc/s/GetFileAttachment?id=AQMkADAwATcwMAItODFlZQAtYTk3MS0wMAItMDAKAEYAAAOkmcuepP%2FJTq3ddFGeqofiBwD5Kov6FVW2RZh6BcUAdrYTAAACAQkAAAD5Kov6FVW2RZh6BcUAdrYTAAACWOUAAAABEgAQAL1Qq1QNOXRJuRI3a4IMJ7k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" descr="https://attachment.outlook.live.net/owa/fs1984@msn.com/service.svc/s/GetFileAttachment?id=AQMkADAwATcwMAItODFlZQAtYTk3MS0wMAItMDAKAEYAAAOkmcuepP%2FJTq3ddFGeqofiBwD5Kov6FVW2RZh6BcUAdrYTAAACAQkAAAD5Kov6FVW2RZh6BcUAdrYTAAACWOUAAAABEgAQAKjm5gBdxT%2F1R4bOciCDFt9T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5" descr="https://attachment.outlook.live.net/owa/fs1984@msn.com/service.svc/s/GetFileAttachment?id=AQMkADAwATcwMAItODFlZQAtYTk3MS0wMAItMDAKAEYAAAOkmcuepP%2FJTq3ddFGeqofiBwD5Kov6FVW2RZh6BcUAdrYTAAACAQkAAAD5Kov6FVW2RZh6BcUAdrYTAAACWOUAAAABEgAQAFpb3JHWZJBJpvT2EgzKf5Y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https://attachment.outlook.live.net/owa/fs1984@msn.com/service.svc/s/GetFileAttachment?id=AQMkADAwATcwMAItODFlZQAtYTk3MS0wMAItMDAKAEYAAAOkmcuepP%2FJTq3ddFGeqofiBwD5Kov6FVW2RZh6BcUAdrYTAAACAQkAAAD5Kov6FVW2RZh6BcUAdrYTAAACWOUAAAABEgAQAJ60pVEvupZLoUIhpogjoWc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00808"/>
            <a:ext cx="36195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387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96752"/>
            <a:ext cx="7772400" cy="403244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Acceptance probability for merge </a:t>
            </a:r>
            <a:r>
              <a:rPr lang="en-US" dirty="0"/>
              <a:t>step is </a:t>
            </a:r>
            <a:r>
              <a:rPr lang="en-US" dirty="0" smtClean="0"/>
              <a:t>min(1;A) and for split step is min(1;A^-1)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7772400" cy="762000"/>
          </a:xfrm>
        </p:spPr>
        <p:txBody>
          <a:bodyPr/>
          <a:lstStyle/>
          <a:p>
            <a:r>
              <a:rPr lang="en-US" dirty="0" smtClean="0"/>
              <a:t>Reversible Jump MCMC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720" y="5826825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2" descr="Image result for machine lear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machine learn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machine learni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 result for machine learni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https://latex.codecogs.com/gif.latex?f%28x%5E%7Bt&amp;plus;1%7D%7Cx%5E%7Bt%7D%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7334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2" descr="https://attachment.outlook.live.net/owa/fs1984@msn.com/service.svc/s/GetFileAttachment?id=AQMkADAwATcwMAItODFlZQAtYTk3MS0wMAItMDAKAEYAAAOkmcuepP%2FJTq3ddFGeqofiBwD5Kov6FVW2RZh6BcUAdrYTAAACAQkAAAD5Kov6FVW2RZh6BcUAdrYTAAACWOUAAAABEgAQAL1Qq1QNOXRJuRI3a4IMJ7k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ttps://attachment.outlook.live.net/owa/fs1984@msn.com/service.svc/s/GetFileAttachment?id=AQMkADAwATcwMAItODFlZQAtYTk3MS0wMAItMDAKAEYAAAOkmcuepP%2FJTq3ddFGeqofiBwD5Kov6FVW2RZh6BcUAdrYTAAACAQkAAAD5Kov6FVW2RZh6BcUAdrYTAAACWOUAAAABEgAQAL1Qq1QNOXRJuRI3a4IMJ7k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" descr="https://attachment.outlook.live.net/owa/fs1984@msn.com/service.svc/s/GetFileAttachment?id=AQMkADAwATcwMAItODFlZQAtYTk3MS0wMAItMDAKAEYAAAOkmcuepP%2FJTq3ddFGeqofiBwD5Kov6FVW2RZh6BcUAdrYTAAACAQkAAAD5Kov6FVW2RZh6BcUAdrYTAAACWOUAAAABEgAQAKjm5gBdxT%2F1R4bOciCDFt9T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5" descr="https://attachment.outlook.live.net/owa/fs1984@msn.com/service.svc/s/GetFileAttachment?id=AQMkADAwATcwMAItODFlZQAtYTk3MS0wMAItMDAKAEYAAAOkmcuepP%2FJTq3ddFGeqofiBwD5Kov6FVW2RZh6BcUAdrYTAAACAQkAAAD5Kov6FVW2RZh6BcUAdrYTAAACWOUAAAABEgAQAFpb3JHWZJBJpvT2EgzKf5Y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https://attachment.outlook.live.net/owa/fs1984@msn.com/service.svc/s/GetFileAttachment?id=AQMkADAwATcwMAItODFlZQAtYTk3MS0wMAItMDAKAEYAAAOkmcuepP%2FJTq3ddFGeqofiBwD5Kov6FVW2RZh6BcUAdrYTAAACAQkAAAD5Kov6FVW2RZh6BcUAdrYTAAACWOUAAAABEgAQAJ60pVEvupZLoUIhpogjoWc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12" y="1988840"/>
            <a:ext cx="60102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70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96752"/>
            <a:ext cx="7772400" cy="40324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Birth and death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Newborn </a:t>
            </a:r>
            <a:r>
              <a:rPr lang="en-US" dirty="0"/>
              <a:t>and dead components are empty ones </a:t>
            </a:r>
            <a:r>
              <a:rPr lang="en-US" dirty="0" smtClean="0"/>
              <a:t>which means</a:t>
            </a:r>
            <a:r>
              <a:rPr lang="en-US" dirty="0"/>
              <a:t> </a:t>
            </a:r>
            <a:r>
              <a:rPr lang="en-US" dirty="0" smtClean="0"/>
              <a:t>parameter </a:t>
            </a:r>
            <a:r>
              <a:rPr lang="en-US" dirty="0"/>
              <a:t>re-calculation is not </a:t>
            </a:r>
            <a:r>
              <a:rPr lang="en-US" dirty="0" smtClean="0"/>
              <a:t>needed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Re-scale mixture weight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Acceptance probability for birth and death are min(1;A) and min(1;A^-1)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7772400" cy="762000"/>
          </a:xfrm>
        </p:spPr>
        <p:txBody>
          <a:bodyPr/>
          <a:lstStyle/>
          <a:p>
            <a:r>
              <a:rPr lang="en-US" dirty="0" smtClean="0"/>
              <a:t>Reversible Jump MCMC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720" y="5826825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2" descr="Image result for machine lear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machine learn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machine learni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 result for machine learni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https://latex.codecogs.com/gif.latex?f%28x%5E%7Bt&amp;plus;1%7D%7Cx%5E%7Bt%7D%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7334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2" descr="https://attachment.outlook.live.net/owa/fs1984@msn.com/service.svc/s/GetFileAttachment?id=AQMkADAwATcwMAItODFlZQAtYTk3MS0wMAItMDAKAEYAAAOkmcuepP%2FJTq3ddFGeqofiBwD5Kov6FVW2RZh6BcUAdrYTAAACAQkAAAD5Kov6FVW2RZh6BcUAdrYTAAACWOUAAAABEgAQAL1Qq1QNOXRJuRI3a4IMJ7k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ttps://attachment.outlook.live.net/owa/fs1984@msn.com/service.svc/s/GetFileAttachment?id=AQMkADAwATcwMAItODFlZQAtYTk3MS0wMAItMDAKAEYAAAOkmcuepP%2FJTq3ddFGeqofiBwD5Kov6FVW2RZh6BcUAdrYTAAACAQkAAAD5Kov6FVW2RZh6BcUAdrYTAAACWOUAAAABEgAQAL1Qq1QNOXRJuRI3a4IMJ7k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" descr="https://attachment.outlook.live.net/owa/fs1984@msn.com/service.svc/s/GetFileAttachment?id=AQMkADAwATcwMAItODFlZQAtYTk3MS0wMAItMDAKAEYAAAOkmcuepP%2FJTq3ddFGeqofiBwD5Kov6FVW2RZh6BcUAdrYTAAACAQkAAAD5Kov6FVW2RZh6BcUAdrYTAAACWOUAAAABEgAQAKjm5gBdxT%2F1R4bOciCDFt9T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5" descr="https://attachment.outlook.live.net/owa/fs1984@msn.com/service.svc/s/GetFileAttachment?id=AQMkADAwATcwMAItODFlZQAtYTk3MS0wMAItMDAKAEYAAAOkmcuepP%2FJTq3ddFGeqofiBwD5Kov6FVW2RZh6BcUAdrYTAAACAQkAAAD5Kov6FVW2RZh6BcUAdrYTAAACWOUAAAABEgAQAFpb3JHWZJBJpvT2EgzKf5Y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https://attachment.outlook.live.net/owa/fs1984@msn.com/service.svc/s/GetFileAttachment?id=AQMkADAwATcwMAItODFlZQAtYTk3MS0wMAItMDAKAEYAAAOkmcuepP%2FJTq3ddFGeqofiBwD5Kov6FVW2RZh6BcUAdrYTAAACAQkAAAD5Kov6FVW2RZh6BcUAdrYTAAACWOUAAAABEgAQAJ60pVEvupZLoUIhpogjoWc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3789040"/>
            <a:ext cx="55816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156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7772400" cy="762000"/>
          </a:xfrm>
        </p:spPr>
        <p:txBody>
          <a:bodyPr/>
          <a:lstStyle/>
          <a:p>
            <a:r>
              <a:rPr lang="en-CA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578353"/>
            <a:ext cx="7772400" cy="4248472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Motivation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Asymmetric Gaussian Mixture Model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Learning Algorithm (RJMCMC)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Experimental Results (Spam Filtering)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Conclusion</a:t>
            </a:r>
            <a:endParaRPr lang="en-US" sz="32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720" y="5826825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859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96752"/>
            <a:ext cx="7772400" cy="4032448"/>
          </a:xfrm>
        </p:spPr>
        <p:txBody>
          <a:bodyPr/>
          <a:lstStyle/>
          <a:p>
            <a:r>
              <a:rPr lang="en-US" sz="3200" dirty="0" smtClean="0"/>
              <a:t>Dataset:  </a:t>
            </a:r>
            <a:r>
              <a:rPr lang="en-US" sz="3200" dirty="0" err="1" smtClean="0"/>
              <a:t>Spambase</a:t>
            </a:r>
            <a:r>
              <a:rPr lang="en-US" sz="3200" dirty="0" smtClean="0"/>
              <a:t> </a:t>
            </a:r>
          </a:p>
          <a:p>
            <a:r>
              <a:rPr lang="en-US" sz="1600" dirty="0" smtClean="0"/>
              <a:t>(Available: </a:t>
            </a: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archive.ics.uci.edu/ml/datasets/Spambase?ref=datanews.io</a:t>
            </a:r>
            <a:r>
              <a:rPr lang="en-US" sz="1600" dirty="0" smtClean="0"/>
              <a:t>)</a:t>
            </a:r>
            <a:endParaRPr lang="en-US" sz="1600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7772400" cy="762000"/>
          </a:xfrm>
        </p:spPr>
        <p:txBody>
          <a:bodyPr/>
          <a:lstStyle/>
          <a:p>
            <a:r>
              <a:rPr lang="en-US" dirty="0" smtClean="0"/>
              <a:t>Spam Filtering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3720" y="5826825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2" descr="Image result for machine lear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machine learn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machine learni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 result for machine learni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https://latex.codecogs.com/gif.latex?f%28x%5E%7Bt&amp;plus;1%7D%7Cx%5E%7Bt%7D%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7334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2" descr="https://attachment.outlook.live.net/owa/fs1984@msn.com/service.svc/s/GetFileAttachment?id=AQMkADAwATcwMAItODFlZQAtYTk3MS0wMAItMDAKAEYAAAOkmcuepP%2FJTq3ddFGeqofiBwD5Kov6FVW2RZh6BcUAdrYTAAACAQkAAAD5Kov6FVW2RZh6BcUAdrYTAAACWOUAAAABEgAQAL1Qq1QNOXRJuRI3a4IMJ7k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ttps://attachment.outlook.live.net/owa/fs1984@msn.com/service.svc/s/GetFileAttachment?id=AQMkADAwATcwMAItODFlZQAtYTk3MS0wMAItMDAKAEYAAAOkmcuepP%2FJTq3ddFGeqofiBwD5Kov6FVW2RZh6BcUAdrYTAAACAQkAAAD5Kov6FVW2RZh6BcUAdrYTAAACWOUAAAABEgAQAL1Qq1QNOXRJuRI3a4IMJ7k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" descr="https://attachment.outlook.live.net/owa/fs1984@msn.com/service.svc/s/GetFileAttachment?id=AQMkADAwATcwMAItODFlZQAtYTk3MS0wMAItMDAKAEYAAAOkmcuepP%2FJTq3ddFGeqofiBwD5Kov6FVW2RZh6BcUAdrYTAAACAQkAAAD5Kov6FVW2RZh6BcUAdrYTAAACWOUAAAABEgAQAKjm5gBdxT%2F1R4bOciCDFt9T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5" descr="https://attachment.outlook.live.net/owa/fs1984@msn.com/service.svc/s/GetFileAttachment?id=AQMkADAwATcwMAItODFlZQAtYTk3MS0wMAItMDAKAEYAAAOkmcuepP%2FJTq3ddFGeqofiBwD5Kov6FVW2RZh6BcUAdrYTAAACAQkAAAD5Kov6FVW2RZh6BcUAdrYTAAACWOUAAAABEgAQAFpb3JHWZJBJpvT2EgzKf5Y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https://attachment.outlook.live.net/owa/fs1984@msn.com/service.svc/s/GetFileAttachment?id=AQMkADAwATcwMAItODFlZQAtYTk3MS0wMAItMDAKAEYAAAOkmcuepP%2FJTq3ddFGeqofiBwD5Kov6FVW2RZh6BcUAdrYTAAACAQkAAAD5Kov6FVW2RZh6BcUAdrYTAAACWOUAAAABEgAQAJ60pVEvupZLoUIhpogjoWc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2060848"/>
            <a:ext cx="55911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119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7772400" cy="762000"/>
          </a:xfrm>
        </p:spPr>
        <p:txBody>
          <a:bodyPr/>
          <a:lstStyle/>
          <a:p>
            <a:r>
              <a:rPr lang="en-CA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578353"/>
            <a:ext cx="7772400" cy="4248472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Motivation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Asymmetric Gaussian Mixture Model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Learning Algorithm (RJMCMC)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Experimental Results (Spam Filtering)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Conclusion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720" y="5826825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644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96752"/>
            <a:ext cx="7772400" cy="403244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 fully Bayesian analysis </a:t>
            </a:r>
            <a:r>
              <a:rPr lang="en-US" sz="3200" dirty="0" smtClean="0"/>
              <a:t>based on reversible </a:t>
            </a:r>
            <a:r>
              <a:rPr lang="en-US" sz="3200" dirty="0"/>
              <a:t>jump </a:t>
            </a:r>
            <a:r>
              <a:rPr lang="en-US" sz="3200" dirty="0" smtClean="0"/>
              <a:t>MCMC of </a:t>
            </a:r>
            <a:r>
              <a:rPr lang="en-US" sz="3200" dirty="0"/>
              <a:t>AGM </a:t>
            </a:r>
            <a:r>
              <a:rPr lang="en-US" sz="3200" dirty="0" smtClean="0"/>
              <a:t>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Spam filtering using AGM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Future work: Feature reduction, data-oriented model adjustment</a:t>
            </a:r>
            <a:endParaRPr lang="en-US" sz="3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7772400" cy="762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720" y="5826825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2" descr="Image result for machine lear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machine learn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machine learni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 result for machine learni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https://latex.codecogs.com/gif.latex?f%28x%5E%7Bt&amp;plus;1%7D%7Cx%5E%7Bt%7D%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7334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2" descr="https://attachment.outlook.live.net/owa/fs1984@msn.com/service.svc/s/GetFileAttachment?id=AQMkADAwATcwMAItODFlZQAtYTk3MS0wMAItMDAKAEYAAAOkmcuepP%2FJTq3ddFGeqofiBwD5Kov6FVW2RZh6BcUAdrYTAAACAQkAAAD5Kov6FVW2RZh6BcUAdrYTAAACWOUAAAABEgAQAL1Qq1QNOXRJuRI3a4IMJ7k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ttps://attachment.outlook.live.net/owa/fs1984@msn.com/service.svc/s/GetFileAttachment?id=AQMkADAwATcwMAItODFlZQAtYTk3MS0wMAItMDAKAEYAAAOkmcuepP%2FJTq3ddFGeqofiBwD5Kov6FVW2RZh6BcUAdrYTAAACAQkAAAD5Kov6FVW2RZh6BcUAdrYTAAACWOUAAAABEgAQAL1Qq1QNOXRJuRI3a4IMJ7k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" descr="https://attachment.outlook.live.net/owa/fs1984@msn.com/service.svc/s/GetFileAttachment?id=AQMkADAwATcwMAItODFlZQAtYTk3MS0wMAItMDAKAEYAAAOkmcuepP%2FJTq3ddFGeqofiBwD5Kov6FVW2RZh6BcUAdrYTAAACAQkAAAD5Kov6FVW2RZh6BcUAdrYTAAACWOUAAAABEgAQAKjm5gBdxT%2F1R4bOciCDFt9T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5" descr="https://attachment.outlook.live.net/owa/fs1984@msn.com/service.svc/s/GetFileAttachment?id=AQMkADAwATcwMAItODFlZQAtYTk3MS0wMAItMDAKAEYAAAOkmcuepP%2FJTq3ddFGeqofiBwD5Kov6FVW2RZh6BcUAdrYTAAACAQkAAAD5Kov6FVW2RZh6BcUAdrYTAAACWOUAAAABEgAQAFpb3JHWZJBJpvT2EgzKf5Y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https://attachment.outlook.live.net/owa/fs1984@msn.com/service.svc/s/GetFileAttachment?id=AQMkADAwATcwMAItODFlZQAtYTk3MS0wMAItMDAKAEYAAAOkmcuepP%2FJTq3ddFGeqofiBwD5Kov6FVW2RZh6BcUAdrYTAAACAQkAAAD5Kov6FVW2RZh6BcUAdrYTAAACWOUAAAABEgAQAJ60pVEvupZLoUIhpogjoWc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8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7772400" cy="762000"/>
          </a:xfrm>
        </p:spPr>
        <p:txBody>
          <a:bodyPr/>
          <a:lstStyle/>
          <a:p>
            <a:r>
              <a:rPr lang="en-CA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578353"/>
            <a:ext cx="7772400" cy="4248472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Motivation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Asymmetric Gaussian Mixture Model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Learning Algorithm (RJMCMC)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Experimental Results (Spam Filtering)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Conclusion</a:t>
            </a:r>
            <a:endParaRPr lang="en-US" sz="32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720" y="5826825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81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96752"/>
            <a:ext cx="7772400" cy="4032448"/>
          </a:xfrm>
        </p:spPr>
        <p:txBody>
          <a:bodyPr/>
          <a:lstStyle/>
          <a:p>
            <a:pPr marL="0" indent="0" algn="ctr"/>
            <a:endParaRPr lang="en-US" sz="6000" dirty="0" smtClean="0"/>
          </a:p>
          <a:p>
            <a:pPr marL="0" indent="0" algn="ctr"/>
            <a:r>
              <a:rPr lang="en-US" sz="6000" dirty="0" smtClean="0"/>
              <a:t>Thank You!</a:t>
            </a:r>
            <a:endParaRPr lang="en-US" sz="6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7772400" cy="762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720" y="5826825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2" descr="Image result for machine lear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machine learn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machine learni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 result for machine learni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https://latex.codecogs.com/gif.latex?f%28x%5E%7Bt&amp;plus;1%7D%7Cx%5E%7Bt%7D%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7334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2" descr="https://attachment.outlook.live.net/owa/fs1984@msn.com/service.svc/s/GetFileAttachment?id=AQMkADAwATcwMAItODFlZQAtYTk3MS0wMAItMDAKAEYAAAOkmcuepP%2FJTq3ddFGeqofiBwD5Kov6FVW2RZh6BcUAdrYTAAACAQkAAAD5Kov6FVW2RZh6BcUAdrYTAAACWOUAAAABEgAQAL1Qq1QNOXRJuRI3a4IMJ7k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ttps://attachment.outlook.live.net/owa/fs1984@msn.com/service.svc/s/GetFileAttachment?id=AQMkADAwATcwMAItODFlZQAtYTk3MS0wMAItMDAKAEYAAAOkmcuepP%2FJTq3ddFGeqofiBwD5Kov6FVW2RZh6BcUAdrYTAAACAQkAAAD5Kov6FVW2RZh6BcUAdrYTAAACWOUAAAABEgAQAL1Qq1QNOXRJuRI3a4IMJ7k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" descr="https://attachment.outlook.live.net/owa/fs1984@msn.com/service.svc/s/GetFileAttachment?id=AQMkADAwATcwMAItODFlZQAtYTk3MS0wMAItMDAKAEYAAAOkmcuepP%2FJTq3ddFGeqofiBwD5Kov6FVW2RZh6BcUAdrYTAAACAQkAAAD5Kov6FVW2RZh6BcUAdrYTAAACWOUAAAABEgAQAKjm5gBdxT%2F1R4bOciCDFt9T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5" descr="https://attachment.outlook.live.net/owa/fs1984@msn.com/service.svc/s/GetFileAttachment?id=AQMkADAwATcwMAItODFlZQAtYTk3MS0wMAItMDAKAEYAAAOkmcuepP%2FJTq3ddFGeqofiBwD5Kov6FVW2RZh6BcUAdrYTAAACAQkAAAD5Kov6FVW2RZh6BcUAdrYTAAACWOUAAAABEgAQAFpb3JHWZJBJpvT2EgzKf5Y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https://attachment.outlook.live.net/owa/fs1984@msn.com/service.svc/s/GetFileAttachment?id=AQMkADAwATcwMAItODFlZQAtYTk3MS0wMAItMDAKAEYAAAOkmcuepP%2FJTq3ddFGeqofiBwD5Kov6FVW2RZh6BcUAdrYTAAACAQkAAAD5Kov6FVW2RZh6BcUAdrYTAAACWOUAAAABEgAQAJ60pVEvupZLoUIhpogjoWc%3D&amp;X-OWA-CANARY=z4LPBFdpnUKQexZAlmpofLDuJE49u9UYTOnMe320nftP5RwWAB0rjYFZgIgaTbbLzKSqaWgjerA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U4NzUyLTIxNzk5MDE4MDlcIixcInB1aWRcIjpcIjE5NzAzMjcwMTY4NzY0MDFcIixcIm9pZFwiOlwiMDAwNzAwMDAtODFlZS1hOTcx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Y0ODMxNjksIm5iZiI6MTUyNjQ4MjU2OX0.dZIvsQh8oNzOmjdmJJ5SGFh3KIjoJB2qeAIblyxOVau1GNoUhxf4_x5HM_18OkiyVHFq03DPfG8gkIGQpp2UOOO6Zw6woJU6ZF7TSjxRQRknn2LgnpaiMv5mt-O3-P8k4mgFMrasvpQtHAnFz9dFkaSQwR4TFktACLOz75kqOn2Q8U96_9SiNwyPgnus5G4g0n5WUL7eAdX8GP4MfEh099ygAXpVDcQ_obz6hoplFfcJSGrPu8L0YxV6XlrshBb2MuGyBs9v9TttSOV6TaJ1Ansy1NGoUFVHz3SbzEwESnWd4cqHg_nqAupo3-H12vMkglhuIwTVYr5dkPxiX0q84g&amp;owa=outlook.live.com&amp;isc=1&amp;isImagePreview=True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1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ppoint_ENCS_TitleGraphic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95736" y="1772816"/>
            <a:ext cx="538494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96752"/>
            <a:ext cx="7772400" cy="40324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CA" sz="3200" dirty="0" smtClean="0"/>
              <a:t>Supervised: Could be more accurate but have learning bias, need training.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Unsupervised: Flexible, New Patterns</a:t>
            </a:r>
          </a:p>
          <a:p>
            <a:pPr marL="0" indent="0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7772400" cy="762000"/>
          </a:xfrm>
        </p:spPr>
        <p:txBody>
          <a:bodyPr/>
          <a:lstStyle/>
          <a:p>
            <a:r>
              <a:rPr lang="en-US" dirty="0" smtClean="0"/>
              <a:t>Supervised  vs Unsupervised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720" y="5826825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2" descr="Image result for machine lear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machine learn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machine learni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 result for machine learni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3242293"/>
            <a:ext cx="715327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左箭头 8"/>
          <p:cNvSpPr/>
          <p:nvPr/>
        </p:nvSpPr>
        <p:spPr bwMode="auto">
          <a:xfrm>
            <a:off x="7956376" y="3645024"/>
            <a:ext cx="720080" cy="432048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067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96752"/>
            <a:ext cx="7772400" cy="40324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“Learn” information from data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Pattern Recognition</a:t>
            </a:r>
          </a:p>
          <a:p>
            <a:pPr lvl="2">
              <a:buFont typeface="Arial" pitchFamily="34" charset="0"/>
              <a:buChar char="•"/>
            </a:pPr>
            <a:r>
              <a:rPr lang="en-US" sz="3200" dirty="0" smtClean="0"/>
              <a:t>Distance-based: K-means,…</a:t>
            </a:r>
          </a:p>
          <a:p>
            <a:pPr lvl="2">
              <a:buFont typeface="Arial" pitchFamily="34" charset="0"/>
              <a:buChar char="•"/>
            </a:pPr>
            <a:r>
              <a:rPr lang="en-US" sz="3200" dirty="0" smtClean="0"/>
              <a:t>Connectivity-based: DB-scan,…</a:t>
            </a:r>
          </a:p>
          <a:p>
            <a:pPr lvl="2">
              <a:buFont typeface="Arial" pitchFamily="34" charset="0"/>
              <a:buChar char="•"/>
            </a:pPr>
            <a:r>
              <a:rPr lang="en-US" sz="3200" dirty="0" smtClean="0"/>
              <a:t>Probability-based</a:t>
            </a:r>
          </a:p>
          <a:p>
            <a:pPr lvl="2">
              <a:buFont typeface="Arial" pitchFamily="34" charset="0"/>
              <a:buChar char="•"/>
            </a:pPr>
            <a:r>
              <a:rPr lang="en-US" sz="3200" dirty="0" smtClean="0"/>
              <a:t>…….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7772400" cy="762000"/>
          </a:xfrm>
        </p:spPr>
        <p:txBody>
          <a:bodyPr/>
          <a:lstStyle/>
          <a:p>
            <a:r>
              <a:rPr lang="en-CA" dirty="0" smtClean="0"/>
              <a:t>What’s Machine Learning?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3720" y="5826825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2" descr="Image result for machine lear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machine learn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machine learni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 result for machine learni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左箭头 9"/>
          <p:cNvSpPr/>
          <p:nvPr/>
        </p:nvSpPr>
        <p:spPr bwMode="auto">
          <a:xfrm>
            <a:off x="7164288" y="2456892"/>
            <a:ext cx="575556" cy="36004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11" name="左箭头 10"/>
          <p:cNvSpPr/>
          <p:nvPr/>
        </p:nvSpPr>
        <p:spPr bwMode="auto">
          <a:xfrm>
            <a:off x="7739844" y="3140968"/>
            <a:ext cx="575556" cy="36004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12" name="左箭头 11"/>
          <p:cNvSpPr/>
          <p:nvPr/>
        </p:nvSpPr>
        <p:spPr bwMode="auto">
          <a:xfrm>
            <a:off x="5220072" y="3653408"/>
            <a:ext cx="575556" cy="36004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pic>
        <p:nvPicPr>
          <p:cNvPr id="2050" name="Picture 2" descr="Image result for DB sc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850" y="3520055"/>
            <a:ext cx="3039889" cy="227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3988"/>
            <a:ext cx="2520280" cy="244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96752"/>
            <a:ext cx="7772400" cy="40324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Respect dependences between clusters </a:t>
            </a:r>
          </a:p>
          <a:p>
            <a:pPr marL="0" indent="0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7772400" cy="762000"/>
          </a:xfrm>
        </p:spPr>
        <p:txBody>
          <a:bodyPr/>
          <a:lstStyle/>
          <a:p>
            <a:r>
              <a:rPr lang="en-US" dirty="0" smtClean="0"/>
              <a:t>Mixture Model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720" y="5826825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2" descr="Image result for machine lear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machine learn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machine learni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 result for machine learni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597217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22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7772400" cy="762000"/>
          </a:xfrm>
        </p:spPr>
        <p:txBody>
          <a:bodyPr/>
          <a:lstStyle/>
          <a:p>
            <a:r>
              <a:rPr lang="en-CA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578353"/>
            <a:ext cx="7772400" cy="4248472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Motivation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Asymmetric Gaussian Mixture Model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Learning Algorithm (RJMCMC)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Experimental Results (Spam Filtering)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Conclusion</a:t>
            </a:r>
            <a:endParaRPr lang="en-US" sz="32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720" y="5826825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246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96752"/>
            <a:ext cx="7772400" cy="40324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Joint of two Gaussian distributions for every dimension</a:t>
            </a:r>
          </a:p>
          <a:p>
            <a:pPr marL="0" indent="0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7772400" cy="762000"/>
          </a:xfrm>
        </p:spPr>
        <p:txBody>
          <a:bodyPr/>
          <a:lstStyle/>
          <a:p>
            <a:r>
              <a:rPr lang="en-US" dirty="0" smtClean="0"/>
              <a:t>Asymmetric Gaussian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720" y="5826825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2" descr="Image result for machine lear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machine learn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machine learni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 result for machine learni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0" name="Picture 4" descr="C:\Program Files\MATLAB\workspace\classes\thesis\chapter 1\CCECE\presentations\Shuai 5.16 D3-3D 1606 303B\11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67" y="2276872"/>
            <a:ext cx="3253359" cy="200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Program Files\MATLAB\workspace\classes\thesis\chapter 1\CCECE\presentations\Shuai 5.16 D3-3D 1606 303B\22222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242506"/>
            <a:ext cx="3798001" cy="201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下箭头 10"/>
          <p:cNvSpPr/>
          <p:nvPr/>
        </p:nvSpPr>
        <p:spPr bwMode="auto">
          <a:xfrm>
            <a:off x="2843429" y="4106185"/>
            <a:ext cx="648072" cy="58008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18" name="下箭头 17"/>
          <p:cNvSpPr/>
          <p:nvPr/>
        </p:nvSpPr>
        <p:spPr bwMode="auto">
          <a:xfrm>
            <a:off x="5292080" y="4061657"/>
            <a:ext cx="648072" cy="58008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pic>
        <p:nvPicPr>
          <p:cNvPr id="4103" name="Picture 7" descr="C:\Program Files\MATLAB\workspace\classes\thesis\chapter 1\CCECE\presentations\Shuai 5.16 D3-3D 1606 303B\merg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362" y="4695315"/>
            <a:ext cx="4018403" cy="197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02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96752"/>
            <a:ext cx="7772400" cy="40324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Probability density function (PDF)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Dimension-by-dimension</a:t>
            </a:r>
          </a:p>
          <a:p>
            <a:pPr lvl="1">
              <a:buFont typeface="Arial" pitchFamily="34" charset="0"/>
              <a:buChar char="•"/>
            </a:pPr>
            <a:endParaRPr lang="en-US" sz="3200" dirty="0" smtClean="0"/>
          </a:p>
          <a:p>
            <a:pPr marL="0" indent="0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7772400" cy="762000"/>
          </a:xfrm>
        </p:spPr>
        <p:txBody>
          <a:bodyPr/>
          <a:lstStyle/>
          <a:p>
            <a:r>
              <a:rPr lang="en-US" dirty="0" smtClean="0"/>
              <a:t>Asymmetric Gaussian Cont.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720" y="5826825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2" descr="Image result for machine lear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machine learn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machine learni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 result for machine learni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47" y="2852936"/>
            <a:ext cx="6804582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627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5" charset="0"/>
            <a:ea typeface="ＭＳ Ｐゴシック" pitchFamily="-125" charset="-128"/>
            <a:cs typeface="ＭＳ Ｐゴシック" pitchFamily="-12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5" charset="0"/>
            <a:ea typeface="ＭＳ Ｐゴシック" pitchFamily="-125" charset="-128"/>
            <a:cs typeface="ＭＳ Ｐゴシック" pitchFamily="-12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543</Words>
  <Application>Microsoft Office PowerPoint</Application>
  <PresentationFormat>全屏显示(4:3)</PresentationFormat>
  <Paragraphs>129</Paragraphs>
  <Slides>31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Blank Presentation</vt:lpstr>
      <vt:lpstr>PowerPoint 演示文稿</vt:lpstr>
      <vt:lpstr>Agenda</vt:lpstr>
      <vt:lpstr>Agenda</vt:lpstr>
      <vt:lpstr>Supervised  vs Unsupervised</vt:lpstr>
      <vt:lpstr>What’s Machine Learning?</vt:lpstr>
      <vt:lpstr>Mixture Model</vt:lpstr>
      <vt:lpstr>Agenda</vt:lpstr>
      <vt:lpstr>Asymmetric Gaussian</vt:lpstr>
      <vt:lpstr>Asymmetric Gaussian Cont.</vt:lpstr>
      <vt:lpstr>AGMM</vt:lpstr>
      <vt:lpstr>Agenda</vt:lpstr>
      <vt:lpstr>Markov Chain Monte Carlo</vt:lpstr>
      <vt:lpstr>Monte Carlo Method</vt:lpstr>
      <vt:lpstr>Markov Chain </vt:lpstr>
      <vt:lpstr>MCMC Implementations</vt:lpstr>
      <vt:lpstr>MCMC Implementations</vt:lpstr>
      <vt:lpstr>MCMC Implementations</vt:lpstr>
      <vt:lpstr>MH-within-Gibbs</vt:lpstr>
      <vt:lpstr>Reversible Jump JMCMC</vt:lpstr>
      <vt:lpstr>Reversible Jump MCMC</vt:lpstr>
      <vt:lpstr>Reversible Jump MCMC</vt:lpstr>
      <vt:lpstr>Reversible Jump MCMC</vt:lpstr>
      <vt:lpstr>Reversible Jump MCMC</vt:lpstr>
      <vt:lpstr>Reversible Jump MCMC</vt:lpstr>
      <vt:lpstr>Reversible Jump MCMC</vt:lpstr>
      <vt:lpstr>Agenda</vt:lpstr>
      <vt:lpstr>Spam Filtering</vt:lpstr>
      <vt:lpstr>Agenda</vt:lpstr>
      <vt:lpstr>Conclusion</vt:lpstr>
      <vt:lpstr>PowerPoint 演示文稿</vt:lpstr>
      <vt:lpstr>PowerPoint 演示文稿</vt:lpstr>
    </vt:vector>
  </TitlesOfParts>
  <Company>Concordia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Johathan Noel</dc:creator>
  <cp:lastModifiedBy>Amos</cp:lastModifiedBy>
  <cp:revision>168</cp:revision>
  <dcterms:created xsi:type="dcterms:W3CDTF">2008-10-16T18:18:40Z</dcterms:created>
  <dcterms:modified xsi:type="dcterms:W3CDTF">2018-05-16T18:45:22Z</dcterms:modified>
</cp:coreProperties>
</file>