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30"/>
  </p:notesMasterIdLst>
  <p:sldIdLst>
    <p:sldId id="256" r:id="rId2"/>
    <p:sldId id="258" r:id="rId3"/>
    <p:sldId id="259" r:id="rId4"/>
    <p:sldId id="260" r:id="rId5"/>
    <p:sldId id="261" r:id="rId6"/>
    <p:sldId id="263" r:id="rId7"/>
    <p:sldId id="266" r:id="rId8"/>
    <p:sldId id="264" r:id="rId9"/>
    <p:sldId id="265" r:id="rId10"/>
    <p:sldId id="267" r:id="rId11"/>
    <p:sldId id="268" r:id="rId12"/>
    <p:sldId id="262" r:id="rId13"/>
    <p:sldId id="270" r:id="rId14"/>
    <p:sldId id="269" r:id="rId15"/>
    <p:sldId id="271" r:id="rId16"/>
    <p:sldId id="272" r:id="rId17"/>
    <p:sldId id="273" r:id="rId18"/>
    <p:sldId id="274" r:id="rId19"/>
    <p:sldId id="276" r:id="rId20"/>
    <p:sldId id="275" r:id="rId21"/>
    <p:sldId id="277" r:id="rId22"/>
    <p:sldId id="278" r:id="rId23"/>
    <p:sldId id="282" r:id="rId24"/>
    <p:sldId id="279" r:id="rId25"/>
    <p:sldId id="283" r:id="rId26"/>
    <p:sldId id="280" r:id="rId27"/>
    <p:sldId id="281"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C3E0D-31E4-4A30-B580-69C402811957}"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DE3EB-1B15-49C2-AFB4-2064D7C4ED1B}" type="slidenum">
              <a:rPr lang="en-US" smtClean="0"/>
              <a:t>‹#›</a:t>
            </a:fld>
            <a:endParaRPr lang="en-US"/>
          </a:p>
        </p:txBody>
      </p:sp>
    </p:spTree>
    <p:extLst>
      <p:ext uri="{BB962C8B-B14F-4D97-AF65-F5344CB8AC3E}">
        <p14:creationId xmlns:p14="http://schemas.microsoft.com/office/powerpoint/2010/main" val="2035507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EDE3EB-1B15-49C2-AFB4-2064D7C4ED1B}" type="slidenum">
              <a:rPr lang="en-US" smtClean="0"/>
              <a:t>18</a:t>
            </a:fld>
            <a:endParaRPr lang="en-US"/>
          </a:p>
        </p:txBody>
      </p:sp>
    </p:spTree>
    <p:extLst>
      <p:ext uri="{BB962C8B-B14F-4D97-AF65-F5344CB8AC3E}">
        <p14:creationId xmlns:p14="http://schemas.microsoft.com/office/powerpoint/2010/main" val="224292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86407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302033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2303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223500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1917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35539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3966139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111486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193265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383BE-05DA-4411-82E9-A8102188DD52}"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164029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383BE-05DA-4411-82E9-A8102188DD52}"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1179572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383BE-05DA-4411-82E9-A8102188DD52}"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190471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383BE-05DA-4411-82E9-A8102188DD52}"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414164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383BE-05DA-4411-82E9-A8102188DD52}"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33873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4383BE-05DA-4411-82E9-A8102188DD52}"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186629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383BE-05DA-4411-82E9-A8102188DD52}"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D8A17-203C-4F56-A5D5-18D4BFCC03A9}" type="slidenum">
              <a:rPr lang="en-US" smtClean="0"/>
              <a:t>‹#›</a:t>
            </a:fld>
            <a:endParaRPr lang="en-US"/>
          </a:p>
        </p:txBody>
      </p:sp>
    </p:spTree>
    <p:extLst>
      <p:ext uri="{BB962C8B-B14F-4D97-AF65-F5344CB8AC3E}">
        <p14:creationId xmlns:p14="http://schemas.microsoft.com/office/powerpoint/2010/main" val="31316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4383BE-05DA-4411-82E9-A8102188DD52}" type="datetimeFigureOut">
              <a:rPr lang="en-US" smtClean="0"/>
              <a:t>8/19/2024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2D8A17-203C-4F56-A5D5-18D4BFCC03A9}" type="slidenum">
              <a:rPr lang="en-US" smtClean="0"/>
              <a:t>‹#›</a:t>
            </a:fld>
            <a:endParaRPr lang="en-US"/>
          </a:p>
        </p:txBody>
      </p:sp>
      <p:sp>
        <p:nvSpPr>
          <p:cNvPr id="7" name="TextBox 6">
            <a:extLst>
              <a:ext uri="{FF2B5EF4-FFF2-40B4-BE49-F238E27FC236}">
                <a16:creationId xmlns:a16="http://schemas.microsoft.com/office/drawing/2014/main" id="{21CEDD75-66C3-A3C2-64E5-A65C45A7C211}"/>
              </a:ext>
            </a:extLst>
          </p:cNvPr>
          <p:cNvSpPr txBox="1"/>
          <p:nvPr userDrawn="1">
            <p:extLst>
              <p:ext uri="{1162E1C5-73C7-4A58-AE30-91384D911F3F}">
                <p184:classification xmlns:p184="http://schemas.microsoft.com/office/powerpoint/2018/4/main" val="hdr"/>
              </p:ext>
            </p:extLst>
          </p:nvPr>
        </p:nvSpPr>
        <p:spPr>
          <a:xfrm>
            <a:off x="63500" y="63500"/>
            <a:ext cx="2933700"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ea typeface="Calibri" panose="020F0502020204030204" pitchFamily="34" charset="0"/>
                <a:cs typeface="Calibri" panose="020F0502020204030204" pitchFamily="34" charset="0"/>
              </a:rPr>
              <a:t>[AMD Official Use Only - AMD Internal Distribution Only]</a:t>
            </a:r>
          </a:p>
        </p:txBody>
      </p:sp>
    </p:spTree>
    <p:extLst>
      <p:ext uri="{BB962C8B-B14F-4D97-AF65-F5344CB8AC3E}">
        <p14:creationId xmlns:p14="http://schemas.microsoft.com/office/powerpoint/2010/main" val="1808657473"/>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1392FB2-F41E-494B-E0E4-85DD3DE7B5C2}"/>
              </a:ext>
            </a:extLst>
          </p:cNvPr>
          <p:cNvSpPr>
            <a:spLocks noGrp="1"/>
          </p:cNvSpPr>
          <p:nvPr>
            <p:ph type="ctrTitle"/>
          </p:nvPr>
        </p:nvSpPr>
        <p:spPr>
          <a:xfrm>
            <a:off x="367005" y="1041400"/>
            <a:ext cx="9144000" cy="2387600"/>
          </a:xfrm>
        </p:spPr>
        <p:txBody>
          <a:bodyPr/>
          <a:lstStyle/>
          <a:p>
            <a:r>
              <a:rPr lang="en-US" dirty="0"/>
              <a:t>HTOL TMON Analysis</a:t>
            </a:r>
            <a:br>
              <a:rPr lang="en-US" dirty="0"/>
            </a:br>
            <a:r>
              <a:rPr lang="en-US" dirty="0"/>
              <a:t>Alert System</a:t>
            </a:r>
          </a:p>
        </p:txBody>
      </p:sp>
      <p:sp>
        <p:nvSpPr>
          <p:cNvPr id="15" name="Subtitle 2">
            <a:extLst>
              <a:ext uri="{FF2B5EF4-FFF2-40B4-BE49-F238E27FC236}">
                <a16:creationId xmlns:a16="http://schemas.microsoft.com/office/drawing/2014/main" id="{4D71BE06-242A-95AA-7EC8-4F667BA10144}"/>
              </a:ext>
            </a:extLst>
          </p:cNvPr>
          <p:cNvSpPr>
            <a:spLocks noGrp="1"/>
          </p:cNvSpPr>
          <p:nvPr>
            <p:ph type="subTitle" idx="1"/>
          </p:nvPr>
        </p:nvSpPr>
        <p:spPr>
          <a:xfrm>
            <a:off x="367005" y="3521075"/>
            <a:ext cx="9144000" cy="1655762"/>
          </a:xfrm>
        </p:spPr>
        <p:txBody>
          <a:bodyPr>
            <a:normAutofit/>
          </a:bodyPr>
          <a:lstStyle/>
          <a:p>
            <a:r>
              <a:rPr lang="en-US" dirty="0"/>
              <a:t>Focus on </a:t>
            </a:r>
            <a:r>
              <a:rPr lang="en-US" b="1" dirty="0"/>
              <a:t>Chiller Water Pressure </a:t>
            </a:r>
            <a:r>
              <a:rPr lang="en-US" dirty="0"/>
              <a:t>variable</a:t>
            </a:r>
          </a:p>
          <a:p>
            <a:r>
              <a:rPr lang="en-US" dirty="0"/>
              <a:t>Artem Moshnin</a:t>
            </a:r>
          </a:p>
        </p:txBody>
      </p:sp>
    </p:spTree>
    <p:extLst>
      <p:ext uri="{BB962C8B-B14F-4D97-AF65-F5344CB8AC3E}">
        <p14:creationId xmlns:p14="http://schemas.microsoft.com/office/powerpoint/2010/main" val="615121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(HTOL-9)</a:t>
            </a:r>
          </a:p>
          <a:p>
            <a:pPr marL="0" indent="0">
              <a:buFont typeface="Wingdings 3" charset="2"/>
              <a:buNone/>
            </a:pPr>
            <a:r>
              <a:rPr lang="en-US" dirty="0"/>
              <a:t>Prolonged operation in non-normal operation regions (low and medium zones)</a:t>
            </a:r>
          </a:p>
          <a:p>
            <a:pPr marL="0" indent="0">
              <a:buFont typeface="Wingdings 3" charset="2"/>
              <a:buNone/>
            </a:pPr>
            <a:endParaRPr lang="en-US" dirty="0"/>
          </a:p>
        </p:txBody>
      </p:sp>
      <p:pic>
        <p:nvPicPr>
          <p:cNvPr id="10" name="Picture 9" descr="A screen shot of a graph&#10;&#10;Description automatically generated">
            <a:extLst>
              <a:ext uri="{FF2B5EF4-FFF2-40B4-BE49-F238E27FC236}">
                <a16:creationId xmlns:a16="http://schemas.microsoft.com/office/drawing/2014/main" id="{BC4B48AE-6768-4013-9EAA-1CE690835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60" y="2340859"/>
            <a:ext cx="8144958" cy="4041653"/>
          </a:xfrm>
          <a:prstGeom prst="rect">
            <a:avLst/>
          </a:prstGeom>
        </p:spPr>
      </p:pic>
      <p:cxnSp>
        <p:nvCxnSpPr>
          <p:cNvPr id="12" name="Straight Arrow Connector 11">
            <a:extLst>
              <a:ext uri="{FF2B5EF4-FFF2-40B4-BE49-F238E27FC236}">
                <a16:creationId xmlns:a16="http://schemas.microsoft.com/office/drawing/2014/main" id="{33A0DCF1-88C5-948E-B576-61BFC1D8F5E3}"/>
              </a:ext>
            </a:extLst>
          </p:cNvPr>
          <p:cNvCxnSpPr/>
          <p:nvPr/>
        </p:nvCxnSpPr>
        <p:spPr>
          <a:xfrm>
            <a:off x="6976872" y="2139696"/>
            <a:ext cx="100584" cy="79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D6F10F-DE64-00D7-D0CE-DE4DDE7E3F47}"/>
              </a:ext>
            </a:extLst>
          </p:cNvPr>
          <p:cNvCxnSpPr/>
          <p:nvPr/>
        </p:nvCxnSpPr>
        <p:spPr>
          <a:xfrm flipH="1">
            <a:off x="3026664" y="2148840"/>
            <a:ext cx="3941064" cy="102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51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(HTOL-9)</a:t>
            </a:r>
          </a:p>
          <a:p>
            <a:pPr marL="0" indent="0">
              <a:buNone/>
            </a:pPr>
            <a:r>
              <a:rPr lang="en-US" dirty="0"/>
              <a:t>Prolonged operation in non-normal operation regions (low and medium zones)</a:t>
            </a:r>
          </a:p>
          <a:p>
            <a:pPr marL="0" indent="0">
              <a:buFont typeface="Wingdings 3" charset="2"/>
              <a:buNone/>
            </a:pPr>
            <a:endParaRPr lang="en-US" dirty="0"/>
          </a:p>
          <a:p>
            <a:pPr marL="0" indent="0">
              <a:buFont typeface="Wingdings 3" charset="2"/>
              <a:buNone/>
            </a:pPr>
            <a:endParaRPr lang="en-US" dirty="0"/>
          </a:p>
        </p:txBody>
      </p:sp>
      <p:pic>
        <p:nvPicPr>
          <p:cNvPr id="9" name="Picture 8" descr="A screen shot of a graph&#10;&#10;Description automatically generated">
            <a:extLst>
              <a:ext uri="{FF2B5EF4-FFF2-40B4-BE49-F238E27FC236}">
                <a16:creationId xmlns:a16="http://schemas.microsoft.com/office/drawing/2014/main" id="{36C82483-063E-6D71-AD2C-2639B4255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09" y="2415032"/>
            <a:ext cx="8282951" cy="4110127"/>
          </a:xfrm>
          <a:prstGeom prst="rect">
            <a:avLst/>
          </a:prstGeom>
        </p:spPr>
      </p:pic>
      <p:cxnSp>
        <p:nvCxnSpPr>
          <p:cNvPr id="12" name="Straight Arrow Connector 11">
            <a:extLst>
              <a:ext uri="{FF2B5EF4-FFF2-40B4-BE49-F238E27FC236}">
                <a16:creationId xmlns:a16="http://schemas.microsoft.com/office/drawing/2014/main" id="{78D976EF-AC63-0D19-4350-88CDBC13B554}"/>
              </a:ext>
            </a:extLst>
          </p:cNvPr>
          <p:cNvCxnSpPr/>
          <p:nvPr/>
        </p:nvCxnSpPr>
        <p:spPr>
          <a:xfrm flipH="1">
            <a:off x="3383280" y="2176272"/>
            <a:ext cx="3282696" cy="877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A6BDCF-533B-B4EC-8896-61EC4AA8CB5F}"/>
              </a:ext>
            </a:extLst>
          </p:cNvPr>
          <p:cNvCxnSpPr/>
          <p:nvPr/>
        </p:nvCxnSpPr>
        <p:spPr>
          <a:xfrm>
            <a:off x="6675120" y="2194560"/>
            <a:ext cx="1517904" cy="96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84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(HTOL-9)</a:t>
            </a:r>
          </a:p>
          <a:p>
            <a:pPr marL="0" indent="0">
              <a:buNone/>
            </a:pPr>
            <a:r>
              <a:rPr lang="en-US" dirty="0"/>
              <a:t>Prolonged operation in non-normal operation regions (low and high zones)</a:t>
            </a:r>
          </a:p>
          <a:p>
            <a:pPr marL="0" indent="0">
              <a:buFont typeface="Wingdings 3" charset="2"/>
              <a:buNone/>
            </a:pPr>
            <a:endParaRPr lang="en-US" dirty="0"/>
          </a:p>
          <a:p>
            <a:pPr marL="0" indent="0">
              <a:buFont typeface="Wingdings 3" charset="2"/>
              <a:buNone/>
            </a:pPr>
            <a:endParaRPr lang="en-US" dirty="0"/>
          </a:p>
        </p:txBody>
      </p:sp>
      <p:pic>
        <p:nvPicPr>
          <p:cNvPr id="5" name="Picture 4" descr="A screen shot of a graph&#10;&#10;Description automatically generated">
            <a:extLst>
              <a:ext uri="{FF2B5EF4-FFF2-40B4-BE49-F238E27FC236}">
                <a16:creationId xmlns:a16="http://schemas.microsoft.com/office/drawing/2014/main" id="{1215A498-9BBF-2F94-A891-86BFC210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53" y="2414011"/>
            <a:ext cx="8200241" cy="4069085"/>
          </a:xfrm>
          <a:prstGeom prst="rect">
            <a:avLst/>
          </a:prstGeom>
        </p:spPr>
      </p:pic>
      <p:cxnSp>
        <p:nvCxnSpPr>
          <p:cNvPr id="7" name="Straight Arrow Connector 6">
            <a:extLst>
              <a:ext uri="{FF2B5EF4-FFF2-40B4-BE49-F238E27FC236}">
                <a16:creationId xmlns:a16="http://schemas.microsoft.com/office/drawing/2014/main" id="{84BF5855-1FF0-81AE-C903-B1993547918A}"/>
              </a:ext>
            </a:extLst>
          </p:cNvPr>
          <p:cNvCxnSpPr/>
          <p:nvPr/>
        </p:nvCxnSpPr>
        <p:spPr>
          <a:xfrm flipH="1">
            <a:off x="5376672" y="2203704"/>
            <a:ext cx="1261872" cy="72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347F0B-B0FE-9835-B273-66847EDF02ED}"/>
              </a:ext>
            </a:extLst>
          </p:cNvPr>
          <p:cNvCxnSpPr/>
          <p:nvPr/>
        </p:nvCxnSpPr>
        <p:spPr>
          <a:xfrm>
            <a:off x="6647688" y="2240280"/>
            <a:ext cx="1225296" cy="35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4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9106746"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(HTOL-12)</a:t>
            </a:r>
          </a:p>
          <a:p>
            <a:pPr marL="0" indent="0">
              <a:buNone/>
            </a:pPr>
            <a:r>
              <a:rPr lang="en-US" dirty="0"/>
              <a:t>Occasional Spikes (outliers) are ignored. Because consecutive outlier tolerance is 10.</a:t>
            </a:r>
          </a:p>
          <a:p>
            <a:pPr marL="0" indent="0">
              <a:buFont typeface="Wingdings 3" charset="2"/>
              <a:buNone/>
            </a:pPr>
            <a:endParaRPr lang="en-US" dirty="0"/>
          </a:p>
          <a:p>
            <a:pPr marL="0" indent="0">
              <a:buFont typeface="Wingdings 3" charset="2"/>
              <a:buNone/>
            </a:pPr>
            <a:endParaRPr lang="en-US" dirty="0"/>
          </a:p>
        </p:txBody>
      </p:sp>
      <p:pic>
        <p:nvPicPr>
          <p:cNvPr id="6" name="Picture 5" descr="A screen shot of a sound wave&#10;&#10;Description automatically generated">
            <a:extLst>
              <a:ext uri="{FF2B5EF4-FFF2-40B4-BE49-F238E27FC236}">
                <a16:creationId xmlns:a16="http://schemas.microsoft.com/office/drawing/2014/main" id="{D9C7F44C-61B2-E31D-F69A-1B29E995D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55" y="2351708"/>
            <a:ext cx="8375226" cy="4155915"/>
          </a:xfrm>
          <a:prstGeom prst="rect">
            <a:avLst/>
          </a:prstGeom>
        </p:spPr>
      </p:pic>
      <p:cxnSp>
        <p:nvCxnSpPr>
          <p:cNvPr id="10" name="Straight Arrow Connector 9">
            <a:extLst>
              <a:ext uri="{FF2B5EF4-FFF2-40B4-BE49-F238E27FC236}">
                <a16:creationId xmlns:a16="http://schemas.microsoft.com/office/drawing/2014/main" id="{FD8A1FE8-4832-5DAA-B8D1-48ED4AA88D70}"/>
              </a:ext>
            </a:extLst>
          </p:cNvPr>
          <p:cNvCxnSpPr/>
          <p:nvPr/>
        </p:nvCxnSpPr>
        <p:spPr>
          <a:xfrm>
            <a:off x="3959352" y="2203704"/>
            <a:ext cx="1097280" cy="2523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14C9C3-39DA-03DF-19D0-75E50A6B95F8}"/>
              </a:ext>
            </a:extLst>
          </p:cNvPr>
          <p:cNvCxnSpPr/>
          <p:nvPr/>
        </p:nvCxnSpPr>
        <p:spPr>
          <a:xfrm flipH="1">
            <a:off x="3246120" y="2167128"/>
            <a:ext cx="667512" cy="1783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73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(HTOL-13)</a:t>
            </a:r>
          </a:p>
          <a:p>
            <a:pPr marL="0" indent="0">
              <a:buFont typeface="Wingdings 3" charset="2"/>
              <a:buNone/>
            </a:pPr>
            <a:endParaRPr lang="en-US" dirty="0"/>
          </a:p>
          <a:p>
            <a:pPr marL="0" indent="0">
              <a:buFont typeface="Wingdings 3" charset="2"/>
              <a:buNone/>
            </a:pPr>
            <a:endParaRPr lang="en-US" dirty="0"/>
          </a:p>
        </p:txBody>
      </p:sp>
      <p:sp>
        <p:nvSpPr>
          <p:cNvPr id="6" name="TextBox 5">
            <a:extLst>
              <a:ext uri="{FF2B5EF4-FFF2-40B4-BE49-F238E27FC236}">
                <a16:creationId xmlns:a16="http://schemas.microsoft.com/office/drawing/2014/main" id="{CF688C54-D511-49BA-288A-DDE5F7811F91}"/>
              </a:ext>
            </a:extLst>
          </p:cNvPr>
          <p:cNvSpPr txBox="1"/>
          <p:nvPr/>
        </p:nvSpPr>
        <p:spPr>
          <a:xfrm>
            <a:off x="1033272" y="1720519"/>
            <a:ext cx="8503920" cy="369332"/>
          </a:xfrm>
          <a:prstGeom prst="rect">
            <a:avLst/>
          </a:prstGeom>
          <a:noFill/>
        </p:spPr>
        <p:txBody>
          <a:bodyPr wrap="square">
            <a:spAutoFit/>
          </a:bodyPr>
          <a:lstStyle/>
          <a:p>
            <a:pPr marL="0" indent="0">
              <a:buNone/>
            </a:pPr>
            <a:r>
              <a:rPr lang="en-US" dirty="0"/>
              <a:t>Prolonged operation in non-normal operation regions is detected.</a:t>
            </a:r>
          </a:p>
        </p:txBody>
      </p:sp>
      <p:pic>
        <p:nvPicPr>
          <p:cNvPr id="8" name="Picture 7" descr="A graph showing a line of a stock market&#10;&#10;Description automatically generated with medium confidence">
            <a:extLst>
              <a:ext uri="{FF2B5EF4-FFF2-40B4-BE49-F238E27FC236}">
                <a16:creationId xmlns:a16="http://schemas.microsoft.com/office/drawing/2014/main" id="{1BB44D1D-1A35-809C-B3C3-2FDCFB6C4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57" y="2138704"/>
            <a:ext cx="8026919" cy="3983080"/>
          </a:xfrm>
          <a:prstGeom prst="rect">
            <a:avLst/>
          </a:prstGeom>
        </p:spPr>
      </p:pic>
    </p:spTree>
    <p:extLst>
      <p:ext uri="{BB962C8B-B14F-4D97-AF65-F5344CB8AC3E}">
        <p14:creationId xmlns:p14="http://schemas.microsoft.com/office/powerpoint/2010/main" val="13835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(HTOL-13)</a:t>
            </a:r>
          </a:p>
          <a:p>
            <a:pPr marL="0" indent="0">
              <a:buFont typeface="Wingdings 3" charset="2"/>
              <a:buNone/>
            </a:pPr>
            <a:endParaRPr lang="en-US" dirty="0"/>
          </a:p>
          <a:p>
            <a:pPr marL="0" indent="0">
              <a:buFont typeface="Wingdings 3" charset="2"/>
              <a:buNone/>
            </a:pPr>
            <a:endParaRPr lang="en-US" dirty="0"/>
          </a:p>
        </p:txBody>
      </p:sp>
      <p:sp>
        <p:nvSpPr>
          <p:cNvPr id="6" name="TextBox 5">
            <a:extLst>
              <a:ext uri="{FF2B5EF4-FFF2-40B4-BE49-F238E27FC236}">
                <a16:creationId xmlns:a16="http://schemas.microsoft.com/office/drawing/2014/main" id="{CF688C54-D511-49BA-288A-DDE5F7811F91}"/>
              </a:ext>
            </a:extLst>
          </p:cNvPr>
          <p:cNvSpPr txBox="1"/>
          <p:nvPr/>
        </p:nvSpPr>
        <p:spPr>
          <a:xfrm>
            <a:off x="1033272" y="1720519"/>
            <a:ext cx="8503920" cy="369332"/>
          </a:xfrm>
          <a:prstGeom prst="rect">
            <a:avLst/>
          </a:prstGeom>
          <a:noFill/>
        </p:spPr>
        <p:txBody>
          <a:bodyPr wrap="square">
            <a:spAutoFit/>
          </a:bodyPr>
          <a:lstStyle/>
          <a:p>
            <a:pPr marL="0" indent="0">
              <a:buNone/>
            </a:pPr>
            <a:r>
              <a:rPr lang="en-US" dirty="0"/>
              <a:t>Prolonged operation in non-normal operation regions is detected.</a:t>
            </a:r>
          </a:p>
        </p:txBody>
      </p:sp>
      <p:pic>
        <p:nvPicPr>
          <p:cNvPr id="5" name="Picture 4" descr="A graph showing a line of growth&#10;&#10;Description automatically generated with medium confidence">
            <a:extLst>
              <a:ext uri="{FF2B5EF4-FFF2-40B4-BE49-F238E27FC236}">
                <a16:creationId xmlns:a16="http://schemas.microsoft.com/office/drawing/2014/main" id="{0D369A91-3A1A-2E35-5ED3-C8E602433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14" y="2163457"/>
            <a:ext cx="7998978" cy="3969215"/>
          </a:xfrm>
          <a:prstGeom prst="rect">
            <a:avLst/>
          </a:prstGeom>
        </p:spPr>
      </p:pic>
    </p:spTree>
    <p:extLst>
      <p:ext uri="{BB962C8B-B14F-4D97-AF65-F5344CB8AC3E}">
        <p14:creationId xmlns:p14="http://schemas.microsoft.com/office/powerpoint/2010/main" val="103853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(HTOL-13)</a:t>
            </a:r>
          </a:p>
          <a:p>
            <a:pPr marL="0" indent="0">
              <a:buFont typeface="Wingdings 3" charset="2"/>
              <a:buNone/>
            </a:pPr>
            <a:endParaRPr lang="en-US" dirty="0"/>
          </a:p>
          <a:p>
            <a:pPr marL="0" indent="0">
              <a:buFont typeface="Wingdings 3" charset="2"/>
              <a:buNone/>
            </a:pPr>
            <a:endParaRPr lang="en-US" dirty="0"/>
          </a:p>
        </p:txBody>
      </p:sp>
      <p:sp>
        <p:nvSpPr>
          <p:cNvPr id="6" name="TextBox 5">
            <a:extLst>
              <a:ext uri="{FF2B5EF4-FFF2-40B4-BE49-F238E27FC236}">
                <a16:creationId xmlns:a16="http://schemas.microsoft.com/office/drawing/2014/main" id="{CF688C54-D511-49BA-288A-DDE5F7811F91}"/>
              </a:ext>
            </a:extLst>
          </p:cNvPr>
          <p:cNvSpPr txBox="1"/>
          <p:nvPr/>
        </p:nvSpPr>
        <p:spPr>
          <a:xfrm>
            <a:off x="1033272" y="1720519"/>
            <a:ext cx="8503920" cy="369332"/>
          </a:xfrm>
          <a:prstGeom prst="rect">
            <a:avLst/>
          </a:prstGeom>
          <a:noFill/>
        </p:spPr>
        <p:txBody>
          <a:bodyPr wrap="square">
            <a:spAutoFit/>
          </a:bodyPr>
          <a:lstStyle/>
          <a:p>
            <a:pPr marL="0" indent="0">
              <a:buNone/>
            </a:pPr>
            <a:r>
              <a:rPr lang="en-US" dirty="0"/>
              <a:t>Prolonged operation in non-normal operation regions is detected.</a:t>
            </a:r>
          </a:p>
        </p:txBody>
      </p:sp>
      <p:pic>
        <p:nvPicPr>
          <p:cNvPr id="10" name="Picture 9" descr="A graph showing a line of blue and orange lines">
            <a:extLst>
              <a:ext uri="{FF2B5EF4-FFF2-40B4-BE49-F238E27FC236}">
                <a16:creationId xmlns:a16="http://schemas.microsoft.com/office/drawing/2014/main" id="{27A58D49-67DF-C4DA-C23D-462B95C9E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657" y="2189629"/>
            <a:ext cx="7798319" cy="3869645"/>
          </a:xfrm>
          <a:prstGeom prst="rect">
            <a:avLst/>
          </a:prstGeom>
        </p:spPr>
      </p:pic>
    </p:spTree>
    <p:extLst>
      <p:ext uri="{BB962C8B-B14F-4D97-AF65-F5344CB8AC3E}">
        <p14:creationId xmlns:p14="http://schemas.microsoft.com/office/powerpoint/2010/main" val="95681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(Non-Normal Operation) (HTOL-13)</a:t>
            </a:r>
          </a:p>
          <a:p>
            <a:pPr marL="0" indent="0">
              <a:buFont typeface="Wingdings 3" charset="2"/>
              <a:buNone/>
            </a:pPr>
            <a:endParaRPr lang="en-US" dirty="0"/>
          </a:p>
          <a:p>
            <a:pPr marL="0" indent="0">
              <a:buFont typeface="Wingdings 3" charset="2"/>
              <a:buNone/>
            </a:pPr>
            <a:endParaRPr lang="en-US" dirty="0"/>
          </a:p>
        </p:txBody>
      </p:sp>
      <p:sp>
        <p:nvSpPr>
          <p:cNvPr id="6" name="TextBox 5">
            <a:extLst>
              <a:ext uri="{FF2B5EF4-FFF2-40B4-BE49-F238E27FC236}">
                <a16:creationId xmlns:a16="http://schemas.microsoft.com/office/drawing/2014/main" id="{CF688C54-D511-49BA-288A-DDE5F7811F91}"/>
              </a:ext>
            </a:extLst>
          </p:cNvPr>
          <p:cNvSpPr txBox="1"/>
          <p:nvPr/>
        </p:nvSpPr>
        <p:spPr>
          <a:xfrm>
            <a:off x="1033272" y="1720519"/>
            <a:ext cx="8503920" cy="369332"/>
          </a:xfrm>
          <a:prstGeom prst="rect">
            <a:avLst/>
          </a:prstGeom>
          <a:noFill/>
        </p:spPr>
        <p:txBody>
          <a:bodyPr wrap="square">
            <a:spAutoFit/>
          </a:bodyPr>
          <a:lstStyle/>
          <a:p>
            <a:pPr marL="0" indent="0">
              <a:buNone/>
            </a:pPr>
            <a:r>
              <a:rPr lang="en-US" dirty="0"/>
              <a:t>Prolonged operation in non-normal operation regions is detected.</a:t>
            </a:r>
          </a:p>
        </p:txBody>
      </p:sp>
      <p:pic>
        <p:nvPicPr>
          <p:cNvPr id="5" name="Picture 4" descr="A graph showing a line&#10;&#10;Description automatically generated">
            <a:extLst>
              <a:ext uri="{FF2B5EF4-FFF2-40B4-BE49-F238E27FC236}">
                <a16:creationId xmlns:a16="http://schemas.microsoft.com/office/drawing/2014/main" id="{304B35BD-6623-5D58-1B73-49044872F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13" y="2114550"/>
            <a:ext cx="7458525" cy="3701034"/>
          </a:xfrm>
          <a:prstGeom prst="rect">
            <a:avLst/>
          </a:prstGeom>
        </p:spPr>
      </p:pic>
    </p:spTree>
    <p:extLst>
      <p:ext uri="{BB962C8B-B14F-4D97-AF65-F5344CB8AC3E}">
        <p14:creationId xmlns:p14="http://schemas.microsoft.com/office/powerpoint/2010/main" val="7604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4791457"/>
          </a:xfrm>
        </p:spPr>
        <p:txBody>
          <a:bodyPr>
            <a:normAutofit fontScale="77500" lnSpcReduction="20000"/>
          </a:bodyPr>
          <a:lstStyle/>
          <a:p>
            <a:r>
              <a:rPr lang="en-US" dirty="0"/>
              <a:t>Core Principal of the System:</a:t>
            </a:r>
          </a:p>
          <a:p>
            <a:pPr marL="0" indent="0">
              <a:buNone/>
            </a:pPr>
            <a:r>
              <a:rPr lang="en-US" dirty="0"/>
              <a:t>The 6-sigma rule is grounded in statistical process control. It assumes that sensor values, under normal operation, follow a Gaussian (normal) distribution. Any value falling outside the range defined by six standard deviations (</a:t>
            </a:r>
            <a:r>
              <a:rPr lang="en-US" dirty="0" err="1"/>
              <a:t>sigmas</a:t>
            </a:r>
            <a:r>
              <a:rPr lang="en-US" dirty="0"/>
              <a:t>) from the mean is considered an anomaly.</a:t>
            </a:r>
          </a:p>
          <a:p>
            <a:pPr marL="0" indent="0">
              <a:buNone/>
            </a:pPr>
            <a:r>
              <a:rPr lang="en-US" b="1" dirty="0"/>
              <a:t>Advantages</a:t>
            </a:r>
            <a:r>
              <a:rPr lang="en-US" dirty="0"/>
              <a:t> </a:t>
            </a:r>
          </a:p>
          <a:p>
            <a:pPr>
              <a:buFontTx/>
              <a:buChar char="-"/>
            </a:pPr>
            <a:r>
              <a:rPr lang="en-US" b="1" dirty="0"/>
              <a:t>Adaptability</a:t>
            </a:r>
            <a:r>
              <a:rPr lang="en-US" dirty="0"/>
              <a:t>: The 6-sigma rule dynamically adjusts its control limits based on the actual variability of the sensor data. This makes it more resilient to changes in the machine's behavior or environmental conditions, potentially reducing false alarms compared to fixed thresholds.</a:t>
            </a:r>
          </a:p>
          <a:p>
            <a:pPr>
              <a:buFontTx/>
              <a:buChar char="-"/>
            </a:pPr>
            <a:r>
              <a:rPr lang="en-US" b="1" dirty="0"/>
              <a:t>Sudden Changes Detector: </a:t>
            </a:r>
            <a:r>
              <a:rPr lang="en-US" dirty="0"/>
              <a:t>Exceptionally good at detecting any sudden spikes as compared to the usual trend of the sensor data.</a:t>
            </a:r>
          </a:p>
          <a:p>
            <a:pPr marL="0" indent="0">
              <a:buNone/>
            </a:pPr>
            <a:r>
              <a:rPr lang="en-US" b="1" dirty="0"/>
              <a:t>Disadvantages</a:t>
            </a:r>
            <a:r>
              <a:rPr lang="en-US" dirty="0"/>
              <a:t> </a:t>
            </a:r>
          </a:p>
          <a:p>
            <a:pPr>
              <a:buFontTx/>
              <a:buChar char="-"/>
            </a:pPr>
            <a:r>
              <a:rPr lang="en-US" b="1" dirty="0"/>
              <a:t>Data Dependency</a:t>
            </a:r>
            <a:r>
              <a:rPr lang="en-US" dirty="0"/>
              <a:t>: It requires sufficient historical data to accurately estimate the mean and standard deviation for each state. In scenarios with limited data or evolving processes, the 6-sigma rule might be less effective initially. </a:t>
            </a:r>
          </a:p>
          <a:p>
            <a:pPr>
              <a:buFontTx/>
              <a:buChar char="-"/>
            </a:pPr>
            <a:r>
              <a:rPr lang="en-US" b="1" dirty="0"/>
              <a:t>Threshold Agnostic</a:t>
            </a:r>
            <a:r>
              <a:rPr lang="en-US" dirty="0"/>
              <a:t>: As you rightly observed, the 6-sigma rule doesn't inherently incorporate predefined thresholds for different operational states (idle/running). It focuses on deviations from the statistical norm, which might not always align with the specific operational requirements. </a:t>
            </a:r>
          </a:p>
          <a:p>
            <a:pPr>
              <a:buFontTx/>
              <a:buChar char="-"/>
            </a:pPr>
            <a:r>
              <a:rPr lang="en-US" b="1" dirty="0"/>
              <a:t>Delayed Response to Shifts</a:t>
            </a:r>
            <a:r>
              <a:rPr lang="en-US" dirty="0"/>
              <a:t>: While it adapts to gradual changes, it might be slower to respond to sudden shifts in the process mean or standard deviation compared to a threshold-based approach that immediately flags values outside the fixed bounds.</a:t>
            </a:r>
          </a:p>
          <a:p>
            <a:pPr marL="0" indent="0">
              <a:buNone/>
            </a:pPr>
            <a:endParaRPr lang="en-US" dirty="0"/>
          </a:p>
        </p:txBody>
      </p:sp>
    </p:spTree>
    <p:extLst>
      <p:ext uri="{BB962C8B-B14F-4D97-AF65-F5344CB8AC3E}">
        <p14:creationId xmlns:p14="http://schemas.microsoft.com/office/powerpoint/2010/main" val="3498815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Comparison between Threshold Approach and 6-Sigma Rule</a:t>
            </a:r>
          </a:p>
          <a:p>
            <a:pPr marL="0" indent="0">
              <a:buNone/>
            </a:pPr>
            <a:endParaRPr lang="en-US" b="1" dirty="0"/>
          </a:p>
          <a:p>
            <a:pPr marL="0" indent="0">
              <a:buNone/>
            </a:pPr>
            <a:r>
              <a:rPr lang="en-US" b="1" dirty="0"/>
              <a:t>Sensitivity vs Specificity:</a:t>
            </a:r>
            <a:r>
              <a:rPr lang="en-US" dirty="0"/>
              <a:t> </a:t>
            </a:r>
          </a:p>
          <a:p>
            <a:pPr>
              <a:buFontTx/>
              <a:buChar char="-"/>
            </a:pPr>
            <a:r>
              <a:rPr lang="en-US" dirty="0"/>
              <a:t>The 6-sigma rule tends to be more specific (fewer false positives) but might be less sensitive to certain types of anomalies, especially those related to exceeding predefined operational thresholds. </a:t>
            </a:r>
          </a:p>
          <a:p>
            <a:pPr>
              <a:buFontTx/>
              <a:buChar char="-"/>
            </a:pPr>
            <a:r>
              <a:rPr lang="en-US" dirty="0"/>
              <a:t>The threshold-based method, on the other hand, is highly sensitive to threshold violations but might generate more false alarms due to normal fluctuations within the expected range.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4445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453896"/>
            <a:ext cx="8596668" cy="5157217"/>
          </a:xfrm>
        </p:spPr>
        <p:txBody>
          <a:bodyPr>
            <a:normAutofit fontScale="92500" lnSpcReduction="20000"/>
          </a:bodyPr>
          <a:lstStyle/>
          <a:p>
            <a:r>
              <a:rPr lang="en-US" dirty="0"/>
              <a:t>Core Principal of the System:</a:t>
            </a:r>
          </a:p>
          <a:p>
            <a:pPr marL="0" indent="0">
              <a:buNone/>
            </a:pPr>
            <a:r>
              <a:rPr lang="en-US" dirty="0"/>
              <a:t>The system dynamically monitors the sensor value and compares it against predefined thresholds that vary depending on whether the machine is "idle" or "running." </a:t>
            </a:r>
          </a:p>
          <a:p>
            <a:pPr marL="0" indent="0">
              <a:buNone/>
            </a:pPr>
            <a:r>
              <a:rPr lang="en-US" dirty="0"/>
              <a:t>If the sensor value crosses these thresholds, it triggers an alert if the number of outliers is above the tolerance threshold, with the severity of the alert corresponding to how far the value deviates from the normal range.</a:t>
            </a:r>
          </a:p>
          <a:p>
            <a:pPr marL="0" indent="0">
              <a:buNone/>
            </a:pPr>
            <a:r>
              <a:rPr lang="en-US" b="1" dirty="0"/>
              <a:t>Advantages</a:t>
            </a:r>
            <a:r>
              <a:rPr lang="en-US" dirty="0"/>
              <a:t> </a:t>
            </a:r>
          </a:p>
          <a:p>
            <a:pPr>
              <a:buFontTx/>
              <a:buChar char="-"/>
            </a:pPr>
            <a:r>
              <a:rPr lang="en-US" dirty="0"/>
              <a:t>Simple and Intuitive: Easy to understand and implement </a:t>
            </a:r>
          </a:p>
          <a:p>
            <a:pPr>
              <a:buFontTx/>
              <a:buChar char="-"/>
            </a:pPr>
            <a:r>
              <a:rPr lang="en-US" dirty="0"/>
              <a:t>Real-time Monitoring: Provides immediate alerts for deviations </a:t>
            </a:r>
          </a:p>
          <a:p>
            <a:pPr marL="0" indent="0">
              <a:buNone/>
            </a:pPr>
            <a:r>
              <a:rPr lang="en-US" b="1" dirty="0"/>
              <a:t>Limitations</a:t>
            </a:r>
            <a:r>
              <a:rPr lang="en-US" dirty="0"/>
              <a:t> </a:t>
            </a:r>
          </a:p>
          <a:p>
            <a:pPr>
              <a:buFontTx/>
              <a:buChar char="-"/>
            </a:pPr>
            <a:r>
              <a:rPr lang="en-US" dirty="0"/>
              <a:t>Fixed Thresholds: May not adapt well to changes in the machine's behavior or environmental conditions </a:t>
            </a:r>
          </a:p>
          <a:p>
            <a:pPr>
              <a:buFontTx/>
              <a:buChar char="-"/>
            </a:pPr>
            <a:r>
              <a:rPr lang="en-US" dirty="0"/>
              <a:t>Potential for False Alarms: Transient fluctuations or noise in the sensor data could trigger unnecessary alerts </a:t>
            </a:r>
          </a:p>
          <a:p>
            <a:pPr marL="0" indent="0">
              <a:buNone/>
            </a:pPr>
            <a:r>
              <a:rPr lang="en-US" b="1" dirty="0"/>
              <a:t>Conclusion</a:t>
            </a:r>
          </a:p>
          <a:p>
            <a:pPr marL="0" indent="0">
              <a:buNone/>
            </a:pPr>
            <a:r>
              <a:rPr lang="en-US" dirty="0"/>
              <a:t>Overall, the threshold-based approach offers a straightforward way to monitor the HTOL machine's sensor and promptly alert operators of any abnormal conditions.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7252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Potential for Combining Methods</a:t>
            </a:r>
          </a:p>
          <a:p>
            <a:pPr marL="0" indent="0">
              <a:buNone/>
            </a:pPr>
            <a:endParaRPr lang="en-US" dirty="0"/>
          </a:p>
          <a:p>
            <a:pPr marL="0" indent="0">
              <a:buNone/>
            </a:pPr>
            <a:r>
              <a:rPr lang="en-US" dirty="0"/>
              <a:t>Hybrid approach could leverage their strengths:</a:t>
            </a:r>
          </a:p>
          <a:p>
            <a:pPr>
              <a:buFont typeface="Arial" panose="020B0604020202020204" pitchFamily="34" charset="0"/>
              <a:buChar char="•"/>
            </a:pPr>
            <a:r>
              <a:rPr lang="en-US" b="1" dirty="0"/>
              <a:t>Primary Detection:</a:t>
            </a:r>
            <a:r>
              <a:rPr lang="en-US" dirty="0"/>
              <a:t> Use the 6-sigma rule for its adaptability and statistical rigor in detecting general anomalies.</a:t>
            </a:r>
          </a:p>
          <a:p>
            <a:pPr>
              <a:buFont typeface="Arial" panose="020B0604020202020204" pitchFamily="34" charset="0"/>
              <a:buChar char="•"/>
            </a:pPr>
            <a:r>
              <a:rPr lang="en-US" b="1" dirty="0"/>
              <a:t>Threshold-Based Overlay:</a:t>
            </a:r>
            <a:r>
              <a:rPr lang="en-US" dirty="0"/>
              <a:t> Implement a threshold-based check on top of the 6-sigma rule to specifically capture instances where sensor values cross critical operational boundaries, even if they fall within the statistically acceptable range.</a:t>
            </a:r>
          </a:p>
          <a:p>
            <a:pPr>
              <a:buFont typeface="Arial" panose="020B0604020202020204" pitchFamily="34" charset="0"/>
              <a:buChar char="•"/>
            </a:pPr>
            <a:endParaRPr lang="en-US" dirty="0"/>
          </a:p>
          <a:p>
            <a:pPr marL="0" indent="0">
              <a:buNone/>
            </a:pPr>
            <a:r>
              <a:rPr lang="en-US" dirty="0"/>
              <a:t>The need for a hybrid approach depends on the desired alerting system requirements.</a:t>
            </a:r>
          </a:p>
          <a:p>
            <a:pPr marL="0" indent="0">
              <a:buNone/>
            </a:pPr>
            <a:endParaRPr lang="en-US" dirty="0"/>
          </a:p>
        </p:txBody>
      </p:sp>
    </p:spTree>
    <p:extLst>
      <p:ext uri="{BB962C8B-B14F-4D97-AF65-F5344CB8AC3E}">
        <p14:creationId xmlns:p14="http://schemas.microsoft.com/office/powerpoint/2010/main" val="938516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(HTOL-11)</a:t>
            </a:r>
          </a:p>
          <a:p>
            <a:pPr marL="0" indent="0">
              <a:buNone/>
            </a:pPr>
            <a:r>
              <a:rPr lang="en-US" dirty="0"/>
              <a:t>No sudden spikes (that are more than 6 </a:t>
            </a:r>
            <a:r>
              <a:rPr lang="en-US" dirty="0" err="1"/>
              <a:t>sigmas</a:t>
            </a:r>
            <a:r>
              <a:rPr lang="en-US" dirty="0"/>
              <a:t> away) – no alerts</a:t>
            </a:r>
          </a:p>
        </p:txBody>
      </p:sp>
      <p:pic>
        <p:nvPicPr>
          <p:cNvPr id="7" name="Picture 6" descr="A graph showing a line of blue lines&#10;&#10;Description automatically generated with medium confidence">
            <a:extLst>
              <a:ext uri="{FF2B5EF4-FFF2-40B4-BE49-F238E27FC236}">
                <a16:creationId xmlns:a16="http://schemas.microsoft.com/office/drawing/2014/main" id="{A3435C31-60C3-14A5-225A-7CC42E6DC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83" y="2789853"/>
            <a:ext cx="6821826" cy="3746525"/>
          </a:xfrm>
          <a:prstGeom prst="rect">
            <a:avLst/>
          </a:prstGeom>
        </p:spPr>
      </p:pic>
    </p:spTree>
    <p:extLst>
      <p:ext uri="{BB962C8B-B14F-4D97-AF65-F5344CB8AC3E}">
        <p14:creationId xmlns:p14="http://schemas.microsoft.com/office/powerpoint/2010/main" val="287920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(HTOL-11)</a:t>
            </a:r>
          </a:p>
          <a:p>
            <a:pPr marL="0" indent="0">
              <a:buNone/>
            </a:pPr>
            <a:r>
              <a:rPr lang="en-US" dirty="0"/>
              <a:t>No sudden spikes (that are more than 6 </a:t>
            </a:r>
            <a:r>
              <a:rPr lang="en-US" dirty="0" err="1"/>
              <a:t>sigmas</a:t>
            </a:r>
            <a:r>
              <a:rPr lang="en-US" dirty="0"/>
              <a:t> away) – no alerts</a:t>
            </a:r>
          </a:p>
        </p:txBody>
      </p:sp>
      <p:pic>
        <p:nvPicPr>
          <p:cNvPr id="5" name="Picture 4" descr="A graph showing a line of blue and yellow lines&#10;&#10;Description automatically generated with medium confidence">
            <a:extLst>
              <a:ext uri="{FF2B5EF4-FFF2-40B4-BE49-F238E27FC236}">
                <a16:creationId xmlns:a16="http://schemas.microsoft.com/office/drawing/2014/main" id="{B5A91A78-D997-8960-41F0-593691E87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385" y="2832677"/>
            <a:ext cx="6370080" cy="3498428"/>
          </a:xfrm>
          <a:prstGeom prst="rect">
            <a:avLst/>
          </a:prstGeom>
        </p:spPr>
      </p:pic>
    </p:spTree>
    <p:extLst>
      <p:ext uri="{BB962C8B-B14F-4D97-AF65-F5344CB8AC3E}">
        <p14:creationId xmlns:p14="http://schemas.microsoft.com/office/powerpoint/2010/main" val="167735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(HTOL-11)</a:t>
            </a:r>
          </a:p>
          <a:p>
            <a:pPr marL="0" indent="0">
              <a:buNone/>
            </a:pPr>
            <a:r>
              <a:rPr lang="en-US" dirty="0"/>
              <a:t>Sudden spikes (that are more than 6 </a:t>
            </a:r>
            <a:r>
              <a:rPr lang="en-US" dirty="0" err="1"/>
              <a:t>sigmas</a:t>
            </a:r>
            <a:r>
              <a:rPr lang="en-US" dirty="0"/>
              <a:t> away) – alerts</a:t>
            </a:r>
          </a:p>
        </p:txBody>
      </p:sp>
      <p:pic>
        <p:nvPicPr>
          <p:cNvPr id="5" name="Picture 4" descr="A screen shot of a graph&#10;&#10;Description automatically generated">
            <a:extLst>
              <a:ext uri="{FF2B5EF4-FFF2-40B4-BE49-F238E27FC236}">
                <a16:creationId xmlns:a16="http://schemas.microsoft.com/office/drawing/2014/main" id="{2AF06E9D-58BE-44AA-DE9F-704A82D31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00" y="2829605"/>
            <a:ext cx="7191174" cy="3949370"/>
          </a:xfrm>
          <a:prstGeom prst="rect">
            <a:avLst/>
          </a:prstGeom>
        </p:spPr>
      </p:pic>
    </p:spTree>
    <p:extLst>
      <p:ext uri="{BB962C8B-B14F-4D97-AF65-F5344CB8AC3E}">
        <p14:creationId xmlns:p14="http://schemas.microsoft.com/office/powerpoint/2010/main" val="198986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(HTOL-11)</a:t>
            </a:r>
          </a:p>
          <a:p>
            <a:pPr marL="0" indent="0">
              <a:buNone/>
            </a:pPr>
            <a:r>
              <a:rPr lang="en-US" dirty="0"/>
              <a:t>Sudden spikes (that are more than 6 </a:t>
            </a:r>
            <a:r>
              <a:rPr lang="en-US" dirty="0" err="1"/>
              <a:t>sigmas</a:t>
            </a:r>
            <a:r>
              <a:rPr lang="en-US" dirty="0"/>
              <a:t> away) – alerts</a:t>
            </a:r>
          </a:p>
        </p:txBody>
      </p:sp>
      <p:pic>
        <p:nvPicPr>
          <p:cNvPr id="6" name="Picture 5" descr="A graph showing a line of blue and yellow stripes&#10;&#10;Description automatically generated with medium confidence">
            <a:extLst>
              <a:ext uri="{FF2B5EF4-FFF2-40B4-BE49-F238E27FC236}">
                <a16:creationId xmlns:a16="http://schemas.microsoft.com/office/drawing/2014/main" id="{C3387EC8-2285-A514-731E-7C3230632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71" y="2767269"/>
            <a:ext cx="7007361" cy="3848420"/>
          </a:xfrm>
          <a:prstGeom prst="rect">
            <a:avLst/>
          </a:prstGeom>
        </p:spPr>
      </p:pic>
    </p:spTree>
    <p:extLst>
      <p:ext uri="{BB962C8B-B14F-4D97-AF65-F5344CB8AC3E}">
        <p14:creationId xmlns:p14="http://schemas.microsoft.com/office/powerpoint/2010/main" val="210489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(HTOL-11)</a:t>
            </a:r>
          </a:p>
          <a:p>
            <a:pPr marL="0" indent="0">
              <a:buNone/>
            </a:pPr>
            <a:r>
              <a:rPr lang="en-US" dirty="0"/>
              <a:t>Sudden spikes (that are more than 6 </a:t>
            </a:r>
            <a:r>
              <a:rPr lang="en-US" dirty="0" err="1"/>
              <a:t>sigmas</a:t>
            </a:r>
            <a:r>
              <a:rPr lang="en-US" dirty="0"/>
              <a:t> away) – alerts</a:t>
            </a:r>
          </a:p>
        </p:txBody>
      </p:sp>
      <p:pic>
        <p:nvPicPr>
          <p:cNvPr id="6" name="Picture 5" descr="A graph showing a line of blue and yellow lines&#10;&#10;Description automatically generated with medium confidence">
            <a:extLst>
              <a:ext uri="{FF2B5EF4-FFF2-40B4-BE49-F238E27FC236}">
                <a16:creationId xmlns:a16="http://schemas.microsoft.com/office/drawing/2014/main" id="{D5ABB41E-75DB-B414-36B6-2EE7217DD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63" y="2776662"/>
            <a:ext cx="7040202" cy="3866457"/>
          </a:xfrm>
          <a:prstGeom prst="rect">
            <a:avLst/>
          </a:prstGeom>
        </p:spPr>
      </p:pic>
    </p:spTree>
    <p:extLst>
      <p:ext uri="{BB962C8B-B14F-4D97-AF65-F5344CB8AC3E}">
        <p14:creationId xmlns:p14="http://schemas.microsoft.com/office/powerpoint/2010/main" val="3009874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(HTOL-13)</a:t>
            </a:r>
          </a:p>
          <a:p>
            <a:pPr marL="0" indent="0">
              <a:buNone/>
            </a:pPr>
            <a:r>
              <a:rPr lang="en-US" dirty="0"/>
              <a:t>Outside normal operation regions, but no spikes – no alerts</a:t>
            </a:r>
          </a:p>
        </p:txBody>
      </p:sp>
      <p:pic>
        <p:nvPicPr>
          <p:cNvPr id="6" name="Picture 5" descr="A graph showing a line of blue and green lines&#10;&#10;Description automatically generated with medium confidence">
            <a:extLst>
              <a:ext uri="{FF2B5EF4-FFF2-40B4-BE49-F238E27FC236}">
                <a16:creationId xmlns:a16="http://schemas.microsoft.com/office/drawing/2014/main" id="{6D26B9AF-4F78-5943-1FED-AC8825AD1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59130"/>
            <a:ext cx="6924225" cy="3761223"/>
          </a:xfrm>
          <a:prstGeom prst="rect">
            <a:avLst/>
          </a:prstGeom>
        </p:spPr>
      </p:pic>
    </p:spTree>
    <p:extLst>
      <p:ext uri="{BB962C8B-B14F-4D97-AF65-F5344CB8AC3E}">
        <p14:creationId xmlns:p14="http://schemas.microsoft.com/office/powerpoint/2010/main" val="540063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2 : 6-Sigma Rule </a:t>
            </a:r>
            <a:br>
              <a:rPr lang="en-US" dirty="0"/>
            </a:br>
            <a:r>
              <a:rPr lang="en-US" dirty="0"/>
              <a:t>(Statistical Method)</a:t>
            </a:r>
          </a:p>
        </p:txBody>
      </p:sp>
      <p:sp>
        <p:nvSpPr>
          <p:cNvPr id="3" name="Content Placeholder 2">
            <a:extLst>
              <a:ext uri="{FF2B5EF4-FFF2-40B4-BE49-F238E27FC236}">
                <a16:creationId xmlns:a16="http://schemas.microsoft.com/office/drawing/2014/main" id="{1C2A95BE-41A0-4985-FFE2-34DE6308882F}"/>
              </a:ext>
            </a:extLst>
          </p:cNvPr>
          <p:cNvSpPr>
            <a:spLocks noGrp="1"/>
          </p:cNvSpPr>
          <p:nvPr>
            <p:ph idx="1"/>
          </p:nvPr>
        </p:nvSpPr>
        <p:spPr>
          <a:xfrm>
            <a:off x="677334" y="1930400"/>
            <a:ext cx="8596668" cy="5157217"/>
          </a:xfrm>
        </p:spPr>
        <p:txBody>
          <a:bodyPr>
            <a:normAutofit/>
          </a:bodyPr>
          <a:lstStyle/>
          <a:p>
            <a:r>
              <a:rPr lang="en-US" dirty="0"/>
              <a:t>Samples of Results (Normal Operation) (HTOL-13)</a:t>
            </a:r>
          </a:p>
          <a:p>
            <a:pPr marL="0" indent="0">
              <a:buNone/>
            </a:pPr>
            <a:r>
              <a:rPr lang="en-US" dirty="0"/>
              <a:t>Outside normal operation regions, but no spikes – no alerts</a:t>
            </a:r>
          </a:p>
        </p:txBody>
      </p:sp>
      <p:pic>
        <p:nvPicPr>
          <p:cNvPr id="5" name="Picture 4" descr="A graph showing a line of a graph&#10;&#10;Description automatically generated with medium confidence">
            <a:extLst>
              <a:ext uri="{FF2B5EF4-FFF2-40B4-BE49-F238E27FC236}">
                <a16:creationId xmlns:a16="http://schemas.microsoft.com/office/drawing/2014/main" id="{0DA298EB-1B77-754B-AB02-CD92D8F0B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76" y="2787542"/>
            <a:ext cx="7097868" cy="3898126"/>
          </a:xfrm>
          <a:prstGeom prst="rect">
            <a:avLst/>
          </a:prstGeom>
        </p:spPr>
      </p:pic>
    </p:spTree>
    <p:extLst>
      <p:ext uri="{BB962C8B-B14F-4D97-AF65-F5344CB8AC3E}">
        <p14:creationId xmlns:p14="http://schemas.microsoft.com/office/powerpoint/2010/main" val="49558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850-C9A7-2BD8-28E9-BDC924F0C7B2}"/>
              </a:ext>
            </a:extLst>
          </p:cNvPr>
          <p:cNvSpPr>
            <a:spLocks noGrp="1"/>
          </p:cNvSpPr>
          <p:nvPr>
            <p:ph type="title"/>
          </p:nvPr>
        </p:nvSpPr>
        <p:spPr/>
        <p:txBody>
          <a:bodyPr/>
          <a:lstStyle/>
          <a:p>
            <a:r>
              <a:rPr lang="en-US" dirty="0"/>
              <a:t>Further Clarifications</a:t>
            </a:r>
          </a:p>
        </p:txBody>
      </p:sp>
      <p:sp>
        <p:nvSpPr>
          <p:cNvPr id="3" name="Content Placeholder 2">
            <a:extLst>
              <a:ext uri="{FF2B5EF4-FFF2-40B4-BE49-F238E27FC236}">
                <a16:creationId xmlns:a16="http://schemas.microsoft.com/office/drawing/2014/main" id="{4EFE2432-0C22-29D5-C04F-C6DA94889781}"/>
              </a:ext>
            </a:extLst>
          </p:cNvPr>
          <p:cNvSpPr>
            <a:spLocks noGrp="1"/>
          </p:cNvSpPr>
          <p:nvPr>
            <p:ph idx="1"/>
          </p:nvPr>
        </p:nvSpPr>
        <p:spPr/>
        <p:txBody>
          <a:bodyPr/>
          <a:lstStyle/>
          <a:p>
            <a:pPr>
              <a:buFontTx/>
              <a:buChar char="-"/>
            </a:pPr>
            <a:r>
              <a:rPr lang="en-US" dirty="0"/>
              <a:t>DONE: Prolonged operation outside of normal operation region – threshold-based method with outlier tolerance (ex: 10) takes care of alerting on these</a:t>
            </a:r>
          </a:p>
          <a:p>
            <a:pPr>
              <a:buFontTx/>
              <a:buChar char="-"/>
            </a:pPr>
            <a:r>
              <a:rPr lang="en-US" dirty="0"/>
              <a:t>DONE: Sudden significant spikes as compared to our previous general sensor data trend (3/6 sigma rule statistical method) takes care of these</a:t>
            </a:r>
          </a:p>
          <a:p>
            <a:pPr>
              <a:buFontTx/>
              <a:buChar char="-"/>
            </a:pPr>
            <a:r>
              <a:rPr lang="en-US" dirty="0"/>
              <a:t>Sudden significant spikes in medium/high regions – threshold-based method can be implemented</a:t>
            </a:r>
          </a:p>
          <a:p>
            <a:pPr>
              <a:buFontTx/>
              <a:buChar char="-"/>
            </a:pPr>
            <a:r>
              <a:rPr lang="en-US" dirty="0"/>
              <a:t>Any operation outside of normal operation region, if it is not prolonged, then the outlier tolerance will not alert on those, even if it is significant (previous point may change that in the case they are significant)</a:t>
            </a:r>
          </a:p>
        </p:txBody>
      </p:sp>
    </p:spTree>
    <p:extLst>
      <p:ext uri="{BB962C8B-B14F-4D97-AF65-F5344CB8AC3E}">
        <p14:creationId xmlns:p14="http://schemas.microsoft.com/office/powerpoint/2010/main" val="25662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4" name="Content Placeholder 2">
            <a:extLst>
              <a:ext uri="{FF2B5EF4-FFF2-40B4-BE49-F238E27FC236}">
                <a16:creationId xmlns:a16="http://schemas.microsoft.com/office/drawing/2014/main" id="{2139331E-442C-AD41-6D00-250A2B5D168C}"/>
              </a:ext>
            </a:extLst>
          </p:cNvPr>
          <p:cNvSpPr txBox="1">
            <a:spLocks/>
          </p:cNvSpPr>
          <p:nvPr/>
        </p:nvSpPr>
        <p:spPr>
          <a:xfrm>
            <a:off x="677334" y="1411224"/>
            <a:ext cx="9289626" cy="4837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Outlier Tolerance:</a:t>
            </a:r>
          </a:p>
          <a:p>
            <a:pPr marL="0" indent="0">
              <a:buFont typeface="Wingdings 3" charset="2"/>
              <a:buNone/>
            </a:pPr>
            <a:r>
              <a:rPr lang="en-US" dirty="0"/>
              <a:t>The system dynamically monitors the sensor value and compares it against predefined thresholds that vary depending on whether the machine is "idle" or "running." </a:t>
            </a:r>
          </a:p>
          <a:p>
            <a:pPr marL="0" indent="0">
              <a:buFont typeface="Wingdings 3" charset="2"/>
              <a:buNone/>
            </a:pPr>
            <a:r>
              <a:rPr lang="en-US" dirty="0"/>
              <a:t>If the sensor value crosses these thresholds, it triggers an alert if the number of outliers is above the tolerance threshold, with the severity of the alert corresponding to how far the value deviates from the normal range.</a:t>
            </a:r>
          </a:p>
          <a:p>
            <a:pPr marL="0" indent="0">
              <a:buFont typeface="Wingdings 3" charset="2"/>
              <a:buNone/>
            </a:pPr>
            <a:endParaRPr lang="en-US" dirty="0"/>
          </a:p>
          <a:p>
            <a:pPr marL="0" indent="0">
              <a:buFont typeface="Wingdings 3" charset="2"/>
              <a:buNone/>
            </a:pPr>
            <a:r>
              <a:rPr lang="en-US" b="1" dirty="0"/>
              <a:t>- Controls Sensitivity: </a:t>
            </a:r>
            <a:r>
              <a:rPr lang="en-US" u="sng" dirty="0" err="1"/>
              <a:t>outliers_tolerance</a:t>
            </a:r>
            <a:r>
              <a:rPr lang="en-US" u="sng" dirty="0"/>
              <a:t> </a:t>
            </a:r>
            <a:r>
              <a:rPr lang="en-US" dirty="0"/>
              <a:t>acts as a buffer against sporadic fluctuations or noise in the sensor data. A higher value makes the system less sensitive to brief deviations, reducing the likelihood of false alarms.</a:t>
            </a:r>
          </a:p>
          <a:p>
            <a:pPr marL="0" indent="0">
              <a:buFont typeface="Wingdings 3" charset="2"/>
              <a:buNone/>
            </a:pPr>
            <a:r>
              <a:rPr lang="en-US" b="1" dirty="0"/>
              <a:t>- Balances Responsiveness:</a:t>
            </a:r>
            <a:r>
              <a:rPr lang="en-US" dirty="0"/>
              <a:t> A lower value increases the system's responsiveness to genuine anomalies but might also lead to more false positives if the sensor data is inherently noisy.</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117420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4" name="Content Placeholder 2">
            <a:extLst>
              <a:ext uri="{FF2B5EF4-FFF2-40B4-BE49-F238E27FC236}">
                <a16:creationId xmlns:a16="http://schemas.microsoft.com/office/drawing/2014/main" id="{2139331E-442C-AD41-6D00-250A2B5D168C}"/>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Operational States and Thresholds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code dynamically sets thresholds based on the machine's operational state (idle or running).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For the 'idle' state, the bounds are the following:</a:t>
            </a:r>
          </a:p>
          <a:p>
            <a:pPr marL="40005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Normal operation</a:t>
            </a:r>
            <a:r>
              <a:rPr kumimoji="0" lang="en-US" altLang="en-US" b="1" i="0" u="none" strike="noStrike" cap="none" normalizeH="0" baseline="0" dirty="0">
                <a:ln>
                  <a:noFill/>
                </a:ln>
                <a:solidFill>
                  <a:schemeClr val="tx1"/>
                </a:solidFill>
                <a:effectLst/>
                <a:latin typeface="Arial" panose="020B0604020202020204" pitchFamily="34" charset="0"/>
              </a:rPr>
              <a:t>: 32 +- 1</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Non-Normal Operation (Low Severity): In between </a:t>
            </a:r>
            <a:r>
              <a:rPr lang="en-US" altLang="en-US" b="1" dirty="0">
                <a:solidFill>
                  <a:schemeClr val="tx1"/>
                </a:solidFill>
                <a:latin typeface="Arial" panose="020B0604020202020204" pitchFamily="34" charset="0"/>
              </a:rPr>
              <a:t>32 +- 1 </a:t>
            </a:r>
            <a:r>
              <a:rPr lang="en-US" altLang="en-US" dirty="0">
                <a:solidFill>
                  <a:schemeClr val="tx1"/>
                </a:solidFill>
                <a:latin typeface="Arial" panose="020B0604020202020204" pitchFamily="34" charset="0"/>
              </a:rPr>
              <a:t>and </a:t>
            </a:r>
            <a:r>
              <a:rPr lang="en-US" altLang="en-US" b="1" dirty="0">
                <a:solidFill>
                  <a:schemeClr val="tx1"/>
                </a:solidFill>
                <a:latin typeface="Arial" panose="020B0604020202020204" pitchFamily="34" charset="0"/>
              </a:rPr>
              <a:t>32 +- 3</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Non-Normal Operation (Medium Severity): In between </a:t>
            </a:r>
            <a:r>
              <a:rPr lang="en-US" altLang="en-US" b="1" dirty="0">
                <a:solidFill>
                  <a:schemeClr val="tx1"/>
                </a:solidFill>
                <a:latin typeface="Arial" panose="020B0604020202020204" pitchFamily="34" charset="0"/>
              </a:rPr>
              <a:t>32 +- 3 </a:t>
            </a:r>
            <a:r>
              <a:rPr lang="en-US" altLang="en-US" dirty="0">
                <a:solidFill>
                  <a:schemeClr val="tx1"/>
                </a:solidFill>
                <a:latin typeface="Arial" panose="020B0604020202020204" pitchFamily="34" charset="0"/>
              </a:rPr>
              <a:t>and </a:t>
            </a:r>
            <a:r>
              <a:rPr lang="en-US" altLang="en-US" b="1" dirty="0">
                <a:solidFill>
                  <a:schemeClr val="tx1"/>
                </a:solidFill>
                <a:latin typeface="Arial" panose="020B0604020202020204" pitchFamily="34" charset="0"/>
              </a:rPr>
              <a:t>32 +- 5</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Non-Normal Operation (High Severity): In between </a:t>
            </a:r>
            <a:r>
              <a:rPr lang="en-US" altLang="en-US" b="1" dirty="0">
                <a:solidFill>
                  <a:schemeClr val="tx1"/>
                </a:solidFill>
                <a:latin typeface="Arial" panose="020B0604020202020204" pitchFamily="34" charset="0"/>
              </a:rPr>
              <a:t>32 +- 5 </a:t>
            </a:r>
            <a:r>
              <a:rPr lang="en-US" altLang="en-US" dirty="0">
                <a:solidFill>
                  <a:schemeClr val="tx1"/>
                </a:solidFill>
                <a:latin typeface="Arial" panose="020B0604020202020204" pitchFamily="34" charset="0"/>
              </a:rPr>
              <a:t>and </a:t>
            </a:r>
            <a:r>
              <a:rPr lang="en-US" altLang="en-US" b="1" dirty="0">
                <a:solidFill>
                  <a:schemeClr val="tx1"/>
                </a:solidFill>
                <a:latin typeface="Arial" panose="020B0604020202020204" pitchFamily="34" charset="0"/>
              </a:rPr>
              <a:t>+- infinity</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For the 'running' state, </a:t>
            </a:r>
            <a:r>
              <a:rPr lang="en-US" altLang="en-US" dirty="0">
                <a:solidFill>
                  <a:schemeClr val="tx1"/>
                </a:solidFill>
                <a:latin typeface="Arial" panose="020B0604020202020204" pitchFamily="34" charset="0"/>
              </a:rPr>
              <a:t>the bounds are the following:</a:t>
            </a:r>
          </a:p>
          <a:p>
            <a:pPr marL="40005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Normal operation</a:t>
            </a:r>
            <a:r>
              <a:rPr kumimoji="0" lang="en-US" altLang="en-US" b="1" i="0" u="none" strike="noStrike" cap="none" normalizeH="0" baseline="0" dirty="0">
                <a:ln>
                  <a:noFill/>
                </a:ln>
                <a:solidFill>
                  <a:schemeClr val="tx1"/>
                </a:solidFill>
                <a:effectLst/>
                <a:latin typeface="Arial" panose="020B0604020202020204" pitchFamily="34" charset="0"/>
              </a:rPr>
              <a:t>: 32 +- 3</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Non-Normal Operation (Low Severity): In between </a:t>
            </a:r>
            <a:r>
              <a:rPr lang="en-US" altLang="en-US" b="1" dirty="0">
                <a:solidFill>
                  <a:schemeClr val="tx1"/>
                </a:solidFill>
                <a:latin typeface="Arial" panose="020B0604020202020204" pitchFamily="34" charset="0"/>
              </a:rPr>
              <a:t>32 +- 3 </a:t>
            </a:r>
            <a:r>
              <a:rPr lang="en-US" altLang="en-US" dirty="0">
                <a:solidFill>
                  <a:schemeClr val="tx1"/>
                </a:solidFill>
                <a:latin typeface="Arial" panose="020B0604020202020204" pitchFamily="34" charset="0"/>
              </a:rPr>
              <a:t>and </a:t>
            </a:r>
            <a:r>
              <a:rPr lang="en-US" altLang="en-US" b="1" dirty="0">
                <a:solidFill>
                  <a:schemeClr val="tx1"/>
                </a:solidFill>
                <a:latin typeface="Arial" panose="020B0604020202020204" pitchFamily="34" charset="0"/>
              </a:rPr>
              <a:t>32 +- 5</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Non-Normal Operation (Medium Severity): In between </a:t>
            </a:r>
            <a:r>
              <a:rPr lang="en-US" altLang="en-US" b="1" dirty="0">
                <a:solidFill>
                  <a:schemeClr val="tx1"/>
                </a:solidFill>
                <a:latin typeface="Arial" panose="020B0604020202020204" pitchFamily="34" charset="0"/>
              </a:rPr>
              <a:t>32 +- 5 </a:t>
            </a:r>
            <a:r>
              <a:rPr lang="en-US" altLang="en-US" dirty="0">
                <a:solidFill>
                  <a:schemeClr val="tx1"/>
                </a:solidFill>
                <a:latin typeface="Arial" panose="020B0604020202020204" pitchFamily="34" charset="0"/>
              </a:rPr>
              <a:t>and </a:t>
            </a:r>
            <a:r>
              <a:rPr lang="en-US" altLang="en-US" b="1" dirty="0">
                <a:solidFill>
                  <a:schemeClr val="tx1"/>
                </a:solidFill>
                <a:latin typeface="Arial" panose="020B0604020202020204" pitchFamily="34" charset="0"/>
              </a:rPr>
              <a:t>32 +- 7</a:t>
            </a:r>
          </a:p>
          <a:p>
            <a:pPr marL="400050" lvl="1"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Non-Normal Operation (High Severity): In between </a:t>
            </a:r>
            <a:r>
              <a:rPr lang="en-US" altLang="en-US" b="1" dirty="0">
                <a:solidFill>
                  <a:schemeClr val="tx1"/>
                </a:solidFill>
                <a:latin typeface="Arial" panose="020B0604020202020204" pitchFamily="34" charset="0"/>
              </a:rPr>
              <a:t>32 +- 7 </a:t>
            </a:r>
            <a:r>
              <a:rPr lang="en-US" altLang="en-US" dirty="0">
                <a:solidFill>
                  <a:schemeClr val="tx1"/>
                </a:solidFill>
                <a:latin typeface="Arial" panose="020B0604020202020204" pitchFamily="34" charset="0"/>
              </a:rPr>
              <a:t>and </a:t>
            </a:r>
            <a:r>
              <a:rPr lang="en-US" altLang="en-US" b="1" dirty="0">
                <a:solidFill>
                  <a:schemeClr val="tx1"/>
                </a:solidFill>
                <a:latin typeface="Arial" panose="020B0604020202020204" pitchFamily="34" charset="0"/>
              </a:rPr>
              <a:t>+- infinity</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105874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(Normal Operation) (HTOL-9)</a:t>
            </a:r>
          </a:p>
          <a:p>
            <a:pPr marL="0" indent="0">
              <a:buFont typeface="Wingdings 3" charset="2"/>
              <a:buNone/>
            </a:pPr>
            <a:endParaRPr lang="en-US" dirty="0"/>
          </a:p>
          <a:p>
            <a:pPr marL="0" indent="0">
              <a:buFont typeface="Wingdings 3" charset="2"/>
              <a:buNone/>
            </a:pPr>
            <a:endParaRPr lang="en-US" dirty="0"/>
          </a:p>
        </p:txBody>
      </p:sp>
      <p:pic>
        <p:nvPicPr>
          <p:cNvPr id="6" name="Picture 5" descr="A screen shot of a graph&#10;&#10;Description automatically generated">
            <a:extLst>
              <a:ext uri="{FF2B5EF4-FFF2-40B4-BE49-F238E27FC236}">
                <a16:creationId xmlns:a16="http://schemas.microsoft.com/office/drawing/2014/main" id="{01CAF28A-1300-7F1F-31EE-BD38D134F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080" y="1930401"/>
            <a:ext cx="7905622" cy="3922890"/>
          </a:xfrm>
          <a:prstGeom prst="rect">
            <a:avLst/>
          </a:prstGeom>
        </p:spPr>
      </p:pic>
    </p:spTree>
    <p:extLst>
      <p:ext uri="{BB962C8B-B14F-4D97-AF65-F5344CB8AC3E}">
        <p14:creationId xmlns:p14="http://schemas.microsoft.com/office/powerpoint/2010/main" val="214750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59666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(Normal Operation) (HTOL-9)</a:t>
            </a:r>
          </a:p>
          <a:p>
            <a:pPr marL="0" indent="0">
              <a:buFont typeface="Wingdings 3" charset="2"/>
              <a:buNone/>
            </a:pPr>
            <a:r>
              <a:rPr lang="en-US" dirty="0"/>
              <a:t>Non-prolonged fluctuations (</a:t>
            </a:r>
            <a:r>
              <a:rPr lang="en-US" dirty="0" err="1"/>
              <a:t>ie</a:t>
            </a:r>
            <a:r>
              <a:rPr lang="en-US" dirty="0"/>
              <a:t>: noise) above normal operation is ignored.</a:t>
            </a:r>
          </a:p>
          <a:p>
            <a:pPr marL="0" indent="0">
              <a:buNone/>
            </a:pPr>
            <a:r>
              <a:rPr lang="en-US" dirty="0"/>
              <a:t>Because consecutive outlier tolerance is 10.</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p:txBody>
      </p:sp>
      <p:pic>
        <p:nvPicPr>
          <p:cNvPr id="7" name="Picture 6" descr="A screen shot of a graph&#10;&#10;Description automatically generated">
            <a:extLst>
              <a:ext uri="{FF2B5EF4-FFF2-40B4-BE49-F238E27FC236}">
                <a16:creationId xmlns:a16="http://schemas.microsoft.com/office/drawing/2014/main" id="{45D86630-67D6-4166-8411-50DDE9362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28976"/>
            <a:ext cx="7961605" cy="3950670"/>
          </a:xfrm>
          <a:prstGeom prst="rect">
            <a:avLst/>
          </a:prstGeom>
        </p:spPr>
      </p:pic>
      <p:cxnSp>
        <p:nvCxnSpPr>
          <p:cNvPr id="9" name="Straight Arrow Connector 8">
            <a:extLst>
              <a:ext uri="{FF2B5EF4-FFF2-40B4-BE49-F238E27FC236}">
                <a16:creationId xmlns:a16="http://schemas.microsoft.com/office/drawing/2014/main" id="{7C1CEC4C-0F16-8944-6C80-54EB0E5D6AD8}"/>
              </a:ext>
            </a:extLst>
          </p:cNvPr>
          <p:cNvCxnSpPr/>
          <p:nvPr/>
        </p:nvCxnSpPr>
        <p:spPr>
          <a:xfrm>
            <a:off x="5285232" y="2404872"/>
            <a:ext cx="0" cy="179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15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8951298"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(Normal Operation) (HTOL-9)</a:t>
            </a:r>
          </a:p>
          <a:p>
            <a:pPr marL="0" indent="0">
              <a:buNone/>
            </a:pPr>
            <a:r>
              <a:rPr lang="en-US" dirty="0"/>
              <a:t>Occasional Spikes (outliers) are ignored. Because consecutive outlier tolerance is 10.</a:t>
            </a:r>
          </a:p>
          <a:p>
            <a:pPr marL="0" indent="0">
              <a:buFont typeface="Wingdings 3" charset="2"/>
              <a:buNone/>
            </a:pPr>
            <a:endParaRPr lang="en-US" dirty="0"/>
          </a:p>
          <a:p>
            <a:pPr marL="0" indent="0">
              <a:buFont typeface="Wingdings 3" charset="2"/>
              <a:buNone/>
            </a:pPr>
            <a:endParaRPr lang="en-US" dirty="0"/>
          </a:p>
        </p:txBody>
      </p:sp>
      <p:pic>
        <p:nvPicPr>
          <p:cNvPr id="8" name="Picture 7" descr="A screen shot of a graph&#10;&#10;Description automatically generated">
            <a:extLst>
              <a:ext uri="{FF2B5EF4-FFF2-40B4-BE49-F238E27FC236}">
                <a16:creationId xmlns:a16="http://schemas.microsoft.com/office/drawing/2014/main" id="{D5887151-E4DC-AF9D-FDFD-4B5F1E54A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02" y="2341222"/>
            <a:ext cx="7790010" cy="3865522"/>
          </a:xfrm>
          <a:prstGeom prst="rect">
            <a:avLst/>
          </a:prstGeom>
        </p:spPr>
      </p:pic>
      <p:cxnSp>
        <p:nvCxnSpPr>
          <p:cNvPr id="9" name="Straight Arrow Connector 8">
            <a:extLst>
              <a:ext uri="{FF2B5EF4-FFF2-40B4-BE49-F238E27FC236}">
                <a16:creationId xmlns:a16="http://schemas.microsoft.com/office/drawing/2014/main" id="{6003AC3A-23EC-D146-6C49-9FC27D745900}"/>
              </a:ext>
            </a:extLst>
          </p:cNvPr>
          <p:cNvCxnSpPr>
            <a:cxnSpLocks/>
          </p:cNvCxnSpPr>
          <p:nvPr/>
        </p:nvCxnSpPr>
        <p:spPr>
          <a:xfrm>
            <a:off x="4151376" y="2234718"/>
            <a:ext cx="1353312" cy="1468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12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9097602"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(Normal Operation) (HTOL-9)</a:t>
            </a:r>
          </a:p>
          <a:p>
            <a:pPr marL="0" indent="0">
              <a:buNone/>
            </a:pPr>
            <a:r>
              <a:rPr lang="en-US" dirty="0"/>
              <a:t>Occasional Spikes (outliers) are ignored. Because consecutive outlier tolerance is 10.</a:t>
            </a:r>
          </a:p>
          <a:p>
            <a:pPr marL="0" indent="0">
              <a:buFont typeface="Wingdings 3" charset="2"/>
              <a:buNone/>
            </a:pPr>
            <a:endParaRPr lang="en-US" dirty="0"/>
          </a:p>
          <a:p>
            <a:pPr marL="0" indent="0">
              <a:buNone/>
            </a:pPr>
            <a:r>
              <a:rPr lang="en-US" dirty="0"/>
              <a:t> </a:t>
            </a:r>
          </a:p>
          <a:p>
            <a:pPr marL="0" indent="0">
              <a:buFont typeface="Wingdings 3" charset="2"/>
              <a:buNone/>
            </a:pPr>
            <a:endParaRPr lang="en-US" dirty="0"/>
          </a:p>
          <a:p>
            <a:pPr marL="0" indent="0">
              <a:buFont typeface="Wingdings 3" charset="2"/>
              <a:buNone/>
            </a:pPr>
            <a:endParaRPr lang="en-US" dirty="0"/>
          </a:p>
        </p:txBody>
      </p:sp>
      <p:pic>
        <p:nvPicPr>
          <p:cNvPr id="7" name="Picture 6" descr="A screen shot of a graph&#10;&#10;Description automatically generated">
            <a:extLst>
              <a:ext uri="{FF2B5EF4-FFF2-40B4-BE49-F238E27FC236}">
                <a16:creationId xmlns:a16="http://schemas.microsoft.com/office/drawing/2014/main" id="{BAC07982-6A93-5D37-1061-86092288A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56" y="2347038"/>
            <a:ext cx="7777161" cy="3859146"/>
          </a:xfrm>
          <a:prstGeom prst="rect">
            <a:avLst/>
          </a:prstGeom>
        </p:spPr>
      </p:pic>
      <p:cxnSp>
        <p:nvCxnSpPr>
          <p:cNvPr id="11" name="Straight Arrow Connector 10">
            <a:extLst>
              <a:ext uri="{FF2B5EF4-FFF2-40B4-BE49-F238E27FC236}">
                <a16:creationId xmlns:a16="http://schemas.microsoft.com/office/drawing/2014/main" id="{BF329D4C-6F77-E88C-2FEE-508A4250CDEE}"/>
              </a:ext>
            </a:extLst>
          </p:cNvPr>
          <p:cNvCxnSpPr>
            <a:cxnSpLocks/>
          </p:cNvCxnSpPr>
          <p:nvPr/>
        </p:nvCxnSpPr>
        <p:spPr>
          <a:xfrm flipH="1">
            <a:off x="3831336" y="2234718"/>
            <a:ext cx="320040" cy="102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19CE-E57F-207C-5471-5B5C6C0D8F0B}"/>
              </a:ext>
            </a:extLst>
          </p:cNvPr>
          <p:cNvSpPr>
            <a:spLocks noGrp="1"/>
          </p:cNvSpPr>
          <p:nvPr>
            <p:ph type="title"/>
          </p:nvPr>
        </p:nvSpPr>
        <p:spPr/>
        <p:txBody>
          <a:bodyPr/>
          <a:lstStyle/>
          <a:p>
            <a:r>
              <a:rPr lang="en-US" dirty="0"/>
              <a:t>Method 1 : Threshold-based Approach</a:t>
            </a:r>
          </a:p>
        </p:txBody>
      </p:sp>
      <p:sp>
        <p:nvSpPr>
          <p:cNvPr id="3" name="Content Placeholder 2">
            <a:extLst>
              <a:ext uri="{FF2B5EF4-FFF2-40B4-BE49-F238E27FC236}">
                <a16:creationId xmlns:a16="http://schemas.microsoft.com/office/drawing/2014/main" id="{09C6A203-EEB4-06F1-28D1-718BD5AE9304}"/>
              </a:ext>
            </a:extLst>
          </p:cNvPr>
          <p:cNvSpPr txBox="1">
            <a:spLocks/>
          </p:cNvSpPr>
          <p:nvPr/>
        </p:nvSpPr>
        <p:spPr>
          <a:xfrm>
            <a:off x="677334" y="1408176"/>
            <a:ext cx="9006162" cy="4910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Samples of Results (Normal Operation) (HTOL-9)</a:t>
            </a:r>
          </a:p>
          <a:p>
            <a:pPr marL="0" indent="0">
              <a:buNone/>
            </a:pPr>
            <a:r>
              <a:rPr lang="en-US" dirty="0"/>
              <a:t>Occasional Spikes (outliers) are ignored. Because consecutive outlier tolerance is 10.</a:t>
            </a:r>
          </a:p>
          <a:p>
            <a:pPr marL="0" indent="0">
              <a:buFont typeface="Wingdings 3" charset="2"/>
              <a:buNone/>
            </a:pPr>
            <a:endParaRPr lang="en-US" dirty="0"/>
          </a:p>
          <a:p>
            <a:pPr marL="0" indent="0">
              <a:buNone/>
            </a:pPr>
            <a:r>
              <a:rPr lang="en-US" dirty="0"/>
              <a:t> </a:t>
            </a:r>
          </a:p>
          <a:p>
            <a:pPr marL="0" indent="0">
              <a:buFont typeface="Wingdings 3" charset="2"/>
              <a:buNone/>
            </a:pPr>
            <a:endParaRPr lang="en-US" dirty="0"/>
          </a:p>
          <a:p>
            <a:pPr marL="0" indent="0">
              <a:buFont typeface="Wingdings 3" charset="2"/>
              <a:buNone/>
            </a:pPr>
            <a:endParaRPr lang="en-US" dirty="0"/>
          </a:p>
        </p:txBody>
      </p:sp>
      <p:pic>
        <p:nvPicPr>
          <p:cNvPr id="5" name="Picture 4" descr="A screen shot of a graph&#10;&#10;Description automatically generated">
            <a:extLst>
              <a:ext uri="{FF2B5EF4-FFF2-40B4-BE49-F238E27FC236}">
                <a16:creationId xmlns:a16="http://schemas.microsoft.com/office/drawing/2014/main" id="{4127D4B2-117C-1B61-7DCA-025307DF1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40" y="2476083"/>
            <a:ext cx="7743455" cy="3842421"/>
          </a:xfrm>
          <a:prstGeom prst="rect">
            <a:avLst/>
          </a:prstGeom>
        </p:spPr>
      </p:pic>
      <p:cxnSp>
        <p:nvCxnSpPr>
          <p:cNvPr id="6" name="Straight Arrow Connector 5">
            <a:extLst>
              <a:ext uri="{FF2B5EF4-FFF2-40B4-BE49-F238E27FC236}">
                <a16:creationId xmlns:a16="http://schemas.microsoft.com/office/drawing/2014/main" id="{BC103665-9D04-BC82-7A78-BB8891D8D3BC}"/>
              </a:ext>
            </a:extLst>
          </p:cNvPr>
          <p:cNvCxnSpPr>
            <a:cxnSpLocks/>
          </p:cNvCxnSpPr>
          <p:nvPr/>
        </p:nvCxnSpPr>
        <p:spPr>
          <a:xfrm>
            <a:off x="4151376" y="2234718"/>
            <a:ext cx="1170432" cy="97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743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ce362fe-1558-4fb5-9f64-8a6240d76441}" enabled="1" method="Privileged" siteId="{3dd8961f-e488-4e60-8e11-a82d994e183d}" contentBits="1" removed="0"/>
</clbl:labelList>
</file>

<file path=docProps/app.xml><?xml version="1.0" encoding="utf-8"?>
<Properties xmlns="http://schemas.openxmlformats.org/officeDocument/2006/extended-properties" xmlns:vt="http://schemas.openxmlformats.org/officeDocument/2006/docPropsVTypes">
  <Template>Facet</Template>
  <TotalTime>69</TotalTime>
  <Words>1596</Words>
  <Application>Microsoft Office PowerPoint</Application>
  <PresentationFormat>Widescreen</PresentationFormat>
  <Paragraphs>136</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Trebuchet MS</vt:lpstr>
      <vt:lpstr>Wingdings 3</vt:lpstr>
      <vt:lpstr>Facet</vt:lpstr>
      <vt:lpstr>HTOL TMON Analysis Alert System</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1 : Threshold-based Approach</vt:lpstr>
      <vt:lpstr>Method 2 : 6-Sigma Rule  (Statistical Method)</vt:lpstr>
      <vt:lpstr>Method 2 : 6-Sigma Rule  (Statistical Method)</vt:lpstr>
      <vt:lpstr>Method 2 : 6-Sigma Rule  (Statistical Method)</vt:lpstr>
      <vt:lpstr>Method 2 : 6-Sigma Rule  (Statistical Method)</vt:lpstr>
      <vt:lpstr>Method 2 : 6-Sigma Rule  (Statistical Method)</vt:lpstr>
      <vt:lpstr>Method 2 : 6-Sigma Rule  (Statistical Method)</vt:lpstr>
      <vt:lpstr>Method 2 : 6-Sigma Rule  (Statistical Method)</vt:lpstr>
      <vt:lpstr>Method 2 : 6-Sigma Rule  (Statistical Method)</vt:lpstr>
      <vt:lpstr>Method 2 : 6-Sigma Rule  (Statistical Method)</vt:lpstr>
      <vt:lpstr>Method 2 : 6-Sigma Rule  (Statistical Method)</vt:lpstr>
      <vt:lpstr>Further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Moshnin, Artem</dc:creator>
  <cp:lastModifiedBy>Moshnin, Artem</cp:lastModifiedBy>
  <cp:revision>3</cp:revision>
  <dcterms:created xsi:type="dcterms:W3CDTF">2024-08-19T07:27:04Z</dcterms:created>
  <dcterms:modified xsi:type="dcterms:W3CDTF">2024-08-19T08:45:17Z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[AMD Official Use Only - AMD Internal Distribution Only]</vt:lpwstr>
  </property>
</Properties>
</file>