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0cbda5a907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0cbda5a907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cbda5a907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cbda5a907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0cbda5a907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0cbda5a907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cbda5a907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cbda5a90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cbda5a907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0cbda5a90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0cbda5a907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0cbda5a907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0cbda5a907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cbda5a907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cbda5a907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cbda5a907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cbda5a907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0cbda5a907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cbda5a907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cbda5a907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0cbda5a907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0cbda5a907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cbda5a907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cbda5a90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0cbda5a907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0cbda5a90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cbda5a90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0cbda5a907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Predictive Maintenance AI/ML Models Results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Reliability Engineering | Artem Moshnin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Classification Model</a:t>
            </a:r>
            <a:endParaRPr/>
          </a:p>
        </p:txBody>
      </p:sp>
      <p:sp>
        <p:nvSpPr>
          <p:cNvPr id="145" name="Google Shape;145;p22"/>
          <p:cNvSpPr txBox="1">
            <a:spLocks noGrp="1"/>
          </p:cNvSpPr>
          <p:nvPr>
            <p:ph type="body" idx="1"/>
          </p:nvPr>
        </p:nvSpPr>
        <p:spPr>
          <a:xfrm>
            <a:off x="729450" y="1382675"/>
            <a:ext cx="8213100" cy="36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How the Model Works:</a:t>
            </a:r>
            <a:endParaRPr b="1" dirty="0"/>
          </a:p>
          <a:p>
            <a:pPr marL="457200" lvl="0" indent="-311150" algn="l" rtl="0">
              <a:spcBef>
                <a:spcPts val="1200"/>
              </a:spcBef>
              <a:spcAft>
                <a:spcPts val="0"/>
              </a:spcAft>
              <a:buSzPts val="1300"/>
              <a:buChar char="●"/>
            </a:pPr>
            <a:r>
              <a:rPr lang="en-GB" b="1" dirty="0"/>
              <a:t>Model Training:</a:t>
            </a:r>
            <a:endParaRPr b="1" dirty="0"/>
          </a:p>
          <a:p>
            <a:pPr marL="914400" lvl="1" indent="-298450" algn="l" rtl="0">
              <a:spcBef>
                <a:spcPts val="0"/>
              </a:spcBef>
              <a:spcAft>
                <a:spcPts val="0"/>
              </a:spcAft>
              <a:buSzPts val="1100"/>
              <a:buChar char="○"/>
            </a:pPr>
            <a:r>
              <a:rPr lang="en-GB" dirty="0"/>
              <a:t>We use a machine learning algorithm called a Random Forest Classifier. </a:t>
            </a:r>
            <a:endParaRPr dirty="0"/>
          </a:p>
          <a:p>
            <a:pPr marL="914400" lvl="1" indent="-298450" algn="l" rtl="0">
              <a:spcBef>
                <a:spcPts val="0"/>
              </a:spcBef>
              <a:spcAft>
                <a:spcPts val="0"/>
              </a:spcAft>
              <a:buSzPts val="1100"/>
              <a:buChar char="○"/>
            </a:pPr>
            <a:r>
              <a:rPr lang="en-GB" dirty="0"/>
              <a:t>The model learns the relationships between the features (e.g., time of day, </a:t>
            </a:r>
            <a:r>
              <a:rPr lang="en-GB" dirty="0" err="1"/>
              <a:t>ChlPrs</a:t>
            </a:r>
            <a:r>
              <a:rPr lang="en-GB" dirty="0"/>
              <a:t> trends) and the occurrence of alerts.</a:t>
            </a:r>
            <a:endParaRPr b="1" dirty="0"/>
          </a:p>
          <a:p>
            <a:pPr marL="457200" lvl="0" indent="-311150" algn="l" rtl="0">
              <a:spcBef>
                <a:spcPts val="0"/>
              </a:spcBef>
              <a:spcAft>
                <a:spcPts val="0"/>
              </a:spcAft>
              <a:buSzPts val="1300"/>
              <a:buChar char="●"/>
            </a:pPr>
            <a:r>
              <a:rPr lang="en-GB" b="1" dirty="0"/>
              <a:t>Prediction:</a:t>
            </a:r>
            <a:endParaRPr b="1" dirty="0"/>
          </a:p>
          <a:p>
            <a:pPr marL="914400" lvl="1" indent="-298450" algn="l" rtl="0">
              <a:spcBef>
                <a:spcPts val="0"/>
              </a:spcBef>
              <a:spcAft>
                <a:spcPts val="0"/>
              </a:spcAft>
              <a:buSzPts val="1100"/>
              <a:buChar char="○"/>
            </a:pPr>
            <a:r>
              <a:rPr lang="en-GB" dirty="0"/>
              <a:t>For a given machine and time, the model predicts the probability of each alert type occurring within the next 7 days.</a:t>
            </a:r>
            <a:endParaRPr dirty="0"/>
          </a:p>
          <a:p>
            <a:pPr marL="914400" lvl="1" indent="-298450" algn="l" rtl="0">
              <a:spcBef>
                <a:spcPts val="0"/>
              </a:spcBef>
              <a:spcAft>
                <a:spcPts val="0"/>
              </a:spcAft>
              <a:buSzPts val="1100"/>
              <a:buChar char="○"/>
            </a:pPr>
            <a:r>
              <a:rPr lang="en-GB" dirty="0"/>
              <a:t>If this probability exceeds a threshold (e.g., 0.7), we flag it as a "high-risk" period.</a:t>
            </a:r>
            <a:endParaRPr dirty="0"/>
          </a:p>
          <a:p>
            <a:pPr marL="0" lvl="0" indent="0" algn="l" rtl="0">
              <a:spcBef>
                <a:spcPts val="1200"/>
              </a:spcBef>
              <a:spcAft>
                <a:spcPts val="1200"/>
              </a:spcAft>
              <a:buNone/>
            </a:pPr>
            <a:endParaRP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Classification Model</a:t>
            </a:r>
            <a:endParaRPr/>
          </a:p>
        </p:txBody>
      </p:sp>
      <p:sp>
        <p:nvSpPr>
          <p:cNvPr id="151" name="Google Shape;151;p23"/>
          <p:cNvSpPr txBox="1">
            <a:spLocks noGrp="1"/>
          </p:cNvSpPr>
          <p:nvPr>
            <p:ph type="body" idx="1"/>
          </p:nvPr>
        </p:nvSpPr>
        <p:spPr>
          <a:xfrm>
            <a:off x="729450" y="1382675"/>
            <a:ext cx="8213100" cy="36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Interpreting the Results</a:t>
            </a:r>
            <a:endParaRPr b="1" dirty="0"/>
          </a:p>
          <a:p>
            <a:pPr marL="457200" lvl="0" indent="-311150" algn="l" rtl="0">
              <a:spcBef>
                <a:spcPts val="1200"/>
              </a:spcBef>
              <a:spcAft>
                <a:spcPts val="0"/>
              </a:spcAft>
              <a:buSzPts val="1300"/>
              <a:buChar char="●"/>
            </a:pPr>
            <a:r>
              <a:rPr lang="en-GB" b="1" dirty="0"/>
              <a:t>Classification Report</a:t>
            </a:r>
            <a:r>
              <a:rPr lang="en-GB" dirty="0"/>
              <a:t>: The table shows how well the model predicts each alert type.</a:t>
            </a:r>
            <a:endParaRPr dirty="0"/>
          </a:p>
          <a:p>
            <a:pPr marL="914400" lvl="1" indent="-298450" algn="l" rtl="0">
              <a:spcBef>
                <a:spcPts val="0"/>
              </a:spcBef>
              <a:spcAft>
                <a:spcPts val="0"/>
              </a:spcAft>
              <a:buSzPts val="1100"/>
              <a:buChar char="○"/>
            </a:pPr>
            <a:r>
              <a:rPr lang="en-GB" dirty="0"/>
              <a:t>Precision: Of the alerts predicted, how many were actually real? Higher is better.</a:t>
            </a:r>
            <a:endParaRPr dirty="0"/>
          </a:p>
          <a:p>
            <a:pPr marL="914400" lvl="1" indent="-298450" algn="l" rtl="0">
              <a:spcBef>
                <a:spcPts val="0"/>
              </a:spcBef>
              <a:spcAft>
                <a:spcPts val="0"/>
              </a:spcAft>
              <a:buSzPts val="1100"/>
              <a:buChar char="○"/>
            </a:pPr>
            <a:r>
              <a:rPr lang="en-GB" dirty="0"/>
              <a:t>Recall: Of the actual alerts, how many did the model catch? Higher is better.</a:t>
            </a:r>
            <a:endParaRPr dirty="0"/>
          </a:p>
          <a:p>
            <a:pPr marL="457200" lvl="0" indent="-311150" algn="l" rtl="0">
              <a:spcBef>
                <a:spcPts val="0"/>
              </a:spcBef>
              <a:spcAft>
                <a:spcPts val="0"/>
              </a:spcAft>
              <a:buSzPts val="1300"/>
              <a:buChar char="●"/>
            </a:pPr>
            <a:r>
              <a:rPr lang="en-GB" b="1" dirty="0"/>
              <a:t>Visualization</a:t>
            </a:r>
            <a:r>
              <a:rPr lang="en-GB" dirty="0"/>
              <a:t>: </a:t>
            </a:r>
            <a:endParaRPr dirty="0"/>
          </a:p>
          <a:p>
            <a:pPr marL="914400" lvl="1" indent="-298450" algn="l" rtl="0">
              <a:spcBef>
                <a:spcPts val="0"/>
              </a:spcBef>
              <a:spcAft>
                <a:spcPts val="0"/>
              </a:spcAft>
              <a:buSzPts val="1100"/>
              <a:buChar char="○"/>
            </a:pPr>
            <a:r>
              <a:rPr lang="en-GB" dirty="0"/>
              <a:t>The plots show actual alerts (blue circles) and predicted high-risk periods (orange crosses) over time for each machine. Good alignment means the model is working well.</a:t>
            </a:r>
            <a:endParaRPr dirty="0"/>
          </a:p>
          <a:p>
            <a:pPr marL="457200" lvl="0" indent="-311150" algn="l" rtl="0">
              <a:spcBef>
                <a:spcPts val="0"/>
              </a:spcBef>
              <a:spcAft>
                <a:spcPts val="0"/>
              </a:spcAft>
              <a:buSzPts val="1300"/>
              <a:buChar char="●"/>
            </a:pPr>
            <a:r>
              <a:rPr lang="en-GB" b="1" dirty="0"/>
              <a:t>Probability Predictions</a:t>
            </a:r>
            <a:r>
              <a:rPr lang="en-GB" dirty="0"/>
              <a:t>: </a:t>
            </a:r>
            <a:endParaRPr dirty="0"/>
          </a:p>
          <a:p>
            <a:pPr marL="914400" lvl="1" indent="-298450" algn="l" rtl="0">
              <a:spcBef>
                <a:spcPts val="0"/>
              </a:spcBef>
              <a:spcAft>
                <a:spcPts val="0"/>
              </a:spcAft>
              <a:buSzPts val="1100"/>
              <a:buChar char="○"/>
            </a:pPr>
            <a:r>
              <a:rPr lang="en-GB" dirty="0"/>
              <a:t>For new data, the model outputs the probability of each alert type. Higher probability means higher risk.</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Classification Model</a:t>
            </a:r>
            <a:endParaRPr/>
          </a:p>
        </p:txBody>
      </p:sp>
      <p:sp>
        <p:nvSpPr>
          <p:cNvPr id="157" name="Google Shape;157;p24"/>
          <p:cNvSpPr txBox="1">
            <a:spLocks noGrp="1"/>
          </p:cNvSpPr>
          <p:nvPr>
            <p:ph type="body" idx="1"/>
          </p:nvPr>
        </p:nvSpPr>
        <p:spPr>
          <a:xfrm>
            <a:off x="729450" y="1382675"/>
            <a:ext cx="8213100" cy="36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Model Results Visualisations </a:t>
            </a:r>
            <a:endParaRPr b="1"/>
          </a:p>
          <a:p>
            <a:pPr marL="0" lvl="0" indent="0" algn="l" rtl="0">
              <a:spcBef>
                <a:spcPts val="1200"/>
              </a:spcBef>
              <a:spcAft>
                <a:spcPts val="0"/>
              </a:spcAft>
              <a:buNone/>
            </a:pPr>
            <a:r>
              <a:rPr lang="en-GB" b="1"/>
              <a:t>(LOW Alerts) (Train Data)</a:t>
            </a:r>
            <a:endParaRPr b="1"/>
          </a:p>
          <a:p>
            <a:pPr marL="0" lvl="0" indent="0" algn="l" rtl="0">
              <a:lnSpc>
                <a:spcPct val="100000"/>
              </a:lnSpc>
              <a:spcBef>
                <a:spcPts val="1200"/>
              </a:spcBef>
              <a:spcAft>
                <a:spcPts val="0"/>
              </a:spcAft>
              <a:buNone/>
            </a:pPr>
            <a:r>
              <a:rPr lang="en-GB" sz="800"/>
              <a:t>Precision: Of the alerts predicted, how many were actually real? Higher is better.</a:t>
            </a:r>
            <a:endParaRPr sz="800"/>
          </a:p>
          <a:p>
            <a:pPr marL="0" lvl="0" indent="0" algn="l" rtl="0">
              <a:lnSpc>
                <a:spcPct val="100000"/>
              </a:lnSpc>
              <a:spcBef>
                <a:spcPts val="0"/>
              </a:spcBef>
              <a:spcAft>
                <a:spcPts val="0"/>
              </a:spcAft>
              <a:buNone/>
            </a:pPr>
            <a:r>
              <a:rPr lang="en-GB" sz="800"/>
              <a:t>Recall: Of the actual alerts, how many did the model catch? Higher is better.</a:t>
            </a:r>
            <a:endParaRPr sz="800"/>
          </a:p>
          <a:p>
            <a:pPr marL="0" lvl="0" indent="0" algn="l" rtl="0">
              <a:lnSpc>
                <a:spcPct val="100000"/>
              </a:lnSpc>
              <a:spcBef>
                <a:spcPts val="0"/>
              </a:spcBef>
              <a:spcAft>
                <a:spcPts val="0"/>
              </a:spcAft>
              <a:buNone/>
            </a:pPr>
            <a:endParaRPr sz="800"/>
          </a:p>
          <a:p>
            <a:pPr marL="0" lvl="0" indent="0" algn="l" rtl="0">
              <a:lnSpc>
                <a:spcPct val="100000"/>
              </a:lnSpc>
              <a:spcBef>
                <a:spcPts val="0"/>
              </a:spcBef>
              <a:spcAft>
                <a:spcPts val="0"/>
              </a:spcAft>
              <a:buNone/>
            </a:pPr>
            <a:r>
              <a:rPr lang="en-GB" sz="800"/>
              <a:t>Precision = 0.97</a:t>
            </a:r>
            <a:endParaRPr sz="800"/>
          </a:p>
          <a:p>
            <a:pPr marL="0" lvl="0" indent="0" algn="l" rtl="0">
              <a:lnSpc>
                <a:spcPct val="100000"/>
              </a:lnSpc>
              <a:spcBef>
                <a:spcPts val="0"/>
              </a:spcBef>
              <a:spcAft>
                <a:spcPts val="0"/>
              </a:spcAft>
              <a:buNone/>
            </a:pPr>
            <a:r>
              <a:rPr lang="en-GB" sz="800"/>
              <a:t>Recall = 0.72</a:t>
            </a:r>
            <a:endParaRPr sz="800"/>
          </a:p>
        </p:txBody>
      </p:sp>
      <p:pic>
        <p:nvPicPr>
          <p:cNvPr id="158" name="Google Shape;158;p24"/>
          <p:cNvPicPr preferRelativeResize="0"/>
          <p:nvPr/>
        </p:nvPicPr>
        <p:blipFill rotWithShape="1">
          <a:blip r:embed="rId3">
            <a:alphaModFix/>
          </a:blip>
          <a:srcRect b="22779"/>
          <a:stretch/>
        </p:blipFill>
        <p:spPr>
          <a:xfrm>
            <a:off x="4416700" y="575700"/>
            <a:ext cx="4605602" cy="346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Classification Model</a:t>
            </a:r>
            <a:endParaRPr/>
          </a:p>
        </p:txBody>
      </p:sp>
      <p:sp>
        <p:nvSpPr>
          <p:cNvPr id="164" name="Google Shape;164;p25"/>
          <p:cNvSpPr txBox="1">
            <a:spLocks noGrp="1"/>
          </p:cNvSpPr>
          <p:nvPr>
            <p:ph type="body" idx="1"/>
          </p:nvPr>
        </p:nvSpPr>
        <p:spPr>
          <a:xfrm>
            <a:off x="729450" y="1382675"/>
            <a:ext cx="8213100" cy="36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Model Results Visualisations </a:t>
            </a:r>
            <a:endParaRPr b="1"/>
          </a:p>
          <a:p>
            <a:pPr marL="0" lvl="0" indent="0" algn="l" rtl="0">
              <a:spcBef>
                <a:spcPts val="1200"/>
              </a:spcBef>
              <a:spcAft>
                <a:spcPts val="0"/>
              </a:spcAft>
              <a:buNone/>
            </a:pPr>
            <a:r>
              <a:rPr lang="en-GB" b="1"/>
              <a:t>(MEDIUM Alerts) (Train Data)</a:t>
            </a:r>
            <a:endParaRPr b="1"/>
          </a:p>
          <a:p>
            <a:pPr marL="0" lvl="0" indent="0" algn="l" rtl="0">
              <a:lnSpc>
                <a:spcPct val="100000"/>
              </a:lnSpc>
              <a:spcBef>
                <a:spcPts val="1200"/>
              </a:spcBef>
              <a:spcAft>
                <a:spcPts val="0"/>
              </a:spcAft>
              <a:buNone/>
            </a:pPr>
            <a:r>
              <a:rPr lang="en-GB" sz="800"/>
              <a:t>Precision: Of the alerts predicted, how many were actually real? Higher is better.</a:t>
            </a:r>
            <a:endParaRPr sz="800"/>
          </a:p>
          <a:p>
            <a:pPr marL="0" lvl="0" indent="0" algn="l" rtl="0">
              <a:lnSpc>
                <a:spcPct val="100000"/>
              </a:lnSpc>
              <a:spcBef>
                <a:spcPts val="0"/>
              </a:spcBef>
              <a:spcAft>
                <a:spcPts val="0"/>
              </a:spcAft>
              <a:buNone/>
            </a:pPr>
            <a:r>
              <a:rPr lang="en-GB" sz="800"/>
              <a:t>Recall: Of the actual alerts, how many did the model catch? Higher is better.</a:t>
            </a:r>
            <a:endParaRPr sz="800"/>
          </a:p>
          <a:p>
            <a:pPr marL="0" lvl="0" indent="0" algn="l" rtl="0">
              <a:lnSpc>
                <a:spcPct val="100000"/>
              </a:lnSpc>
              <a:spcBef>
                <a:spcPts val="0"/>
              </a:spcBef>
              <a:spcAft>
                <a:spcPts val="0"/>
              </a:spcAft>
              <a:buNone/>
            </a:pPr>
            <a:endParaRPr sz="800"/>
          </a:p>
          <a:p>
            <a:pPr marL="0" lvl="0" indent="0" algn="l" rtl="0">
              <a:lnSpc>
                <a:spcPct val="100000"/>
              </a:lnSpc>
              <a:spcBef>
                <a:spcPts val="0"/>
              </a:spcBef>
              <a:spcAft>
                <a:spcPts val="0"/>
              </a:spcAft>
              <a:buNone/>
            </a:pPr>
            <a:endParaRPr sz="800"/>
          </a:p>
          <a:p>
            <a:pPr marL="0" lvl="0" indent="0" algn="l" rtl="0">
              <a:lnSpc>
                <a:spcPct val="100000"/>
              </a:lnSpc>
              <a:spcBef>
                <a:spcPts val="0"/>
              </a:spcBef>
              <a:spcAft>
                <a:spcPts val="0"/>
              </a:spcAft>
              <a:buNone/>
            </a:pPr>
            <a:r>
              <a:rPr lang="en-GB" sz="800"/>
              <a:t>Precision = 0.98</a:t>
            </a:r>
            <a:endParaRPr sz="800"/>
          </a:p>
          <a:p>
            <a:pPr marL="0" lvl="0" indent="0" algn="l" rtl="0">
              <a:lnSpc>
                <a:spcPct val="100000"/>
              </a:lnSpc>
              <a:spcBef>
                <a:spcPts val="0"/>
              </a:spcBef>
              <a:spcAft>
                <a:spcPts val="0"/>
              </a:spcAft>
              <a:buNone/>
            </a:pPr>
            <a:r>
              <a:rPr lang="en-GB" sz="800"/>
              <a:t>Recall = 0.78</a:t>
            </a:r>
            <a:endParaRPr sz="800"/>
          </a:p>
        </p:txBody>
      </p:sp>
      <p:pic>
        <p:nvPicPr>
          <p:cNvPr id="165" name="Google Shape;165;p25"/>
          <p:cNvPicPr preferRelativeResize="0"/>
          <p:nvPr/>
        </p:nvPicPr>
        <p:blipFill rotWithShape="1">
          <a:blip r:embed="rId3">
            <a:alphaModFix/>
          </a:blip>
          <a:srcRect b="26739"/>
          <a:stretch/>
        </p:blipFill>
        <p:spPr>
          <a:xfrm>
            <a:off x="4240825" y="540000"/>
            <a:ext cx="4510502" cy="33514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Classification Model</a:t>
            </a:r>
            <a:endParaRPr/>
          </a:p>
        </p:txBody>
      </p:sp>
      <p:sp>
        <p:nvSpPr>
          <p:cNvPr id="171" name="Google Shape;171;p26"/>
          <p:cNvSpPr txBox="1">
            <a:spLocks noGrp="1"/>
          </p:cNvSpPr>
          <p:nvPr>
            <p:ph type="body" idx="1"/>
          </p:nvPr>
        </p:nvSpPr>
        <p:spPr>
          <a:xfrm>
            <a:off x="729450" y="1382675"/>
            <a:ext cx="8213100" cy="36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Model Results Visualisations </a:t>
            </a:r>
            <a:endParaRPr b="1"/>
          </a:p>
          <a:p>
            <a:pPr marL="0" lvl="0" indent="0" algn="l" rtl="0">
              <a:spcBef>
                <a:spcPts val="1200"/>
              </a:spcBef>
              <a:spcAft>
                <a:spcPts val="0"/>
              </a:spcAft>
              <a:buNone/>
            </a:pPr>
            <a:r>
              <a:rPr lang="en-GB" b="1"/>
              <a:t>(HIGH Alerts) (Train Data)</a:t>
            </a:r>
            <a:endParaRPr b="1"/>
          </a:p>
          <a:p>
            <a:pPr marL="0" lvl="0" indent="0" algn="l" rtl="0">
              <a:lnSpc>
                <a:spcPct val="100000"/>
              </a:lnSpc>
              <a:spcBef>
                <a:spcPts val="1200"/>
              </a:spcBef>
              <a:spcAft>
                <a:spcPts val="0"/>
              </a:spcAft>
              <a:buNone/>
            </a:pPr>
            <a:r>
              <a:rPr lang="en-GB" sz="800"/>
              <a:t>Precision: Of the alerts predicted, how many were actually real? Higher is better.</a:t>
            </a:r>
            <a:endParaRPr sz="800"/>
          </a:p>
          <a:p>
            <a:pPr marL="0" lvl="0" indent="0" algn="l" rtl="0">
              <a:lnSpc>
                <a:spcPct val="100000"/>
              </a:lnSpc>
              <a:spcBef>
                <a:spcPts val="0"/>
              </a:spcBef>
              <a:spcAft>
                <a:spcPts val="0"/>
              </a:spcAft>
              <a:buNone/>
            </a:pPr>
            <a:r>
              <a:rPr lang="en-GB" sz="800"/>
              <a:t>Recall: Of the actual alerts, how many did the model catch? Higher is better.</a:t>
            </a:r>
            <a:endParaRPr sz="800"/>
          </a:p>
          <a:p>
            <a:pPr marL="0" lvl="0" indent="0" algn="l" rtl="0">
              <a:lnSpc>
                <a:spcPct val="100000"/>
              </a:lnSpc>
              <a:spcBef>
                <a:spcPts val="0"/>
              </a:spcBef>
              <a:spcAft>
                <a:spcPts val="0"/>
              </a:spcAft>
              <a:buNone/>
            </a:pPr>
            <a:endParaRPr sz="800"/>
          </a:p>
          <a:p>
            <a:pPr marL="0" lvl="0" indent="0" algn="l" rtl="0">
              <a:lnSpc>
                <a:spcPct val="100000"/>
              </a:lnSpc>
              <a:spcBef>
                <a:spcPts val="0"/>
              </a:spcBef>
              <a:spcAft>
                <a:spcPts val="0"/>
              </a:spcAft>
              <a:buNone/>
            </a:pPr>
            <a:r>
              <a:rPr lang="en-GB" sz="800"/>
              <a:t>Precision = 0.95</a:t>
            </a:r>
            <a:endParaRPr sz="800"/>
          </a:p>
          <a:p>
            <a:pPr marL="0" lvl="0" indent="0" algn="l" rtl="0">
              <a:lnSpc>
                <a:spcPct val="100000"/>
              </a:lnSpc>
              <a:spcBef>
                <a:spcPts val="0"/>
              </a:spcBef>
              <a:spcAft>
                <a:spcPts val="0"/>
              </a:spcAft>
              <a:buNone/>
            </a:pPr>
            <a:r>
              <a:rPr lang="en-GB" sz="800"/>
              <a:t>Recall = 0.68</a:t>
            </a:r>
            <a:endParaRPr sz="800"/>
          </a:p>
        </p:txBody>
      </p:sp>
      <p:pic>
        <p:nvPicPr>
          <p:cNvPr id="172" name="Google Shape;172;p26"/>
          <p:cNvPicPr preferRelativeResize="0"/>
          <p:nvPr/>
        </p:nvPicPr>
        <p:blipFill rotWithShape="1">
          <a:blip r:embed="rId3">
            <a:alphaModFix/>
          </a:blip>
          <a:srcRect b="27462"/>
          <a:stretch/>
        </p:blipFill>
        <p:spPr>
          <a:xfrm>
            <a:off x="4465425" y="522725"/>
            <a:ext cx="4477127" cy="3335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Classification Model</a:t>
            </a:r>
            <a:endParaRPr/>
          </a:p>
        </p:txBody>
      </p:sp>
      <p:sp>
        <p:nvSpPr>
          <p:cNvPr id="178" name="Google Shape;178;p27"/>
          <p:cNvSpPr txBox="1">
            <a:spLocks noGrp="1"/>
          </p:cNvSpPr>
          <p:nvPr>
            <p:ph type="body" idx="1"/>
          </p:nvPr>
        </p:nvSpPr>
        <p:spPr>
          <a:xfrm>
            <a:off x="729450" y="1382675"/>
            <a:ext cx="8213100" cy="36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Model Results Visualisations </a:t>
            </a:r>
            <a:endParaRPr b="1"/>
          </a:p>
          <a:p>
            <a:pPr marL="0" lvl="0" indent="0" algn="l" rtl="0">
              <a:spcBef>
                <a:spcPts val="1200"/>
              </a:spcBef>
              <a:spcAft>
                <a:spcPts val="0"/>
              </a:spcAft>
              <a:buNone/>
            </a:pPr>
            <a:r>
              <a:rPr lang="en-GB" b="1"/>
              <a:t>(SIGMA Alerts)  (Train Data)</a:t>
            </a:r>
            <a:endParaRPr b="1"/>
          </a:p>
          <a:p>
            <a:pPr marL="0" lvl="0" indent="0" algn="l" rtl="0">
              <a:lnSpc>
                <a:spcPct val="100000"/>
              </a:lnSpc>
              <a:spcBef>
                <a:spcPts val="1200"/>
              </a:spcBef>
              <a:spcAft>
                <a:spcPts val="0"/>
              </a:spcAft>
              <a:buNone/>
            </a:pPr>
            <a:r>
              <a:rPr lang="en-GB" sz="800"/>
              <a:t>Precision: Of the alerts predicted, how many were actually real? Higher is better.</a:t>
            </a:r>
            <a:endParaRPr sz="800"/>
          </a:p>
          <a:p>
            <a:pPr marL="0" lvl="0" indent="0" algn="l" rtl="0">
              <a:lnSpc>
                <a:spcPct val="100000"/>
              </a:lnSpc>
              <a:spcBef>
                <a:spcPts val="0"/>
              </a:spcBef>
              <a:spcAft>
                <a:spcPts val="0"/>
              </a:spcAft>
              <a:buNone/>
            </a:pPr>
            <a:r>
              <a:rPr lang="en-GB" sz="800"/>
              <a:t>Recall: Of the actual alerts, how many did the model catch? Higher is better.</a:t>
            </a:r>
            <a:endParaRPr sz="800"/>
          </a:p>
          <a:p>
            <a:pPr marL="0" lvl="0" indent="0" algn="l" rtl="0">
              <a:lnSpc>
                <a:spcPct val="100000"/>
              </a:lnSpc>
              <a:spcBef>
                <a:spcPts val="0"/>
              </a:spcBef>
              <a:spcAft>
                <a:spcPts val="0"/>
              </a:spcAft>
              <a:buNone/>
            </a:pPr>
            <a:endParaRPr sz="800"/>
          </a:p>
          <a:p>
            <a:pPr marL="0" lvl="0" indent="0" algn="l" rtl="0">
              <a:lnSpc>
                <a:spcPct val="100000"/>
              </a:lnSpc>
              <a:spcBef>
                <a:spcPts val="0"/>
              </a:spcBef>
              <a:spcAft>
                <a:spcPts val="0"/>
              </a:spcAft>
              <a:buNone/>
            </a:pPr>
            <a:r>
              <a:rPr lang="en-GB" sz="800"/>
              <a:t>Precision = 0.60</a:t>
            </a:r>
            <a:endParaRPr sz="800"/>
          </a:p>
          <a:p>
            <a:pPr marL="0" lvl="0" indent="0" algn="l" rtl="0">
              <a:lnSpc>
                <a:spcPct val="100000"/>
              </a:lnSpc>
              <a:spcBef>
                <a:spcPts val="0"/>
              </a:spcBef>
              <a:spcAft>
                <a:spcPts val="0"/>
              </a:spcAft>
              <a:buNone/>
            </a:pPr>
            <a:r>
              <a:rPr lang="en-GB" sz="800"/>
              <a:t>Recall = 0.45</a:t>
            </a:r>
            <a:endParaRPr sz="800"/>
          </a:p>
        </p:txBody>
      </p:sp>
      <p:pic>
        <p:nvPicPr>
          <p:cNvPr id="179" name="Google Shape;179;p27"/>
          <p:cNvPicPr preferRelativeResize="0"/>
          <p:nvPr/>
        </p:nvPicPr>
        <p:blipFill rotWithShape="1">
          <a:blip r:embed="rId3">
            <a:alphaModFix/>
          </a:blip>
          <a:srcRect b="26943"/>
          <a:stretch/>
        </p:blipFill>
        <p:spPr>
          <a:xfrm>
            <a:off x="4692750" y="543500"/>
            <a:ext cx="4392324" cy="333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Regression Model</a:t>
            </a:r>
            <a:endParaRPr/>
          </a:p>
        </p:txBody>
      </p:sp>
      <p:sp>
        <p:nvSpPr>
          <p:cNvPr id="93" name="Google Shape;93;p14"/>
          <p:cNvSpPr txBox="1">
            <a:spLocks noGrp="1"/>
          </p:cNvSpPr>
          <p:nvPr>
            <p:ph type="body" idx="1"/>
          </p:nvPr>
        </p:nvSpPr>
        <p:spPr>
          <a:xfrm>
            <a:off x="729450" y="1382675"/>
            <a:ext cx="7862100" cy="36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a:t>
            </a:r>
            <a:r>
              <a:rPr lang="en-GB" b="1"/>
              <a:t>Regression Model</a:t>
            </a:r>
            <a:r>
              <a:rPr lang="en-GB"/>
              <a:t> is formulated in such a way that: Our goal is to </a:t>
            </a:r>
            <a:r>
              <a:rPr lang="en-GB" b="1"/>
              <a:t>predict</a:t>
            </a:r>
            <a:r>
              <a:rPr lang="en-GB"/>
              <a:t> the </a:t>
            </a:r>
            <a:r>
              <a:rPr lang="en-GB" b="1"/>
              <a:t>time until the next alert</a:t>
            </a:r>
            <a:r>
              <a:rPr lang="en-GB"/>
              <a:t> (LOW, MEDIUM, HIGH, or SIGMA) on the </a:t>
            </a:r>
            <a:r>
              <a:rPr lang="en-GB" b="1"/>
              <a:t>HTOL machines</a:t>
            </a:r>
            <a:r>
              <a:rPr lang="en-GB"/>
              <a:t>. As the training data, we’re using the alerts we have labelled automatically using the Alerting Dashboard previously.</a:t>
            </a:r>
            <a:endParaRPr/>
          </a:p>
          <a:p>
            <a:pPr marL="0" lvl="0" indent="0" algn="l" rtl="0">
              <a:spcBef>
                <a:spcPts val="1200"/>
              </a:spcBef>
              <a:spcAft>
                <a:spcPts val="0"/>
              </a:spcAft>
              <a:buNone/>
            </a:pPr>
            <a:r>
              <a:rPr lang="en-GB" b="1"/>
              <a:t>How the Model Works:</a:t>
            </a:r>
            <a:endParaRPr b="1"/>
          </a:p>
          <a:p>
            <a:pPr marL="457200" lvl="0" indent="-311150" algn="l" rtl="0">
              <a:spcBef>
                <a:spcPts val="1200"/>
              </a:spcBef>
              <a:spcAft>
                <a:spcPts val="0"/>
              </a:spcAft>
              <a:buSzPts val="1300"/>
              <a:buChar char="●"/>
            </a:pPr>
            <a:r>
              <a:rPr lang="en-GB" b="1"/>
              <a:t>Data Preparation</a:t>
            </a:r>
            <a:r>
              <a:rPr lang="en-GB"/>
              <a:t>: We gather data from all your HTOL machines and process it to extract meaningful information. This includes:</a:t>
            </a:r>
            <a:endParaRPr/>
          </a:p>
          <a:p>
            <a:pPr marL="914400" lvl="1" indent="-298450" algn="l" rtl="0">
              <a:spcBef>
                <a:spcPts val="0"/>
              </a:spcBef>
              <a:spcAft>
                <a:spcPts val="0"/>
              </a:spcAft>
              <a:buSzPts val="1100"/>
              <a:buAutoNum type="alphaLcPeriod"/>
            </a:pPr>
            <a:r>
              <a:rPr lang="en-GB" b="1"/>
              <a:t>Time-based features</a:t>
            </a:r>
            <a:r>
              <a:rPr lang="en-GB"/>
              <a:t>: Hour of the day, day of the week, month, etc., as alerts might be more frequent at certain times.</a:t>
            </a:r>
            <a:endParaRPr/>
          </a:p>
          <a:p>
            <a:pPr marL="914400" lvl="1" indent="-298450" algn="l" rtl="0">
              <a:spcBef>
                <a:spcPts val="0"/>
              </a:spcBef>
              <a:spcAft>
                <a:spcPts val="0"/>
              </a:spcAft>
              <a:buSzPts val="1100"/>
              <a:buAutoNum type="alphaLcPeriod"/>
            </a:pPr>
            <a:r>
              <a:rPr lang="en-GB" b="1"/>
              <a:t>Rolling statistics</a:t>
            </a:r>
            <a:r>
              <a:rPr lang="en-GB"/>
              <a:t>: We look at recent trends in Chiller Pressure (ChlPrs) by calculating its moving average and standard deviation. This helps us capture short-term fluctuations that might lead to an alert.</a:t>
            </a:r>
            <a:endParaRPr/>
          </a:p>
          <a:p>
            <a:pPr marL="914400" lvl="1" indent="-298450" algn="l" rtl="0">
              <a:spcBef>
                <a:spcPts val="0"/>
              </a:spcBef>
              <a:spcAft>
                <a:spcPts val="0"/>
              </a:spcAft>
              <a:buSzPts val="1100"/>
              <a:buAutoNum type="alphaLcPeriod"/>
            </a:pPr>
            <a:r>
              <a:rPr lang="en-GB" b="1"/>
              <a:t>Time since last alert</a:t>
            </a:r>
            <a:r>
              <a:rPr lang="en-GB"/>
              <a:t>: We track how long it's been since the last alert of each type. This helps us understand the typical interval between alerts.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Regression Model</a:t>
            </a:r>
            <a:endParaRPr/>
          </a:p>
        </p:txBody>
      </p:sp>
      <p:sp>
        <p:nvSpPr>
          <p:cNvPr id="99" name="Google Shape;99;p15"/>
          <p:cNvSpPr txBox="1">
            <a:spLocks noGrp="1"/>
          </p:cNvSpPr>
          <p:nvPr>
            <p:ph type="body" idx="1"/>
          </p:nvPr>
        </p:nvSpPr>
        <p:spPr>
          <a:xfrm>
            <a:off x="729450" y="1382675"/>
            <a:ext cx="8028300" cy="36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How the Model Works:</a:t>
            </a:r>
            <a:endParaRPr b="1" dirty="0"/>
          </a:p>
          <a:p>
            <a:pPr marL="457200" lvl="0" indent="-311150" algn="l" rtl="0">
              <a:spcBef>
                <a:spcPts val="1200"/>
              </a:spcBef>
              <a:spcAft>
                <a:spcPts val="0"/>
              </a:spcAft>
              <a:buSzPts val="1300"/>
              <a:buChar char="●"/>
            </a:pPr>
            <a:r>
              <a:rPr lang="en-GB" b="1" dirty="0"/>
              <a:t>Model Training</a:t>
            </a:r>
            <a:r>
              <a:rPr lang="en-GB" dirty="0"/>
              <a:t>: We use a machine learning algorithm called a Random Forest Regressor. </a:t>
            </a:r>
            <a:endParaRPr dirty="0"/>
          </a:p>
          <a:p>
            <a:pPr marL="914400" lvl="1" indent="-298450" algn="l" rtl="0">
              <a:spcBef>
                <a:spcPts val="0"/>
              </a:spcBef>
              <a:spcAft>
                <a:spcPts val="0"/>
              </a:spcAft>
              <a:buSzPts val="1100"/>
              <a:buChar char="○"/>
            </a:pPr>
            <a:r>
              <a:rPr lang="en-GB" dirty="0"/>
              <a:t>This algorithm learns the relationships between the features we engineered (time-based features, rolling statistics, etc.) and the actual time until the next alert. </a:t>
            </a:r>
            <a:endParaRPr dirty="0"/>
          </a:p>
          <a:p>
            <a:pPr marL="914400" lvl="1" indent="-298450" algn="l" rtl="0">
              <a:spcBef>
                <a:spcPts val="0"/>
              </a:spcBef>
              <a:spcAft>
                <a:spcPts val="0"/>
              </a:spcAft>
              <a:buSzPts val="1100"/>
              <a:buChar char="○"/>
            </a:pPr>
            <a:r>
              <a:rPr lang="en-GB" dirty="0"/>
              <a:t>It's like showing the model many examples of past alerts and their preceding conditions so it can learn to recognize patterns.</a:t>
            </a:r>
            <a:endParaRPr dirty="0"/>
          </a:p>
          <a:p>
            <a:pPr marL="457200" lvl="0" indent="-311150" algn="l" rtl="0">
              <a:spcBef>
                <a:spcPts val="0"/>
              </a:spcBef>
              <a:spcAft>
                <a:spcPts val="0"/>
              </a:spcAft>
              <a:buSzPts val="1300"/>
              <a:buChar char="●"/>
            </a:pPr>
            <a:r>
              <a:rPr lang="en-GB" b="1" dirty="0"/>
              <a:t>Prediction</a:t>
            </a:r>
            <a:r>
              <a:rPr lang="en-GB" dirty="0"/>
              <a:t>:  Once the model is trained, we can feed it the current data from the machines. The model then predicts how many days are left until the next alert of each type (LOW, MEDIUM, HIGH, SIGMA).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Regression Model</a:t>
            </a:r>
            <a:endParaRPr/>
          </a:p>
        </p:txBody>
      </p:sp>
      <p:sp>
        <p:nvSpPr>
          <p:cNvPr id="105" name="Google Shape;105;p16"/>
          <p:cNvSpPr txBox="1">
            <a:spLocks noGrp="1"/>
          </p:cNvSpPr>
          <p:nvPr>
            <p:ph type="body" idx="1"/>
          </p:nvPr>
        </p:nvSpPr>
        <p:spPr>
          <a:xfrm>
            <a:off x="729450" y="1382675"/>
            <a:ext cx="8194500" cy="36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Interpreting the Results</a:t>
            </a:r>
            <a:endParaRPr b="1"/>
          </a:p>
          <a:p>
            <a:pPr marL="457200" lvl="0" indent="-311150" algn="l" rtl="0">
              <a:spcBef>
                <a:spcPts val="1200"/>
              </a:spcBef>
              <a:spcAft>
                <a:spcPts val="0"/>
              </a:spcAft>
              <a:buSzPts val="1300"/>
              <a:buChar char="●"/>
            </a:pPr>
            <a:r>
              <a:rPr lang="en-GB" b="1"/>
              <a:t>MAE</a:t>
            </a:r>
            <a:r>
              <a:rPr lang="en-GB"/>
              <a:t> and </a:t>
            </a:r>
            <a:r>
              <a:rPr lang="en-GB" b="1"/>
              <a:t>RMSE</a:t>
            </a:r>
            <a:r>
              <a:rPr lang="en-GB"/>
              <a:t>: </a:t>
            </a:r>
            <a:endParaRPr/>
          </a:p>
          <a:p>
            <a:pPr marL="914400" lvl="1" indent="-298450" algn="l" rtl="0">
              <a:spcBef>
                <a:spcPts val="0"/>
              </a:spcBef>
              <a:spcAft>
                <a:spcPts val="0"/>
              </a:spcAft>
              <a:buSzPts val="1100"/>
              <a:buChar char="○"/>
            </a:pPr>
            <a:r>
              <a:rPr lang="en-GB" b="1"/>
              <a:t>MAE (Mean Absolute Error)</a:t>
            </a:r>
            <a:r>
              <a:rPr lang="en-GB"/>
              <a:t>: This tells us the average prediction error in days. A lower MAE means more accurate predictions. For instance, an MAE of 2 days means our predictions are, on average, off by 2 days.</a:t>
            </a:r>
            <a:endParaRPr/>
          </a:p>
          <a:p>
            <a:pPr marL="914400" lvl="1" indent="-298450" algn="l" rtl="0">
              <a:spcBef>
                <a:spcPts val="0"/>
              </a:spcBef>
              <a:spcAft>
                <a:spcPts val="0"/>
              </a:spcAft>
              <a:buSzPts val="1100"/>
              <a:buChar char="○"/>
            </a:pPr>
            <a:r>
              <a:rPr lang="en-GB" b="1"/>
              <a:t>RMSE (Root Mean Squared Error)</a:t>
            </a:r>
            <a:r>
              <a:rPr lang="en-GB"/>
              <a:t>: Similar to MAE, but gives more weight to larger errors. It helps us understand the consistency of the predictions.</a:t>
            </a:r>
            <a:endParaRPr/>
          </a:p>
          <a:p>
            <a:pPr marL="457200" lvl="0" indent="-311150" algn="l" rtl="0">
              <a:spcBef>
                <a:spcPts val="0"/>
              </a:spcBef>
              <a:spcAft>
                <a:spcPts val="0"/>
              </a:spcAft>
              <a:buSzPts val="1300"/>
              <a:buChar char="●"/>
            </a:pPr>
            <a:r>
              <a:rPr lang="en-GB" b="1"/>
              <a:t>Visualizations</a:t>
            </a:r>
            <a:r>
              <a:rPr lang="en-GB"/>
              <a:t>: </a:t>
            </a:r>
            <a:endParaRPr/>
          </a:p>
          <a:p>
            <a:pPr marL="914400" lvl="1" indent="-298450" algn="l" rtl="0">
              <a:spcBef>
                <a:spcPts val="0"/>
              </a:spcBef>
              <a:spcAft>
                <a:spcPts val="0"/>
              </a:spcAft>
              <a:buSzPts val="1100"/>
              <a:buChar char="○"/>
            </a:pPr>
            <a:r>
              <a:rPr lang="en-GB"/>
              <a:t>The charts show each machine's actual alerts (blue circles) and the model's predicted alerts (orange crosses). </a:t>
            </a:r>
            <a:endParaRPr/>
          </a:p>
          <a:p>
            <a:pPr marL="914400" lvl="1" indent="-298450" algn="l" rtl="0">
              <a:spcBef>
                <a:spcPts val="0"/>
              </a:spcBef>
              <a:spcAft>
                <a:spcPts val="0"/>
              </a:spcAft>
              <a:buSzPts val="1100"/>
              <a:buChar char="○"/>
            </a:pPr>
            <a:r>
              <a:rPr lang="en-GB"/>
              <a:t>Good alignment means accurate predictions. Clusters of orange crosses without blue circles might indicate false positives, while blue circles without orange crosses suggest missed alerts.</a:t>
            </a:r>
            <a:endParaRPr/>
          </a:p>
          <a:p>
            <a:pPr marL="0" lvl="0" indent="0" algn="l" rtl="0">
              <a:spcBef>
                <a:spcPts val="1200"/>
              </a:spcBef>
              <a:spcAft>
                <a:spcPts val="12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Regression Model</a:t>
            </a:r>
            <a:endParaRPr/>
          </a:p>
        </p:txBody>
      </p:sp>
      <p:sp>
        <p:nvSpPr>
          <p:cNvPr id="111" name="Google Shape;111;p17"/>
          <p:cNvSpPr txBox="1">
            <a:spLocks noGrp="1"/>
          </p:cNvSpPr>
          <p:nvPr>
            <p:ph type="body" idx="1"/>
          </p:nvPr>
        </p:nvSpPr>
        <p:spPr>
          <a:xfrm>
            <a:off x="729450" y="1382675"/>
            <a:ext cx="8028300" cy="36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Model Results Visualisations </a:t>
            </a:r>
            <a:endParaRPr b="1"/>
          </a:p>
          <a:p>
            <a:pPr marL="0" lvl="0" indent="0" algn="l" rtl="0">
              <a:spcBef>
                <a:spcPts val="1200"/>
              </a:spcBef>
              <a:spcAft>
                <a:spcPts val="0"/>
              </a:spcAft>
              <a:buNone/>
            </a:pPr>
            <a:r>
              <a:rPr lang="en-GB" b="1"/>
              <a:t>(LOW Alerts)</a:t>
            </a:r>
            <a:endParaRPr b="1"/>
          </a:p>
          <a:p>
            <a:pPr marL="0" lvl="0" indent="0" algn="l" rtl="0">
              <a:spcBef>
                <a:spcPts val="1200"/>
              </a:spcBef>
              <a:spcAft>
                <a:spcPts val="1200"/>
              </a:spcAft>
              <a:buNone/>
            </a:pPr>
            <a:r>
              <a:rPr lang="en-GB" sz="800"/>
              <a:t>MAE of 2 days means our predictions are, on average, off by 2 days.</a:t>
            </a:r>
            <a:endParaRPr sz="800" b="1"/>
          </a:p>
        </p:txBody>
      </p:sp>
      <p:pic>
        <p:nvPicPr>
          <p:cNvPr id="112" name="Google Shape;112;p17"/>
          <p:cNvPicPr preferRelativeResize="0"/>
          <p:nvPr/>
        </p:nvPicPr>
        <p:blipFill>
          <a:blip r:embed="rId3">
            <a:alphaModFix/>
          </a:blip>
          <a:stretch>
            <a:fillRect/>
          </a:stretch>
        </p:blipFill>
        <p:spPr>
          <a:xfrm>
            <a:off x="3848500" y="658825"/>
            <a:ext cx="5120323" cy="426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Regression Model</a:t>
            </a:r>
            <a:endParaRPr/>
          </a:p>
        </p:txBody>
      </p:sp>
      <p:sp>
        <p:nvSpPr>
          <p:cNvPr id="118" name="Google Shape;118;p18"/>
          <p:cNvSpPr txBox="1">
            <a:spLocks noGrp="1"/>
          </p:cNvSpPr>
          <p:nvPr>
            <p:ph type="body" idx="1"/>
          </p:nvPr>
        </p:nvSpPr>
        <p:spPr>
          <a:xfrm>
            <a:off x="729450" y="1382675"/>
            <a:ext cx="8028300" cy="36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Model Results Visualisations </a:t>
            </a:r>
            <a:endParaRPr b="1"/>
          </a:p>
          <a:p>
            <a:pPr marL="0" lvl="0" indent="0" algn="l" rtl="0">
              <a:spcBef>
                <a:spcPts val="1200"/>
              </a:spcBef>
              <a:spcAft>
                <a:spcPts val="0"/>
              </a:spcAft>
              <a:buNone/>
            </a:pPr>
            <a:r>
              <a:rPr lang="en-GB" b="1"/>
              <a:t>(MEDIUM Alerts)</a:t>
            </a:r>
            <a:endParaRPr b="1"/>
          </a:p>
          <a:p>
            <a:pPr marL="0" lvl="0" indent="0" algn="l" rtl="0">
              <a:spcBef>
                <a:spcPts val="1200"/>
              </a:spcBef>
              <a:spcAft>
                <a:spcPts val="0"/>
              </a:spcAft>
              <a:buNone/>
            </a:pPr>
            <a:r>
              <a:rPr lang="en-GB" sz="800"/>
              <a:t>MAE of 2 days means our predictions are, on average, off by 2 days.</a:t>
            </a:r>
            <a:endParaRPr sz="800" b="1"/>
          </a:p>
          <a:p>
            <a:pPr marL="0" lvl="0" indent="0" algn="l" rtl="0">
              <a:spcBef>
                <a:spcPts val="1200"/>
              </a:spcBef>
              <a:spcAft>
                <a:spcPts val="1200"/>
              </a:spcAft>
              <a:buNone/>
            </a:pPr>
            <a:endParaRPr b="1"/>
          </a:p>
        </p:txBody>
      </p:sp>
      <p:pic>
        <p:nvPicPr>
          <p:cNvPr id="119" name="Google Shape;119;p18"/>
          <p:cNvPicPr preferRelativeResize="0"/>
          <p:nvPr/>
        </p:nvPicPr>
        <p:blipFill>
          <a:blip r:embed="rId3">
            <a:alphaModFix/>
          </a:blip>
          <a:stretch>
            <a:fillRect/>
          </a:stretch>
        </p:blipFill>
        <p:spPr>
          <a:xfrm>
            <a:off x="4147250" y="768175"/>
            <a:ext cx="4879826" cy="4114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Regression Model</a:t>
            </a:r>
            <a:endParaRPr/>
          </a:p>
        </p:txBody>
      </p:sp>
      <p:sp>
        <p:nvSpPr>
          <p:cNvPr id="125" name="Google Shape;125;p19"/>
          <p:cNvSpPr txBox="1">
            <a:spLocks noGrp="1"/>
          </p:cNvSpPr>
          <p:nvPr>
            <p:ph type="body" idx="1"/>
          </p:nvPr>
        </p:nvSpPr>
        <p:spPr>
          <a:xfrm>
            <a:off x="729450" y="1382675"/>
            <a:ext cx="8028300" cy="36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Model Results Visualisations </a:t>
            </a:r>
            <a:endParaRPr b="1"/>
          </a:p>
          <a:p>
            <a:pPr marL="0" lvl="0" indent="0" algn="l" rtl="0">
              <a:spcBef>
                <a:spcPts val="1200"/>
              </a:spcBef>
              <a:spcAft>
                <a:spcPts val="0"/>
              </a:spcAft>
              <a:buNone/>
            </a:pPr>
            <a:r>
              <a:rPr lang="en-GB" b="1"/>
              <a:t>(HIGH Alerts)</a:t>
            </a:r>
            <a:endParaRPr b="1"/>
          </a:p>
          <a:p>
            <a:pPr marL="0" lvl="0" indent="0" algn="l" rtl="0">
              <a:spcBef>
                <a:spcPts val="1200"/>
              </a:spcBef>
              <a:spcAft>
                <a:spcPts val="0"/>
              </a:spcAft>
              <a:buNone/>
            </a:pPr>
            <a:r>
              <a:rPr lang="en-GB" sz="800"/>
              <a:t>MAE of 2 days means our predictions are, on average, off by 2 days.</a:t>
            </a:r>
            <a:endParaRPr sz="800" b="1"/>
          </a:p>
          <a:p>
            <a:pPr marL="0" lvl="0" indent="0" algn="l" rtl="0">
              <a:spcBef>
                <a:spcPts val="1200"/>
              </a:spcBef>
              <a:spcAft>
                <a:spcPts val="1200"/>
              </a:spcAft>
              <a:buNone/>
            </a:pPr>
            <a:endParaRPr b="1"/>
          </a:p>
        </p:txBody>
      </p:sp>
      <p:pic>
        <p:nvPicPr>
          <p:cNvPr id="126" name="Google Shape;126;p19"/>
          <p:cNvPicPr preferRelativeResize="0"/>
          <p:nvPr/>
        </p:nvPicPr>
        <p:blipFill>
          <a:blip r:embed="rId3">
            <a:alphaModFix/>
          </a:blip>
          <a:stretch>
            <a:fillRect/>
          </a:stretch>
        </p:blipFill>
        <p:spPr>
          <a:xfrm>
            <a:off x="3805676" y="575700"/>
            <a:ext cx="5277225" cy="44964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Regression Model</a:t>
            </a:r>
            <a:endParaRPr/>
          </a:p>
        </p:txBody>
      </p:sp>
      <p:sp>
        <p:nvSpPr>
          <p:cNvPr id="132" name="Google Shape;132;p20"/>
          <p:cNvSpPr txBox="1">
            <a:spLocks noGrp="1"/>
          </p:cNvSpPr>
          <p:nvPr>
            <p:ph type="body" idx="1"/>
          </p:nvPr>
        </p:nvSpPr>
        <p:spPr>
          <a:xfrm>
            <a:off x="729450" y="1382675"/>
            <a:ext cx="8028300" cy="367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Model Results Visualisations </a:t>
            </a:r>
            <a:endParaRPr b="1"/>
          </a:p>
          <a:p>
            <a:pPr marL="0" lvl="0" indent="0" algn="l" rtl="0">
              <a:spcBef>
                <a:spcPts val="1200"/>
              </a:spcBef>
              <a:spcAft>
                <a:spcPts val="0"/>
              </a:spcAft>
              <a:buNone/>
            </a:pPr>
            <a:r>
              <a:rPr lang="en-GB" b="1"/>
              <a:t>(SIGMA Alerts)</a:t>
            </a:r>
            <a:endParaRPr b="1"/>
          </a:p>
          <a:p>
            <a:pPr marL="0" lvl="0" indent="0" algn="l" rtl="0">
              <a:spcBef>
                <a:spcPts val="1200"/>
              </a:spcBef>
              <a:spcAft>
                <a:spcPts val="0"/>
              </a:spcAft>
              <a:buNone/>
            </a:pPr>
            <a:r>
              <a:rPr lang="en-GB" sz="800"/>
              <a:t>MAE of 2 days means our predictions are, on average, off by 2 days.</a:t>
            </a:r>
            <a:endParaRPr sz="800" b="1"/>
          </a:p>
          <a:p>
            <a:pPr marL="0" lvl="0" indent="0" algn="l" rtl="0">
              <a:spcBef>
                <a:spcPts val="1200"/>
              </a:spcBef>
              <a:spcAft>
                <a:spcPts val="1200"/>
              </a:spcAft>
              <a:buNone/>
            </a:pPr>
            <a:endParaRPr b="1"/>
          </a:p>
        </p:txBody>
      </p:sp>
      <p:pic>
        <p:nvPicPr>
          <p:cNvPr id="133" name="Google Shape;133;p20"/>
          <p:cNvPicPr preferRelativeResize="0"/>
          <p:nvPr/>
        </p:nvPicPr>
        <p:blipFill>
          <a:blip r:embed="rId3">
            <a:alphaModFix/>
          </a:blip>
          <a:stretch>
            <a:fillRect/>
          </a:stretch>
        </p:blipFill>
        <p:spPr>
          <a:xfrm>
            <a:off x="3441500" y="575700"/>
            <a:ext cx="5171348" cy="4459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575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Classification Model</a:t>
            </a:r>
            <a:endParaRPr/>
          </a:p>
        </p:txBody>
      </p:sp>
      <p:sp>
        <p:nvSpPr>
          <p:cNvPr id="139" name="Google Shape;139;p21"/>
          <p:cNvSpPr txBox="1">
            <a:spLocks noGrp="1"/>
          </p:cNvSpPr>
          <p:nvPr>
            <p:ph type="body" idx="1"/>
          </p:nvPr>
        </p:nvSpPr>
        <p:spPr>
          <a:xfrm>
            <a:off x="729449" y="1382675"/>
            <a:ext cx="7850785" cy="3635100"/>
          </a:xfrm>
          <a:prstGeom prst="rect">
            <a:avLst/>
          </a:prstGeom>
        </p:spPr>
        <p:txBody>
          <a:bodyPr spcFirstLastPara="1" wrap="square" lIns="91425" tIns="91425" rIns="91425" bIns="91425" anchor="t" anchorCtr="0">
            <a:normAutofit/>
          </a:bodyPr>
          <a:lstStyle/>
          <a:p>
            <a:pPr marL="0" indent="0">
              <a:buNone/>
            </a:pPr>
            <a:r>
              <a:rPr lang="en-GB" dirty="0"/>
              <a:t>The </a:t>
            </a:r>
            <a:r>
              <a:rPr lang="en-GB" b="1" dirty="0"/>
              <a:t>Classification Model</a:t>
            </a:r>
            <a:r>
              <a:rPr lang="en-GB" dirty="0"/>
              <a:t> is formulated in such a way that: </a:t>
            </a:r>
            <a:r>
              <a:rPr lang="en-US" dirty="0"/>
              <a:t>it predicts the probability of each alert type</a:t>
            </a:r>
            <a:r>
              <a:rPr lang="en-GB" dirty="0"/>
              <a:t> (LOW, MEDIUM, HIGH, SIGMA)</a:t>
            </a:r>
            <a:r>
              <a:rPr lang="en-US" dirty="0"/>
              <a:t> occurring within the next 7 days </a:t>
            </a:r>
            <a:r>
              <a:rPr lang="en-GB" dirty="0"/>
              <a:t>for the HTOL machines. As the training data, we’re using the alerts we have labelled automatically using the Alerting Dashboard previously.</a:t>
            </a:r>
            <a:endParaRPr dirty="0"/>
          </a:p>
          <a:p>
            <a:pPr marL="0" lvl="0" indent="0" algn="l" rtl="0">
              <a:spcBef>
                <a:spcPts val="1200"/>
              </a:spcBef>
              <a:spcAft>
                <a:spcPts val="0"/>
              </a:spcAft>
              <a:buNone/>
            </a:pPr>
            <a:r>
              <a:rPr lang="en-GB" b="1" dirty="0"/>
              <a:t>How the Model Works:</a:t>
            </a:r>
            <a:endParaRPr b="1" dirty="0"/>
          </a:p>
          <a:p>
            <a:pPr marL="457200" lvl="0" indent="-311150" algn="l" rtl="0">
              <a:spcBef>
                <a:spcPts val="1200"/>
              </a:spcBef>
              <a:spcAft>
                <a:spcPts val="0"/>
              </a:spcAft>
              <a:buSzPts val="1300"/>
              <a:buChar char="●"/>
            </a:pPr>
            <a:r>
              <a:rPr lang="en-GB" b="1" dirty="0"/>
              <a:t>Data Preparation:</a:t>
            </a:r>
            <a:endParaRPr b="1" dirty="0"/>
          </a:p>
          <a:p>
            <a:pPr marL="914400" lvl="1" indent="-298450" algn="l" rtl="0">
              <a:spcBef>
                <a:spcPts val="0"/>
              </a:spcBef>
              <a:spcAft>
                <a:spcPts val="0"/>
              </a:spcAft>
              <a:buSzPts val="1100"/>
              <a:buChar char="○"/>
            </a:pPr>
            <a:r>
              <a:rPr lang="en-GB" dirty="0"/>
              <a:t>We take historical data from your machines (HTOL-09 to HTOL-15), including timestamps and </a:t>
            </a:r>
            <a:r>
              <a:rPr lang="en-GB" dirty="0" err="1"/>
              <a:t>ChlPrs</a:t>
            </a:r>
            <a:r>
              <a:rPr lang="en-GB" dirty="0"/>
              <a:t> values.</a:t>
            </a:r>
            <a:endParaRPr dirty="0"/>
          </a:p>
          <a:p>
            <a:pPr marL="914400" lvl="1" indent="-298450" algn="l" rtl="0">
              <a:spcBef>
                <a:spcPts val="0"/>
              </a:spcBef>
              <a:spcAft>
                <a:spcPts val="0"/>
              </a:spcAft>
              <a:buSzPts val="1100"/>
              <a:buChar char="○"/>
            </a:pPr>
            <a:r>
              <a:rPr lang="en-GB" dirty="0"/>
              <a:t>We add features like hour of the day, day of the week, and rolling averages of </a:t>
            </a:r>
            <a:r>
              <a:rPr lang="en-GB" dirty="0" err="1"/>
              <a:t>ChlPrs</a:t>
            </a:r>
            <a:r>
              <a:rPr lang="en-GB" dirty="0"/>
              <a:t> to help the model identify patterns.</a:t>
            </a:r>
            <a:endParaRPr dirty="0"/>
          </a:p>
          <a:p>
            <a:pPr marL="914400" lvl="1" indent="-298450" algn="l" rtl="0">
              <a:spcBef>
                <a:spcPts val="0"/>
              </a:spcBef>
              <a:spcAft>
                <a:spcPts val="0"/>
              </a:spcAft>
              <a:buSzPts val="1100"/>
              <a:buChar char="○"/>
            </a:pPr>
            <a:r>
              <a:rPr lang="en-GB" dirty="0"/>
              <a:t>Importantly, we use the existing alert data (generated from thresholds and spike detection) to label periods where alerts occurred. This is what the model learns from.</a:t>
            </a:r>
            <a:endParaRPr dirty="0"/>
          </a:p>
          <a:p>
            <a:pPr marL="0" lvl="0" indent="0" algn="l" rtl="0">
              <a:spcBef>
                <a:spcPts val="1200"/>
              </a:spcBef>
              <a:spcAft>
                <a:spcPts val="1200"/>
              </a:spcAft>
              <a:buNone/>
            </a:pPr>
            <a:endParaRPr b="1"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1109</Words>
  <Application>Microsoft Office PowerPoint</Application>
  <PresentationFormat>On-screen Show (16:9)</PresentationFormat>
  <Paragraphs>96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Arial</vt:lpstr>
      <vt:lpstr>Raleway</vt:lpstr>
      <vt:lpstr>Streamline</vt:lpstr>
      <vt:lpstr>Predictive Maintenance AI/ML Models Results</vt:lpstr>
      <vt:lpstr>Regression Model</vt:lpstr>
      <vt:lpstr>Regression Model</vt:lpstr>
      <vt:lpstr>Regression Model</vt:lpstr>
      <vt:lpstr>Regression Model</vt:lpstr>
      <vt:lpstr>Regression Model</vt:lpstr>
      <vt:lpstr>Regression Model</vt:lpstr>
      <vt:lpstr>Regression Model</vt:lpstr>
      <vt:lpstr>Classification Model</vt:lpstr>
      <vt:lpstr>Classification Model</vt:lpstr>
      <vt:lpstr>Classification Model</vt:lpstr>
      <vt:lpstr>Classification Model</vt:lpstr>
      <vt:lpstr>Classification Model</vt:lpstr>
      <vt:lpstr>Classification Model</vt:lpstr>
      <vt:lpstr>Classification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Artem Moshnin</cp:lastModifiedBy>
  <cp:revision>1</cp:revision>
  <dcterms:modified xsi:type="dcterms:W3CDTF">2024-10-24T05:56:55Z</dcterms:modified>
</cp:coreProperties>
</file>