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cbda5a907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cbda5a907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cbda5a907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0cbda5a907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cbda5a907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0cbda5a907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cbda5a907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cbda5a907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cbda5a907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cbda5a907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cbda5a907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0cbda5a907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cbda5a907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cbda5a90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cbda5a90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cbda5a90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cbda5a907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cbda5a907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cbda5a907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cbda5a907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cbda5a907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cbda5a907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cbda5a907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cbda5a907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cbda5a907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cbda5a907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cbda5a907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cbda5a907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Predictive </a:t>
            </a:r>
            <a:r>
              <a:rPr lang="en-GB"/>
              <a:t>Maintenance</a:t>
            </a:r>
            <a:r>
              <a:rPr lang="en-GB"/>
              <a:t> AI/ML Models Results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Reliability Engineering | Artem Moshnin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575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Classification Model</a:t>
            </a:r>
            <a:endParaRPr/>
          </a:p>
        </p:txBody>
      </p:sp>
      <p:sp>
        <p:nvSpPr>
          <p:cNvPr id="145" name="Google Shape;145;p22"/>
          <p:cNvSpPr txBox="1"/>
          <p:nvPr>
            <p:ph idx="1" type="body"/>
          </p:nvPr>
        </p:nvSpPr>
        <p:spPr>
          <a:xfrm>
            <a:off x="729450" y="1382675"/>
            <a:ext cx="8213100" cy="36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How the Model Works:</a:t>
            </a:r>
            <a:endParaRPr b="1"/>
          </a:p>
          <a:p>
            <a:pPr indent="-311150" lvl="0" marL="457200" rtl="0" algn="l">
              <a:spcBef>
                <a:spcPts val="1200"/>
              </a:spcBef>
              <a:spcAft>
                <a:spcPts val="0"/>
              </a:spcAft>
              <a:buSzPts val="1300"/>
              <a:buChar char="●"/>
            </a:pPr>
            <a:r>
              <a:rPr b="1" lang="en-GB"/>
              <a:t>Model Training:</a:t>
            </a:r>
            <a:endParaRPr b="1"/>
          </a:p>
          <a:p>
            <a:pPr indent="-298450" lvl="1" marL="914400" rtl="0" algn="l">
              <a:spcBef>
                <a:spcPts val="0"/>
              </a:spcBef>
              <a:spcAft>
                <a:spcPts val="0"/>
              </a:spcAft>
              <a:buSzPts val="1100"/>
              <a:buChar char="○"/>
            </a:pPr>
            <a:r>
              <a:rPr lang="en-GB"/>
              <a:t>We use a machine learning algorithm called a Random Forest Classifier. </a:t>
            </a:r>
            <a:endParaRPr/>
          </a:p>
          <a:p>
            <a:pPr indent="-298450" lvl="1" marL="914400" rtl="0" algn="l">
              <a:spcBef>
                <a:spcPts val="0"/>
              </a:spcBef>
              <a:spcAft>
                <a:spcPts val="0"/>
              </a:spcAft>
              <a:buSzPts val="1100"/>
              <a:buChar char="○"/>
            </a:pPr>
            <a:r>
              <a:rPr lang="en-GB"/>
              <a:t>The model learns the relationships between the features (e.g., time of day, ChlPrs trends) and the occurrence of alerts.</a:t>
            </a:r>
            <a:endParaRPr b="1"/>
          </a:p>
          <a:p>
            <a:pPr indent="-311150" lvl="0" marL="457200" rtl="0" algn="l">
              <a:spcBef>
                <a:spcPts val="0"/>
              </a:spcBef>
              <a:spcAft>
                <a:spcPts val="0"/>
              </a:spcAft>
              <a:buSzPts val="1300"/>
              <a:buChar char="●"/>
            </a:pPr>
            <a:r>
              <a:rPr b="1" lang="en-GB"/>
              <a:t>Prediction:</a:t>
            </a:r>
            <a:endParaRPr b="1"/>
          </a:p>
          <a:p>
            <a:pPr indent="-298450" lvl="1" marL="914400" rtl="0" algn="l">
              <a:spcBef>
                <a:spcPts val="0"/>
              </a:spcBef>
              <a:spcAft>
                <a:spcPts val="0"/>
              </a:spcAft>
              <a:buSzPts val="1100"/>
              <a:buChar char="○"/>
            </a:pPr>
            <a:r>
              <a:rPr lang="en-GB"/>
              <a:t>For a given machine and time, the model predicts the probability of each alert type occurring within the next 7 days.</a:t>
            </a:r>
            <a:endParaRPr/>
          </a:p>
          <a:p>
            <a:pPr indent="-298450" lvl="1" marL="914400" rtl="0" algn="l">
              <a:spcBef>
                <a:spcPts val="0"/>
              </a:spcBef>
              <a:spcAft>
                <a:spcPts val="0"/>
              </a:spcAft>
              <a:buSzPts val="1100"/>
              <a:buChar char="○"/>
            </a:pPr>
            <a:r>
              <a:rPr lang="en-GB"/>
              <a:t>If this probability exceeds a threshold (e.g., 0.7), we flag it as a "high-risk" period.</a:t>
            </a:r>
            <a:endParaRPr/>
          </a:p>
          <a:p>
            <a:pPr indent="0" lvl="0" marL="0" rtl="0" algn="l">
              <a:spcBef>
                <a:spcPts val="1200"/>
              </a:spcBef>
              <a:spcAft>
                <a:spcPts val="1200"/>
              </a:spcAft>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575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Classification Model</a:t>
            </a:r>
            <a:endParaRPr/>
          </a:p>
        </p:txBody>
      </p:sp>
      <p:sp>
        <p:nvSpPr>
          <p:cNvPr id="151" name="Google Shape;151;p23"/>
          <p:cNvSpPr txBox="1"/>
          <p:nvPr>
            <p:ph idx="1" type="body"/>
          </p:nvPr>
        </p:nvSpPr>
        <p:spPr>
          <a:xfrm>
            <a:off x="729450" y="1382675"/>
            <a:ext cx="8213100" cy="36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Interpreting the Results</a:t>
            </a:r>
            <a:endParaRPr b="1"/>
          </a:p>
          <a:p>
            <a:pPr indent="-311150" lvl="0" marL="457200" rtl="0" algn="l">
              <a:spcBef>
                <a:spcPts val="1200"/>
              </a:spcBef>
              <a:spcAft>
                <a:spcPts val="0"/>
              </a:spcAft>
              <a:buSzPts val="1300"/>
              <a:buChar char="●"/>
            </a:pPr>
            <a:r>
              <a:rPr b="1" lang="en-GB"/>
              <a:t>Classification Report</a:t>
            </a:r>
            <a:r>
              <a:rPr lang="en-GB"/>
              <a:t>: The table shows how well the model predicts each alert type.</a:t>
            </a:r>
            <a:endParaRPr/>
          </a:p>
          <a:p>
            <a:pPr indent="-298450" lvl="1" marL="914400" rtl="0" algn="l">
              <a:spcBef>
                <a:spcPts val="0"/>
              </a:spcBef>
              <a:spcAft>
                <a:spcPts val="0"/>
              </a:spcAft>
              <a:buSzPts val="1100"/>
              <a:buChar char="○"/>
            </a:pPr>
            <a:r>
              <a:rPr lang="en-GB"/>
              <a:t>Precision: Of the alerts predicted, how many were actually real? Higher is better.</a:t>
            </a:r>
            <a:endParaRPr/>
          </a:p>
          <a:p>
            <a:pPr indent="-298450" lvl="1" marL="914400" rtl="0" algn="l">
              <a:spcBef>
                <a:spcPts val="0"/>
              </a:spcBef>
              <a:spcAft>
                <a:spcPts val="0"/>
              </a:spcAft>
              <a:buSzPts val="1100"/>
              <a:buChar char="○"/>
            </a:pPr>
            <a:r>
              <a:rPr lang="en-GB"/>
              <a:t>Recall: Of the actual alerts, how many did the model catch? Higher is better.</a:t>
            </a:r>
            <a:endParaRPr/>
          </a:p>
          <a:p>
            <a:pPr indent="-298450" lvl="1" marL="914400" rtl="0" algn="l">
              <a:spcBef>
                <a:spcPts val="0"/>
              </a:spcBef>
              <a:spcAft>
                <a:spcPts val="0"/>
              </a:spcAft>
              <a:buSzPts val="1100"/>
              <a:buChar char="○"/>
            </a:pPr>
            <a:r>
              <a:rPr lang="en-GB"/>
              <a:t>F1-score: A balance between precision and recall.</a:t>
            </a:r>
            <a:endParaRPr/>
          </a:p>
          <a:p>
            <a:pPr indent="-311150" lvl="0" marL="457200" rtl="0" algn="l">
              <a:spcBef>
                <a:spcPts val="0"/>
              </a:spcBef>
              <a:spcAft>
                <a:spcPts val="0"/>
              </a:spcAft>
              <a:buSzPts val="1300"/>
              <a:buChar char="●"/>
            </a:pPr>
            <a:r>
              <a:rPr b="1" lang="en-GB"/>
              <a:t>Visualization</a:t>
            </a:r>
            <a:r>
              <a:rPr lang="en-GB"/>
              <a:t>: </a:t>
            </a:r>
            <a:endParaRPr/>
          </a:p>
          <a:p>
            <a:pPr indent="-298450" lvl="1" marL="914400" rtl="0" algn="l">
              <a:spcBef>
                <a:spcPts val="0"/>
              </a:spcBef>
              <a:spcAft>
                <a:spcPts val="0"/>
              </a:spcAft>
              <a:buSzPts val="1100"/>
              <a:buChar char="○"/>
            </a:pPr>
            <a:r>
              <a:rPr lang="en-GB"/>
              <a:t>The plots show actual alerts (blue circles) and predicted high-risk periods (orange crosses) over time for each machine. Good alignment means the model is working well.</a:t>
            </a:r>
            <a:endParaRPr/>
          </a:p>
          <a:p>
            <a:pPr indent="-311150" lvl="0" marL="457200" rtl="0" algn="l">
              <a:spcBef>
                <a:spcPts val="0"/>
              </a:spcBef>
              <a:spcAft>
                <a:spcPts val="0"/>
              </a:spcAft>
              <a:buSzPts val="1300"/>
              <a:buChar char="●"/>
            </a:pPr>
            <a:r>
              <a:rPr b="1" lang="en-GB"/>
              <a:t>Probability Predictions</a:t>
            </a:r>
            <a:r>
              <a:rPr lang="en-GB"/>
              <a:t>: </a:t>
            </a:r>
            <a:endParaRPr/>
          </a:p>
          <a:p>
            <a:pPr indent="-298450" lvl="1" marL="914400" rtl="0" algn="l">
              <a:spcBef>
                <a:spcPts val="0"/>
              </a:spcBef>
              <a:spcAft>
                <a:spcPts val="0"/>
              </a:spcAft>
              <a:buSzPts val="1100"/>
              <a:buChar char="○"/>
            </a:pPr>
            <a:r>
              <a:rPr lang="en-GB"/>
              <a:t>For new data, the model outputs the probability of each alert type. Higher probability means higher risk.</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575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Classification Model</a:t>
            </a:r>
            <a:endParaRPr/>
          </a:p>
        </p:txBody>
      </p:sp>
      <p:sp>
        <p:nvSpPr>
          <p:cNvPr id="157" name="Google Shape;157;p24"/>
          <p:cNvSpPr txBox="1"/>
          <p:nvPr>
            <p:ph idx="1" type="body"/>
          </p:nvPr>
        </p:nvSpPr>
        <p:spPr>
          <a:xfrm>
            <a:off x="729450" y="1382675"/>
            <a:ext cx="8213100" cy="36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Model Results Visualisations </a:t>
            </a:r>
            <a:endParaRPr b="1"/>
          </a:p>
          <a:p>
            <a:pPr indent="0" lvl="0" marL="0" rtl="0" algn="l">
              <a:spcBef>
                <a:spcPts val="1200"/>
              </a:spcBef>
              <a:spcAft>
                <a:spcPts val="0"/>
              </a:spcAft>
              <a:buNone/>
            </a:pPr>
            <a:r>
              <a:rPr b="1" lang="en-GB"/>
              <a:t>(LOW Alerts) (Train Data)</a:t>
            </a:r>
            <a:endParaRPr b="1"/>
          </a:p>
          <a:p>
            <a:pPr indent="0" lvl="0" marL="0" rtl="0" algn="l">
              <a:lnSpc>
                <a:spcPct val="100000"/>
              </a:lnSpc>
              <a:spcBef>
                <a:spcPts val="1200"/>
              </a:spcBef>
              <a:spcAft>
                <a:spcPts val="0"/>
              </a:spcAft>
              <a:buNone/>
            </a:pPr>
            <a:r>
              <a:rPr lang="en-GB" sz="800"/>
              <a:t>Precision: Of the alerts predicted, how many were actually real? Higher is better.</a:t>
            </a:r>
            <a:endParaRPr sz="800"/>
          </a:p>
          <a:p>
            <a:pPr indent="0" lvl="0" marL="0" rtl="0" algn="l">
              <a:lnSpc>
                <a:spcPct val="100000"/>
              </a:lnSpc>
              <a:spcBef>
                <a:spcPts val="0"/>
              </a:spcBef>
              <a:spcAft>
                <a:spcPts val="0"/>
              </a:spcAft>
              <a:buNone/>
            </a:pPr>
            <a:r>
              <a:rPr lang="en-GB" sz="800"/>
              <a:t>Recall: Of the actual alerts, how many did the model catch? Higher is better.</a:t>
            </a:r>
            <a:endParaRPr sz="800"/>
          </a:p>
          <a:p>
            <a:pPr indent="0" lvl="0" marL="0" rtl="0" algn="l">
              <a:lnSpc>
                <a:spcPct val="100000"/>
              </a:lnSpc>
              <a:spcBef>
                <a:spcPts val="0"/>
              </a:spcBef>
              <a:spcAft>
                <a:spcPts val="0"/>
              </a:spcAft>
              <a:buNone/>
            </a:pPr>
            <a:r>
              <a:t/>
            </a:r>
            <a:endParaRPr sz="800"/>
          </a:p>
          <a:p>
            <a:pPr indent="0" lvl="0" marL="0" rtl="0" algn="l">
              <a:lnSpc>
                <a:spcPct val="100000"/>
              </a:lnSpc>
              <a:spcBef>
                <a:spcPts val="0"/>
              </a:spcBef>
              <a:spcAft>
                <a:spcPts val="0"/>
              </a:spcAft>
              <a:buNone/>
            </a:pPr>
            <a:r>
              <a:rPr lang="en-GB" sz="800"/>
              <a:t>Precision = 0.97</a:t>
            </a:r>
            <a:endParaRPr sz="800"/>
          </a:p>
          <a:p>
            <a:pPr indent="0" lvl="0" marL="0" rtl="0" algn="l">
              <a:lnSpc>
                <a:spcPct val="100000"/>
              </a:lnSpc>
              <a:spcBef>
                <a:spcPts val="0"/>
              </a:spcBef>
              <a:spcAft>
                <a:spcPts val="0"/>
              </a:spcAft>
              <a:buNone/>
            </a:pPr>
            <a:r>
              <a:rPr lang="en-GB" sz="800"/>
              <a:t>Recall = 0.72</a:t>
            </a:r>
            <a:endParaRPr sz="800"/>
          </a:p>
        </p:txBody>
      </p:sp>
      <p:pic>
        <p:nvPicPr>
          <p:cNvPr id="158" name="Google Shape;158;p24"/>
          <p:cNvPicPr preferRelativeResize="0"/>
          <p:nvPr/>
        </p:nvPicPr>
        <p:blipFill rotWithShape="1">
          <a:blip r:embed="rId3">
            <a:alphaModFix/>
          </a:blip>
          <a:srcRect b="22779" l="0" r="0" t="0"/>
          <a:stretch/>
        </p:blipFill>
        <p:spPr>
          <a:xfrm>
            <a:off x="4416700" y="575700"/>
            <a:ext cx="4605602" cy="346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575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Classification Model</a:t>
            </a:r>
            <a:endParaRPr/>
          </a:p>
        </p:txBody>
      </p:sp>
      <p:sp>
        <p:nvSpPr>
          <p:cNvPr id="164" name="Google Shape;164;p25"/>
          <p:cNvSpPr txBox="1"/>
          <p:nvPr>
            <p:ph idx="1" type="body"/>
          </p:nvPr>
        </p:nvSpPr>
        <p:spPr>
          <a:xfrm>
            <a:off x="729450" y="1382675"/>
            <a:ext cx="8213100" cy="36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Model Results Visualisations </a:t>
            </a:r>
            <a:endParaRPr b="1"/>
          </a:p>
          <a:p>
            <a:pPr indent="0" lvl="0" marL="0" rtl="0" algn="l">
              <a:spcBef>
                <a:spcPts val="1200"/>
              </a:spcBef>
              <a:spcAft>
                <a:spcPts val="0"/>
              </a:spcAft>
              <a:buNone/>
            </a:pPr>
            <a:r>
              <a:rPr b="1" lang="en-GB"/>
              <a:t>(MEDIUM Alerts) </a:t>
            </a:r>
            <a:r>
              <a:rPr b="1" lang="en-GB"/>
              <a:t>(Train Data)</a:t>
            </a:r>
            <a:endParaRPr b="1"/>
          </a:p>
          <a:p>
            <a:pPr indent="0" lvl="0" marL="0" rtl="0" algn="l">
              <a:lnSpc>
                <a:spcPct val="100000"/>
              </a:lnSpc>
              <a:spcBef>
                <a:spcPts val="1200"/>
              </a:spcBef>
              <a:spcAft>
                <a:spcPts val="0"/>
              </a:spcAft>
              <a:buNone/>
            </a:pPr>
            <a:r>
              <a:rPr lang="en-GB" sz="800"/>
              <a:t>Precision: Of the alerts predicted, how many were actually real? Higher is better.</a:t>
            </a:r>
            <a:endParaRPr sz="800"/>
          </a:p>
          <a:p>
            <a:pPr indent="0" lvl="0" marL="0" rtl="0" algn="l">
              <a:lnSpc>
                <a:spcPct val="100000"/>
              </a:lnSpc>
              <a:spcBef>
                <a:spcPts val="0"/>
              </a:spcBef>
              <a:spcAft>
                <a:spcPts val="0"/>
              </a:spcAft>
              <a:buNone/>
            </a:pPr>
            <a:r>
              <a:rPr lang="en-GB" sz="800"/>
              <a:t>Recall: Of the actual alerts, how many did the model catch? Higher is better.</a:t>
            </a:r>
            <a:endParaRPr sz="800"/>
          </a:p>
          <a:p>
            <a:pPr indent="0" lvl="0" marL="0" rtl="0" algn="l">
              <a:lnSpc>
                <a:spcPct val="100000"/>
              </a:lnSpc>
              <a:spcBef>
                <a:spcPts val="0"/>
              </a:spcBef>
              <a:spcAft>
                <a:spcPts val="0"/>
              </a:spcAft>
              <a:buNone/>
            </a:pPr>
            <a:r>
              <a:t/>
            </a:r>
            <a:endParaRPr sz="800"/>
          </a:p>
          <a:p>
            <a:pPr indent="0" lvl="0" marL="0" rtl="0" algn="l">
              <a:lnSpc>
                <a:spcPct val="100000"/>
              </a:lnSpc>
              <a:spcBef>
                <a:spcPts val="0"/>
              </a:spcBef>
              <a:spcAft>
                <a:spcPts val="0"/>
              </a:spcAft>
              <a:buNone/>
            </a:pPr>
            <a:r>
              <a:t/>
            </a:r>
            <a:endParaRPr sz="800"/>
          </a:p>
          <a:p>
            <a:pPr indent="0" lvl="0" marL="0" rtl="0" algn="l">
              <a:lnSpc>
                <a:spcPct val="100000"/>
              </a:lnSpc>
              <a:spcBef>
                <a:spcPts val="0"/>
              </a:spcBef>
              <a:spcAft>
                <a:spcPts val="0"/>
              </a:spcAft>
              <a:buNone/>
            </a:pPr>
            <a:r>
              <a:rPr lang="en-GB" sz="800"/>
              <a:t>Precision = 0.98</a:t>
            </a:r>
            <a:endParaRPr sz="800"/>
          </a:p>
          <a:p>
            <a:pPr indent="0" lvl="0" marL="0" rtl="0" algn="l">
              <a:lnSpc>
                <a:spcPct val="100000"/>
              </a:lnSpc>
              <a:spcBef>
                <a:spcPts val="0"/>
              </a:spcBef>
              <a:spcAft>
                <a:spcPts val="0"/>
              </a:spcAft>
              <a:buNone/>
            </a:pPr>
            <a:r>
              <a:rPr lang="en-GB" sz="800"/>
              <a:t>Recall = 0.78</a:t>
            </a:r>
            <a:endParaRPr sz="800"/>
          </a:p>
        </p:txBody>
      </p:sp>
      <p:pic>
        <p:nvPicPr>
          <p:cNvPr id="165" name="Google Shape;165;p25"/>
          <p:cNvPicPr preferRelativeResize="0"/>
          <p:nvPr/>
        </p:nvPicPr>
        <p:blipFill rotWithShape="1">
          <a:blip r:embed="rId3">
            <a:alphaModFix/>
          </a:blip>
          <a:srcRect b="26739" l="0" r="0" t="0"/>
          <a:stretch/>
        </p:blipFill>
        <p:spPr>
          <a:xfrm>
            <a:off x="4240825" y="540000"/>
            <a:ext cx="4510502" cy="33514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575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Classification Model</a:t>
            </a:r>
            <a:endParaRPr/>
          </a:p>
        </p:txBody>
      </p:sp>
      <p:sp>
        <p:nvSpPr>
          <p:cNvPr id="171" name="Google Shape;171;p26"/>
          <p:cNvSpPr txBox="1"/>
          <p:nvPr>
            <p:ph idx="1" type="body"/>
          </p:nvPr>
        </p:nvSpPr>
        <p:spPr>
          <a:xfrm>
            <a:off x="729450" y="1382675"/>
            <a:ext cx="8213100" cy="36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Model Results Visualisations </a:t>
            </a:r>
            <a:endParaRPr b="1"/>
          </a:p>
          <a:p>
            <a:pPr indent="0" lvl="0" marL="0" rtl="0" algn="l">
              <a:spcBef>
                <a:spcPts val="1200"/>
              </a:spcBef>
              <a:spcAft>
                <a:spcPts val="0"/>
              </a:spcAft>
              <a:buNone/>
            </a:pPr>
            <a:r>
              <a:rPr b="1" lang="en-GB"/>
              <a:t>(HIGH Alerts) </a:t>
            </a:r>
            <a:r>
              <a:rPr b="1" lang="en-GB"/>
              <a:t>(Train Data)</a:t>
            </a:r>
            <a:endParaRPr b="1"/>
          </a:p>
          <a:p>
            <a:pPr indent="0" lvl="0" marL="0" rtl="0" algn="l">
              <a:lnSpc>
                <a:spcPct val="100000"/>
              </a:lnSpc>
              <a:spcBef>
                <a:spcPts val="1200"/>
              </a:spcBef>
              <a:spcAft>
                <a:spcPts val="0"/>
              </a:spcAft>
              <a:buNone/>
            </a:pPr>
            <a:r>
              <a:rPr lang="en-GB" sz="800"/>
              <a:t>Precision: Of the alerts predicted, how many were actually real? Higher is better.</a:t>
            </a:r>
            <a:endParaRPr sz="800"/>
          </a:p>
          <a:p>
            <a:pPr indent="0" lvl="0" marL="0" rtl="0" algn="l">
              <a:lnSpc>
                <a:spcPct val="100000"/>
              </a:lnSpc>
              <a:spcBef>
                <a:spcPts val="0"/>
              </a:spcBef>
              <a:spcAft>
                <a:spcPts val="0"/>
              </a:spcAft>
              <a:buNone/>
            </a:pPr>
            <a:r>
              <a:rPr lang="en-GB" sz="800"/>
              <a:t>Recall: Of the actual alerts, how many did the model catch? Higher is better.</a:t>
            </a:r>
            <a:endParaRPr sz="800"/>
          </a:p>
          <a:p>
            <a:pPr indent="0" lvl="0" marL="0" rtl="0" algn="l">
              <a:lnSpc>
                <a:spcPct val="100000"/>
              </a:lnSpc>
              <a:spcBef>
                <a:spcPts val="0"/>
              </a:spcBef>
              <a:spcAft>
                <a:spcPts val="0"/>
              </a:spcAft>
              <a:buNone/>
            </a:pPr>
            <a:r>
              <a:t/>
            </a:r>
            <a:endParaRPr sz="800"/>
          </a:p>
          <a:p>
            <a:pPr indent="0" lvl="0" marL="0" rtl="0" algn="l">
              <a:lnSpc>
                <a:spcPct val="100000"/>
              </a:lnSpc>
              <a:spcBef>
                <a:spcPts val="0"/>
              </a:spcBef>
              <a:spcAft>
                <a:spcPts val="0"/>
              </a:spcAft>
              <a:buNone/>
            </a:pPr>
            <a:r>
              <a:rPr lang="en-GB" sz="800"/>
              <a:t>Precision = 0.95</a:t>
            </a:r>
            <a:endParaRPr sz="800"/>
          </a:p>
          <a:p>
            <a:pPr indent="0" lvl="0" marL="0" rtl="0" algn="l">
              <a:lnSpc>
                <a:spcPct val="100000"/>
              </a:lnSpc>
              <a:spcBef>
                <a:spcPts val="0"/>
              </a:spcBef>
              <a:spcAft>
                <a:spcPts val="0"/>
              </a:spcAft>
              <a:buNone/>
            </a:pPr>
            <a:r>
              <a:rPr lang="en-GB" sz="800"/>
              <a:t>Recall = 0.68</a:t>
            </a:r>
            <a:endParaRPr sz="800"/>
          </a:p>
        </p:txBody>
      </p:sp>
      <p:pic>
        <p:nvPicPr>
          <p:cNvPr id="172" name="Google Shape;172;p26"/>
          <p:cNvPicPr preferRelativeResize="0"/>
          <p:nvPr/>
        </p:nvPicPr>
        <p:blipFill rotWithShape="1">
          <a:blip r:embed="rId3">
            <a:alphaModFix/>
          </a:blip>
          <a:srcRect b="27462" l="0" r="0" t="0"/>
          <a:stretch/>
        </p:blipFill>
        <p:spPr>
          <a:xfrm>
            <a:off x="4465425" y="522725"/>
            <a:ext cx="4477127" cy="33350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729450" y="575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Classification Model</a:t>
            </a:r>
            <a:endParaRPr/>
          </a:p>
        </p:txBody>
      </p:sp>
      <p:sp>
        <p:nvSpPr>
          <p:cNvPr id="178" name="Google Shape;178;p27"/>
          <p:cNvSpPr txBox="1"/>
          <p:nvPr>
            <p:ph idx="1" type="body"/>
          </p:nvPr>
        </p:nvSpPr>
        <p:spPr>
          <a:xfrm>
            <a:off x="729450" y="1382675"/>
            <a:ext cx="8213100" cy="36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Model Results Visualisations </a:t>
            </a:r>
            <a:endParaRPr b="1"/>
          </a:p>
          <a:p>
            <a:pPr indent="0" lvl="0" marL="0" rtl="0" algn="l">
              <a:spcBef>
                <a:spcPts val="1200"/>
              </a:spcBef>
              <a:spcAft>
                <a:spcPts val="0"/>
              </a:spcAft>
              <a:buNone/>
            </a:pPr>
            <a:r>
              <a:rPr b="1" lang="en-GB"/>
              <a:t>(SIGMA Alerts) </a:t>
            </a:r>
            <a:r>
              <a:rPr b="1" lang="en-GB"/>
              <a:t> (Train Data)</a:t>
            </a:r>
            <a:endParaRPr b="1"/>
          </a:p>
          <a:p>
            <a:pPr indent="0" lvl="0" marL="0" rtl="0" algn="l">
              <a:lnSpc>
                <a:spcPct val="100000"/>
              </a:lnSpc>
              <a:spcBef>
                <a:spcPts val="1200"/>
              </a:spcBef>
              <a:spcAft>
                <a:spcPts val="0"/>
              </a:spcAft>
              <a:buNone/>
            </a:pPr>
            <a:r>
              <a:rPr lang="en-GB" sz="800"/>
              <a:t>Precision: Of the alerts predicted, how many were actually real? Higher is better.</a:t>
            </a:r>
            <a:endParaRPr sz="800"/>
          </a:p>
          <a:p>
            <a:pPr indent="0" lvl="0" marL="0" rtl="0" algn="l">
              <a:lnSpc>
                <a:spcPct val="100000"/>
              </a:lnSpc>
              <a:spcBef>
                <a:spcPts val="0"/>
              </a:spcBef>
              <a:spcAft>
                <a:spcPts val="0"/>
              </a:spcAft>
              <a:buNone/>
            </a:pPr>
            <a:r>
              <a:rPr lang="en-GB" sz="800"/>
              <a:t>Recall: Of the actual alerts, how many did the model catch? Higher is better.</a:t>
            </a:r>
            <a:endParaRPr sz="800"/>
          </a:p>
          <a:p>
            <a:pPr indent="0" lvl="0" marL="0" rtl="0" algn="l">
              <a:lnSpc>
                <a:spcPct val="100000"/>
              </a:lnSpc>
              <a:spcBef>
                <a:spcPts val="0"/>
              </a:spcBef>
              <a:spcAft>
                <a:spcPts val="0"/>
              </a:spcAft>
              <a:buNone/>
            </a:pPr>
            <a:r>
              <a:t/>
            </a:r>
            <a:endParaRPr sz="800"/>
          </a:p>
          <a:p>
            <a:pPr indent="0" lvl="0" marL="0" rtl="0" algn="l">
              <a:lnSpc>
                <a:spcPct val="100000"/>
              </a:lnSpc>
              <a:spcBef>
                <a:spcPts val="0"/>
              </a:spcBef>
              <a:spcAft>
                <a:spcPts val="0"/>
              </a:spcAft>
              <a:buNone/>
            </a:pPr>
            <a:r>
              <a:rPr lang="en-GB" sz="800"/>
              <a:t>Precision = 0.60</a:t>
            </a:r>
            <a:endParaRPr sz="800"/>
          </a:p>
          <a:p>
            <a:pPr indent="0" lvl="0" marL="0" rtl="0" algn="l">
              <a:lnSpc>
                <a:spcPct val="100000"/>
              </a:lnSpc>
              <a:spcBef>
                <a:spcPts val="0"/>
              </a:spcBef>
              <a:spcAft>
                <a:spcPts val="0"/>
              </a:spcAft>
              <a:buNone/>
            </a:pPr>
            <a:r>
              <a:rPr lang="en-GB" sz="800"/>
              <a:t>Recall = 0.45</a:t>
            </a:r>
            <a:endParaRPr sz="800"/>
          </a:p>
        </p:txBody>
      </p:sp>
      <p:pic>
        <p:nvPicPr>
          <p:cNvPr id="179" name="Google Shape;179;p27"/>
          <p:cNvPicPr preferRelativeResize="0"/>
          <p:nvPr/>
        </p:nvPicPr>
        <p:blipFill rotWithShape="1">
          <a:blip r:embed="rId3">
            <a:alphaModFix/>
          </a:blip>
          <a:srcRect b="26943" l="0" r="0" t="0"/>
          <a:stretch/>
        </p:blipFill>
        <p:spPr>
          <a:xfrm>
            <a:off x="4692750" y="543500"/>
            <a:ext cx="4392324" cy="3331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575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Regression Model</a:t>
            </a:r>
            <a:endParaRPr/>
          </a:p>
        </p:txBody>
      </p:sp>
      <p:sp>
        <p:nvSpPr>
          <p:cNvPr id="93" name="Google Shape;93;p14"/>
          <p:cNvSpPr txBox="1"/>
          <p:nvPr>
            <p:ph idx="1" type="body"/>
          </p:nvPr>
        </p:nvSpPr>
        <p:spPr>
          <a:xfrm>
            <a:off x="729450" y="1382675"/>
            <a:ext cx="7862100" cy="367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a:t>
            </a:r>
            <a:r>
              <a:rPr b="1" lang="en-GB"/>
              <a:t>Regression Model</a:t>
            </a:r>
            <a:r>
              <a:rPr lang="en-GB"/>
              <a:t> is formulated in such a way that: Our goal is to </a:t>
            </a:r>
            <a:r>
              <a:rPr b="1" lang="en-GB"/>
              <a:t>predict</a:t>
            </a:r>
            <a:r>
              <a:rPr lang="en-GB"/>
              <a:t> the </a:t>
            </a:r>
            <a:r>
              <a:rPr b="1" lang="en-GB"/>
              <a:t>time until the next alert</a:t>
            </a:r>
            <a:r>
              <a:rPr lang="en-GB"/>
              <a:t> (LOW, MEDIUM, HIGH, or SIGMA) on the </a:t>
            </a:r>
            <a:r>
              <a:rPr b="1" lang="en-GB"/>
              <a:t>HTOL machines</a:t>
            </a:r>
            <a:r>
              <a:rPr lang="en-GB"/>
              <a:t>. As the training data, we’re using the alerts we have labelled automatically using the Alerting Dashboard previously.</a:t>
            </a:r>
            <a:endParaRPr/>
          </a:p>
          <a:p>
            <a:pPr indent="0" lvl="0" marL="0" rtl="0" algn="l">
              <a:spcBef>
                <a:spcPts val="1200"/>
              </a:spcBef>
              <a:spcAft>
                <a:spcPts val="0"/>
              </a:spcAft>
              <a:buNone/>
            </a:pPr>
            <a:r>
              <a:rPr b="1" lang="en-GB"/>
              <a:t>How the Model Works:</a:t>
            </a:r>
            <a:endParaRPr b="1"/>
          </a:p>
          <a:p>
            <a:pPr indent="-311150" lvl="0" marL="457200" rtl="0" algn="l">
              <a:spcBef>
                <a:spcPts val="1200"/>
              </a:spcBef>
              <a:spcAft>
                <a:spcPts val="0"/>
              </a:spcAft>
              <a:buSzPts val="1300"/>
              <a:buChar char="●"/>
            </a:pPr>
            <a:r>
              <a:rPr b="1" lang="en-GB"/>
              <a:t>Data Preparation</a:t>
            </a:r>
            <a:r>
              <a:rPr lang="en-GB"/>
              <a:t>: We gather data from all your HTOL machines and process it to extract meaningful information. This includes:</a:t>
            </a:r>
            <a:endParaRPr/>
          </a:p>
          <a:p>
            <a:pPr indent="-298450" lvl="1" marL="914400" rtl="0" algn="l">
              <a:spcBef>
                <a:spcPts val="0"/>
              </a:spcBef>
              <a:spcAft>
                <a:spcPts val="0"/>
              </a:spcAft>
              <a:buSzPts val="1100"/>
              <a:buAutoNum type="alphaLcPeriod"/>
            </a:pPr>
            <a:r>
              <a:rPr b="1" lang="en-GB"/>
              <a:t>Time-based features</a:t>
            </a:r>
            <a:r>
              <a:rPr lang="en-GB"/>
              <a:t>: Hour of the day, day of the week, month, etc., as alerts might be more frequent at certain times.</a:t>
            </a:r>
            <a:endParaRPr/>
          </a:p>
          <a:p>
            <a:pPr indent="-298450" lvl="1" marL="914400" rtl="0" algn="l">
              <a:spcBef>
                <a:spcPts val="0"/>
              </a:spcBef>
              <a:spcAft>
                <a:spcPts val="0"/>
              </a:spcAft>
              <a:buSzPts val="1100"/>
              <a:buAutoNum type="alphaLcPeriod"/>
            </a:pPr>
            <a:r>
              <a:rPr b="1" lang="en-GB"/>
              <a:t>Rolling statistics</a:t>
            </a:r>
            <a:r>
              <a:rPr lang="en-GB"/>
              <a:t>: We look at recent trends in Chiller Pressure (ChlPrs) by calculating its moving average and standard deviation. This helps us capture short-term fluctuations that might lead to an alert.</a:t>
            </a:r>
            <a:endParaRPr/>
          </a:p>
          <a:p>
            <a:pPr indent="-298450" lvl="1" marL="914400" rtl="0" algn="l">
              <a:spcBef>
                <a:spcPts val="0"/>
              </a:spcBef>
              <a:spcAft>
                <a:spcPts val="0"/>
              </a:spcAft>
              <a:buSzPts val="1100"/>
              <a:buAutoNum type="alphaLcPeriod"/>
            </a:pPr>
            <a:r>
              <a:rPr b="1" lang="en-GB"/>
              <a:t>Time since last alert</a:t>
            </a:r>
            <a:r>
              <a:rPr lang="en-GB"/>
              <a:t>: We track how long it's been since the last alert of each type. This helps us understand the typical interval between alerts.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575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Regression Model</a:t>
            </a:r>
            <a:endParaRPr/>
          </a:p>
        </p:txBody>
      </p:sp>
      <p:sp>
        <p:nvSpPr>
          <p:cNvPr id="99" name="Google Shape;99;p15"/>
          <p:cNvSpPr txBox="1"/>
          <p:nvPr>
            <p:ph idx="1" type="body"/>
          </p:nvPr>
        </p:nvSpPr>
        <p:spPr>
          <a:xfrm>
            <a:off x="729450" y="1382675"/>
            <a:ext cx="8028300" cy="367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How the Model Works:</a:t>
            </a:r>
            <a:endParaRPr b="1"/>
          </a:p>
          <a:p>
            <a:pPr indent="-311150" lvl="0" marL="457200" rtl="0" algn="l">
              <a:spcBef>
                <a:spcPts val="1200"/>
              </a:spcBef>
              <a:spcAft>
                <a:spcPts val="0"/>
              </a:spcAft>
              <a:buSzPts val="1300"/>
              <a:buChar char="●"/>
            </a:pPr>
            <a:r>
              <a:rPr b="1" lang="en-GB"/>
              <a:t>Model Training</a:t>
            </a:r>
            <a:r>
              <a:rPr lang="en-GB"/>
              <a:t>: We use a machine learning algorithm called a Random Forest Regressor. </a:t>
            </a:r>
            <a:endParaRPr/>
          </a:p>
          <a:p>
            <a:pPr indent="-298450" lvl="1" marL="914400" rtl="0" algn="l">
              <a:spcBef>
                <a:spcPts val="0"/>
              </a:spcBef>
              <a:spcAft>
                <a:spcPts val="0"/>
              </a:spcAft>
              <a:buSzPts val="1100"/>
              <a:buChar char="○"/>
            </a:pPr>
            <a:r>
              <a:rPr lang="en-GB"/>
              <a:t>This algorithm learns the relationships between the features we engineered (time-based features, rolling statistics, etc.) and the actual time until the next alert. </a:t>
            </a:r>
            <a:endParaRPr/>
          </a:p>
          <a:p>
            <a:pPr indent="-298450" lvl="1" marL="914400" rtl="0" algn="l">
              <a:spcBef>
                <a:spcPts val="0"/>
              </a:spcBef>
              <a:spcAft>
                <a:spcPts val="0"/>
              </a:spcAft>
              <a:buSzPts val="1100"/>
              <a:buChar char="○"/>
            </a:pPr>
            <a:r>
              <a:rPr lang="en-GB"/>
              <a:t>It's like showing the model many examples of past alerts and their preceding conditions so it can learn to recognize patterns.</a:t>
            </a:r>
            <a:endParaRPr/>
          </a:p>
          <a:p>
            <a:pPr indent="-311150" lvl="0" marL="457200" rtl="0" algn="l">
              <a:spcBef>
                <a:spcPts val="0"/>
              </a:spcBef>
              <a:spcAft>
                <a:spcPts val="0"/>
              </a:spcAft>
              <a:buSzPts val="1300"/>
              <a:buChar char="●"/>
            </a:pPr>
            <a:r>
              <a:rPr b="1" lang="en-GB"/>
              <a:t>Prediction</a:t>
            </a:r>
            <a:r>
              <a:rPr lang="en-GB"/>
              <a:t>:  Once the model is trained, we can feed it the current data from your machines. The model then predicts how many days are left until the next alert of each type (LOW, MEDIUM, HIGH, SIGMA).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575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Regression Model</a:t>
            </a:r>
            <a:endParaRPr/>
          </a:p>
        </p:txBody>
      </p:sp>
      <p:sp>
        <p:nvSpPr>
          <p:cNvPr id="105" name="Google Shape;105;p16"/>
          <p:cNvSpPr txBox="1"/>
          <p:nvPr>
            <p:ph idx="1" type="body"/>
          </p:nvPr>
        </p:nvSpPr>
        <p:spPr>
          <a:xfrm>
            <a:off x="729450" y="1382675"/>
            <a:ext cx="8194500" cy="367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Interpreting</a:t>
            </a:r>
            <a:r>
              <a:rPr b="1" lang="en-GB"/>
              <a:t> the Results</a:t>
            </a:r>
            <a:endParaRPr b="1"/>
          </a:p>
          <a:p>
            <a:pPr indent="-311150" lvl="0" marL="457200" rtl="0" algn="l">
              <a:spcBef>
                <a:spcPts val="1200"/>
              </a:spcBef>
              <a:spcAft>
                <a:spcPts val="0"/>
              </a:spcAft>
              <a:buSzPts val="1300"/>
              <a:buChar char="●"/>
            </a:pPr>
            <a:r>
              <a:rPr b="1" lang="en-GB"/>
              <a:t>MAE</a:t>
            </a:r>
            <a:r>
              <a:rPr lang="en-GB"/>
              <a:t> and </a:t>
            </a:r>
            <a:r>
              <a:rPr b="1" lang="en-GB"/>
              <a:t>RMSE</a:t>
            </a:r>
            <a:r>
              <a:rPr lang="en-GB"/>
              <a:t>: </a:t>
            </a:r>
            <a:endParaRPr/>
          </a:p>
          <a:p>
            <a:pPr indent="-298450" lvl="1" marL="914400" rtl="0" algn="l">
              <a:spcBef>
                <a:spcPts val="0"/>
              </a:spcBef>
              <a:spcAft>
                <a:spcPts val="0"/>
              </a:spcAft>
              <a:buSzPts val="1100"/>
              <a:buChar char="○"/>
            </a:pPr>
            <a:r>
              <a:rPr b="1" lang="en-GB"/>
              <a:t>MAE (Mean Absolute Error)</a:t>
            </a:r>
            <a:r>
              <a:rPr lang="en-GB"/>
              <a:t>: This tells us the average prediction error in days. A lower MAE means more accurate predictions. For instance, an MAE of 2 days means our predictions are, on average, off by 2 days.</a:t>
            </a:r>
            <a:endParaRPr/>
          </a:p>
          <a:p>
            <a:pPr indent="-298450" lvl="1" marL="914400" rtl="0" algn="l">
              <a:spcBef>
                <a:spcPts val="0"/>
              </a:spcBef>
              <a:spcAft>
                <a:spcPts val="0"/>
              </a:spcAft>
              <a:buSzPts val="1100"/>
              <a:buChar char="○"/>
            </a:pPr>
            <a:r>
              <a:rPr b="1" lang="en-GB"/>
              <a:t>RMSE (Root Mean Squared Error)</a:t>
            </a:r>
            <a:r>
              <a:rPr lang="en-GB"/>
              <a:t>: Similar to MAE, but gives more weight to larger errors. It helps us understand the consistency of the predictions.</a:t>
            </a:r>
            <a:endParaRPr/>
          </a:p>
          <a:p>
            <a:pPr indent="-311150" lvl="0" marL="457200" rtl="0" algn="l">
              <a:spcBef>
                <a:spcPts val="0"/>
              </a:spcBef>
              <a:spcAft>
                <a:spcPts val="0"/>
              </a:spcAft>
              <a:buSzPts val="1300"/>
              <a:buChar char="●"/>
            </a:pPr>
            <a:r>
              <a:rPr b="1" lang="en-GB"/>
              <a:t>Visualizations</a:t>
            </a:r>
            <a:r>
              <a:rPr lang="en-GB"/>
              <a:t>: </a:t>
            </a:r>
            <a:endParaRPr/>
          </a:p>
          <a:p>
            <a:pPr indent="-298450" lvl="1" marL="914400" rtl="0" algn="l">
              <a:spcBef>
                <a:spcPts val="0"/>
              </a:spcBef>
              <a:spcAft>
                <a:spcPts val="0"/>
              </a:spcAft>
              <a:buSzPts val="1100"/>
              <a:buChar char="○"/>
            </a:pPr>
            <a:r>
              <a:rPr lang="en-GB"/>
              <a:t>The charts show each machine's actual alerts (blue circles) and the model's predicted alerts (orange crosses). </a:t>
            </a:r>
            <a:endParaRPr/>
          </a:p>
          <a:p>
            <a:pPr indent="-298450" lvl="1" marL="914400" rtl="0" algn="l">
              <a:spcBef>
                <a:spcPts val="0"/>
              </a:spcBef>
              <a:spcAft>
                <a:spcPts val="0"/>
              </a:spcAft>
              <a:buSzPts val="1100"/>
              <a:buChar char="○"/>
            </a:pPr>
            <a:r>
              <a:rPr lang="en-GB"/>
              <a:t>Good alignment means accurate predictions. Clusters of orange crosses without blue circles might indicate false positives, while blue circles without orange crosses suggest missed alerts.</a:t>
            </a:r>
            <a:endParaRPr/>
          </a:p>
          <a:p>
            <a:pPr indent="0" lvl="0" marL="0" rtl="0" algn="l">
              <a:spcBef>
                <a:spcPts val="1200"/>
              </a:spcBef>
              <a:spcAft>
                <a:spcPts val="12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575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Regression Model</a:t>
            </a:r>
            <a:endParaRPr/>
          </a:p>
        </p:txBody>
      </p:sp>
      <p:sp>
        <p:nvSpPr>
          <p:cNvPr id="111" name="Google Shape;111;p17"/>
          <p:cNvSpPr txBox="1"/>
          <p:nvPr>
            <p:ph idx="1" type="body"/>
          </p:nvPr>
        </p:nvSpPr>
        <p:spPr>
          <a:xfrm>
            <a:off x="729450" y="1382675"/>
            <a:ext cx="8028300" cy="367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Model Results Visualisations </a:t>
            </a:r>
            <a:endParaRPr b="1"/>
          </a:p>
          <a:p>
            <a:pPr indent="0" lvl="0" marL="0" rtl="0" algn="l">
              <a:spcBef>
                <a:spcPts val="1200"/>
              </a:spcBef>
              <a:spcAft>
                <a:spcPts val="0"/>
              </a:spcAft>
              <a:buNone/>
            </a:pPr>
            <a:r>
              <a:rPr b="1" lang="en-GB"/>
              <a:t>(LOW Alerts)</a:t>
            </a:r>
            <a:endParaRPr b="1"/>
          </a:p>
          <a:p>
            <a:pPr indent="0" lvl="0" marL="0" rtl="0" algn="l">
              <a:spcBef>
                <a:spcPts val="1200"/>
              </a:spcBef>
              <a:spcAft>
                <a:spcPts val="1200"/>
              </a:spcAft>
              <a:buNone/>
            </a:pPr>
            <a:r>
              <a:rPr lang="en-GB" sz="800"/>
              <a:t>MAE of 2 days means our predictions are, on average, off by 2 days.</a:t>
            </a:r>
            <a:endParaRPr b="1" sz="800"/>
          </a:p>
        </p:txBody>
      </p:sp>
      <p:pic>
        <p:nvPicPr>
          <p:cNvPr id="112" name="Google Shape;112;p17"/>
          <p:cNvPicPr preferRelativeResize="0"/>
          <p:nvPr/>
        </p:nvPicPr>
        <p:blipFill>
          <a:blip r:embed="rId3">
            <a:alphaModFix/>
          </a:blip>
          <a:stretch>
            <a:fillRect/>
          </a:stretch>
        </p:blipFill>
        <p:spPr>
          <a:xfrm>
            <a:off x="3848500" y="658825"/>
            <a:ext cx="5120323" cy="4267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575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Regression Model</a:t>
            </a:r>
            <a:endParaRPr/>
          </a:p>
        </p:txBody>
      </p:sp>
      <p:sp>
        <p:nvSpPr>
          <p:cNvPr id="118" name="Google Shape;118;p18"/>
          <p:cNvSpPr txBox="1"/>
          <p:nvPr>
            <p:ph idx="1" type="body"/>
          </p:nvPr>
        </p:nvSpPr>
        <p:spPr>
          <a:xfrm>
            <a:off x="729450" y="1382675"/>
            <a:ext cx="8028300" cy="367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Model Results Visualisations </a:t>
            </a:r>
            <a:endParaRPr b="1"/>
          </a:p>
          <a:p>
            <a:pPr indent="0" lvl="0" marL="0" rtl="0" algn="l">
              <a:spcBef>
                <a:spcPts val="1200"/>
              </a:spcBef>
              <a:spcAft>
                <a:spcPts val="0"/>
              </a:spcAft>
              <a:buNone/>
            </a:pPr>
            <a:r>
              <a:rPr b="1" lang="en-GB"/>
              <a:t>(MEDIUM Alerts)</a:t>
            </a:r>
            <a:endParaRPr b="1"/>
          </a:p>
          <a:p>
            <a:pPr indent="0" lvl="0" marL="0" rtl="0" algn="l">
              <a:spcBef>
                <a:spcPts val="1200"/>
              </a:spcBef>
              <a:spcAft>
                <a:spcPts val="0"/>
              </a:spcAft>
              <a:buNone/>
            </a:pPr>
            <a:r>
              <a:rPr lang="en-GB" sz="800"/>
              <a:t>MAE of 2 days means our predictions are, on average, off by 2 days.</a:t>
            </a:r>
            <a:endParaRPr b="1" sz="800"/>
          </a:p>
          <a:p>
            <a:pPr indent="0" lvl="0" marL="0" rtl="0" algn="l">
              <a:spcBef>
                <a:spcPts val="1200"/>
              </a:spcBef>
              <a:spcAft>
                <a:spcPts val="1200"/>
              </a:spcAft>
              <a:buNone/>
            </a:pPr>
            <a:r>
              <a:t/>
            </a:r>
            <a:endParaRPr b="1"/>
          </a:p>
        </p:txBody>
      </p:sp>
      <p:pic>
        <p:nvPicPr>
          <p:cNvPr id="119" name="Google Shape;119;p18"/>
          <p:cNvPicPr preferRelativeResize="0"/>
          <p:nvPr/>
        </p:nvPicPr>
        <p:blipFill>
          <a:blip r:embed="rId3">
            <a:alphaModFix/>
          </a:blip>
          <a:stretch>
            <a:fillRect/>
          </a:stretch>
        </p:blipFill>
        <p:spPr>
          <a:xfrm>
            <a:off x="4147250" y="768175"/>
            <a:ext cx="4879826" cy="4114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575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Regression Model</a:t>
            </a:r>
            <a:endParaRPr/>
          </a:p>
        </p:txBody>
      </p:sp>
      <p:sp>
        <p:nvSpPr>
          <p:cNvPr id="125" name="Google Shape;125;p19"/>
          <p:cNvSpPr txBox="1"/>
          <p:nvPr>
            <p:ph idx="1" type="body"/>
          </p:nvPr>
        </p:nvSpPr>
        <p:spPr>
          <a:xfrm>
            <a:off x="729450" y="1382675"/>
            <a:ext cx="8028300" cy="367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Model Results Visualisations </a:t>
            </a:r>
            <a:endParaRPr b="1"/>
          </a:p>
          <a:p>
            <a:pPr indent="0" lvl="0" marL="0" rtl="0" algn="l">
              <a:spcBef>
                <a:spcPts val="1200"/>
              </a:spcBef>
              <a:spcAft>
                <a:spcPts val="0"/>
              </a:spcAft>
              <a:buNone/>
            </a:pPr>
            <a:r>
              <a:rPr b="1" lang="en-GB"/>
              <a:t>(HIGH Alerts)</a:t>
            </a:r>
            <a:endParaRPr b="1"/>
          </a:p>
          <a:p>
            <a:pPr indent="0" lvl="0" marL="0" rtl="0" algn="l">
              <a:spcBef>
                <a:spcPts val="1200"/>
              </a:spcBef>
              <a:spcAft>
                <a:spcPts val="0"/>
              </a:spcAft>
              <a:buNone/>
            </a:pPr>
            <a:r>
              <a:rPr lang="en-GB" sz="800"/>
              <a:t>MAE of 2 days means our predictions are, on average, off by 2 days.</a:t>
            </a:r>
            <a:endParaRPr b="1" sz="800"/>
          </a:p>
          <a:p>
            <a:pPr indent="0" lvl="0" marL="0" rtl="0" algn="l">
              <a:spcBef>
                <a:spcPts val="1200"/>
              </a:spcBef>
              <a:spcAft>
                <a:spcPts val="1200"/>
              </a:spcAft>
              <a:buNone/>
            </a:pPr>
            <a:r>
              <a:t/>
            </a:r>
            <a:endParaRPr b="1"/>
          </a:p>
        </p:txBody>
      </p:sp>
      <p:pic>
        <p:nvPicPr>
          <p:cNvPr id="126" name="Google Shape;126;p19"/>
          <p:cNvPicPr preferRelativeResize="0"/>
          <p:nvPr/>
        </p:nvPicPr>
        <p:blipFill>
          <a:blip r:embed="rId3">
            <a:alphaModFix/>
          </a:blip>
          <a:stretch>
            <a:fillRect/>
          </a:stretch>
        </p:blipFill>
        <p:spPr>
          <a:xfrm>
            <a:off x="3805676" y="575700"/>
            <a:ext cx="5277225" cy="44964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575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Regression Model</a:t>
            </a:r>
            <a:endParaRPr/>
          </a:p>
        </p:txBody>
      </p:sp>
      <p:sp>
        <p:nvSpPr>
          <p:cNvPr id="132" name="Google Shape;132;p20"/>
          <p:cNvSpPr txBox="1"/>
          <p:nvPr>
            <p:ph idx="1" type="body"/>
          </p:nvPr>
        </p:nvSpPr>
        <p:spPr>
          <a:xfrm>
            <a:off x="729450" y="1382675"/>
            <a:ext cx="8028300" cy="367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Model Results Visualisations </a:t>
            </a:r>
            <a:endParaRPr b="1"/>
          </a:p>
          <a:p>
            <a:pPr indent="0" lvl="0" marL="0" rtl="0" algn="l">
              <a:spcBef>
                <a:spcPts val="1200"/>
              </a:spcBef>
              <a:spcAft>
                <a:spcPts val="0"/>
              </a:spcAft>
              <a:buNone/>
            </a:pPr>
            <a:r>
              <a:rPr b="1" lang="en-GB"/>
              <a:t>(SIGMA Alerts)</a:t>
            </a:r>
            <a:endParaRPr b="1"/>
          </a:p>
          <a:p>
            <a:pPr indent="0" lvl="0" marL="0" rtl="0" algn="l">
              <a:spcBef>
                <a:spcPts val="1200"/>
              </a:spcBef>
              <a:spcAft>
                <a:spcPts val="0"/>
              </a:spcAft>
              <a:buNone/>
            </a:pPr>
            <a:r>
              <a:rPr lang="en-GB" sz="800"/>
              <a:t>MAE of 2 days means our predictions are, on average, off by 2 days.</a:t>
            </a:r>
            <a:endParaRPr b="1" sz="800"/>
          </a:p>
          <a:p>
            <a:pPr indent="0" lvl="0" marL="0" rtl="0" algn="l">
              <a:spcBef>
                <a:spcPts val="1200"/>
              </a:spcBef>
              <a:spcAft>
                <a:spcPts val="1200"/>
              </a:spcAft>
              <a:buNone/>
            </a:pPr>
            <a:r>
              <a:t/>
            </a:r>
            <a:endParaRPr b="1"/>
          </a:p>
        </p:txBody>
      </p:sp>
      <p:pic>
        <p:nvPicPr>
          <p:cNvPr id="133" name="Google Shape;133;p20"/>
          <p:cNvPicPr preferRelativeResize="0"/>
          <p:nvPr/>
        </p:nvPicPr>
        <p:blipFill>
          <a:blip r:embed="rId3">
            <a:alphaModFix/>
          </a:blip>
          <a:stretch>
            <a:fillRect/>
          </a:stretch>
        </p:blipFill>
        <p:spPr>
          <a:xfrm>
            <a:off x="3441500" y="575700"/>
            <a:ext cx="5171348" cy="4459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575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Classification Model</a:t>
            </a:r>
            <a:endParaRPr/>
          </a:p>
        </p:txBody>
      </p:sp>
      <p:sp>
        <p:nvSpPr>
          <p:cNvPr id="139" name="Google Shape;139;p21"/>
          <p:cNvSpPr txBox="1"/>
          <p:nvPr>
            <p:ph idx="1" type="body"/>
          </p:nvPr>
        </p:nvSpPr>
        <p:spPr>
          <a:xfrm>
            <a:off x="729450" y="1382675"/>
            <a:ext cx="7653900" cy="36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a:t>
            </a:r>
            <a:r>
              <a:rPr b="1" lang="en-GB"/>
              <a:t>Classification </a:t>
            </a:r>
            <a:r>
              <a:rPr b="1" lang="en-GB"/>
              <a:t>Model</a:t>
            </a:r>
            <a:r>
              <a:rPr lang="en-GB"/>
              <a:t> </a:t>
            </a:r>
            <a:r>
              <a:rPr lang="en-GB"/>
              <a:t>is formulated in such a way that: it </a:t>
            </a:r>
            <a:r>
              <a:rPr lang="en-GB"/>
              <a:t>predicts the risk of different alert types (LOW, MEDIUM, HIGH, SIGMA) for the HTOL machines. </a:t>
            </a:r>
            <a:r>
              <a:rPr lang="en-GB"/>
              <a:t>As the training data, we’re using the alerts we have labelled automatically using the Alerting Dashboard previously.</a:t>
            </a:r>
            <a:endParaRPr/>
          </a:p>
          <a:p>
            <a:pPr indent="0" lvl="0" marL="0" rtl="0" algn="l">
              <a:spcBef>
                <a:spcPts val="1200"/>
              </a:spcBef>
              <a:spcAft>
                <a:spcPts val="0"/>
              </a:spcAft>
              <a:buNone/>
            </a:pPr>
            <a:r>
              <a:rPr b="1" lang="en-GB"/>
              <a:t>How the Model Works:</a:t>
            </a:r>
            <a:endParaRPr b="1"/>
          </a:p>
          <a:p>
            <a:pPr indent="-311150" lvl="0" marL="457200" rtl="0" algn="l">
              <a:spcBef>
                <a:spcPts val="1200"/>
              </a:spcBef>
              <a:spcAft>
                <a:spcPts val="0"/>
              </a:spcAft>
              <a:buSzPts val="1300"/>
              <a:buChar char="●"/>
            </a:pPr>
            <a:r>
              <a:rPr b="1" lang="en-GB"/>
              <a:t>Data Preparation:</a:t>
            </a:r>
            <a:endParaRPr b="1"/>
          </a:p>
          <a:p>
            <a:pPr indent="-298450" lvl="1" marL="914400" rtl="0" algn="l">
              <a:spcBef>
                <a:spcPts val="0"/>
              </a:spcBef>
              <a:spcAft>
                <a:spcPts val="0"/>
              </a:spcAft>
              <a:buSzPts val="1100"/>
              <a:buChar char="○"/>
            </a:pPr>
            <a:r>
              <a:rPr lang="en-GB"/>
              <a:t>We take historical data from your machines (HTOL-09 to HTOL-15), including timestamps and ChlPrs values.</a:t>
            </a:r>
            <a:endParaRPr/>
          </a:p>
          <a:p>
            <a:pPr indent="-298450" lvl="1" marL="914400" rtl="0" algn="l">
              <a:spcBef>
                <a:spcPts val="0"/>
              </a:spcBef>
              <a:spcAft>
                <a:spcPts val="0"/>
              </a:spcAft>
              <a:buSzPts val="1100"/>
              <a:buChar char="○"/>
            </a:pPr>
            <a:r>
              <a:rPr lang="en-GB"/>
              <a:t>We add features like hour of the day, day of the week, and rolling averages of ChlPrs to help the model identify patterns.</a:t>
            </a:r>
            <a:endParaRPr/>
          </a:p>
          <a:p>
            <a:pPr indent="-298450" lvl="1" marL="914400" rtl="0" algn="l">
              <a:spcBef>
                <a:spcPts val="0"/>
              </a:spcBef>
              <a:spcAft>
                <a:spcPts val="0"/>
              </a:spcAft>
              <a:buSzPts val="1100"/>
              <a:buChar char="○"/>
            </a:pPr>
            <a:r>
              <a:rPr lang="en-GB"/>
              <a:t>Importantly, we use your existing alert data (generated from thresholds and spike detection) to label periods where alerts occurred. This is what the model learns from.</a:t>
            </a:r>
            <a:endParaRPr/>
          </a:p>
          <a:p>
            <a:pPr indent="0" lvl="0" marL="0" rtl="0" algn="l">
              <a:spcBef>
                <a:spcPts val="1200"/>
              </a:spcBef>
              <a:spcAft>
                <a:spcPts val="1200"/>
              </a:spcAft>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