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5275" lvl="0" marL="457200">
              <a:spcBef>
                <a:spcPts val="0"/>
              </a:spcBef>
              <a:buClr>
                <a:schemeClr val="dk1"/>
              </a:buClr>
              <a:buSzPct val="95454"/>
              <a:buChar char="-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Jordan era and grew up a Lakers fan</a:t>
            </a:r>
          </a:p>
          <a:p>
            <a:pPr indent="-295275" lvl="0" marL="457200" rtl="0">
              <a:spcBef>
                <a:spcPts val="0"/>
              </a:spcBef>
              <a:buClr>
                <a:schemeClr val="dk1"/>
              </a:buClr>
              <a:buSzPct val="95454"/>
              <a:buChar char="-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Orlando and Anfernee 'Penny' Hardaway and Shaquille Oneal</a:t>
            </a:r>
          </a:p>
          <a:p>
            <a:pPr indent="-295275" lvl="0" marL="457200">
              <a:spcBef>
                <a:spcPts val="0"/>
              </a:spcBef>
              <a:buClr>
                <a:schemeClr val="dk1"/>
              </a:buClr>
              <a:buSzPct val="95454"/>
              <a:buChar char="-"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-"/>
            </a:pPr>
            <a:r>
              <a:rPr lang="en" sz="1800">
                <a:solidFill>
                  <a:schemeClr val="dk2"/>
                </a:solidFill>
              </a:rPr>
              <a:t>Beta Coefficients from Lasso across 3 eras: A, B, 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</a:rPr>
              <a:t>Philadelphia: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Average GP:   57.1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</a:rPr>
              <a:t>Warriors: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Average GP:   62.8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-"/>
            </a:pPr>
            <a:r>
              <a:rPr lang="en" sz="1800">
                <a:solidFill>
                  <a:schemeClr val="dk2"/>
                </a:solidFill>
              </a:rPr>
              <a:t>(True Shooting Pct)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-"/>
            </a:pPr>
            <a:r>
              <a:rPr lang="en" sz="1800">
                <a:solidFill>
                  <a:schemeClr val="dk2"/>
                </a:solidFill>
              </a:rPr>
              <a:t>(Personal Fouls)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>
              <a:spcBef>
                <a:spcPts val="0"/>
              </a:spcBef>
              <a:buClr>
                <a:schemeClr val="dk1"/>
              </a:buClr>
              <a:buSzPct val="95454"/>
              <a:buChar char="-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With the advancements of sports medicine and basketball analytics and changes in the league the more information the coaching staff has the more longer they can prolongue the players career.  </a:t>
            </a:r>
          </a:p>
          <a:p>
            <a:pPr indent="-295275" lvl="0" marL="457200">
              <a:spcBef>
                <a:spcPts val="0"/>
              </a:spcBef>
              <a:buClr>
                <a:schemeClr val="dk1"/>
              </a:buClr>
              <a:buSzPct val="95454"/>
              <a:buChar char="-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 NBA has changed from the early 90's. Players seem stronger, bigger and faster. Rules like handchecking no longer exist, the 3 pointer has become a key focus to winning a championship(Golden State Warriors). One thing common in the NBA from then and now is injuries.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-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NBA rule changes: Harsher punishment for flagrant fouls, Stricter enforcement of the hand-checking rule in 2005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-"/>
            </a:pPr>
            <a:r>
              <a:rPr lang="en" sz="1000">
                <a:solidFill>
                  <a:schemeClr val="dk2"/>
                </a:solidFill>
              </a:rPr>
              <a:t>Advancement in sports medicine</a:t>
            </a:r>
          </a:p>
          <a:p>
            <a:pPr indent="-2921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-"/>
            </a:pPr>
            <a:r>
              <a:rPr lang="en" sz="1000">
                <a:solidFill>
                  <a:schemeClr val="dk2"/>
                </a:solidFill>
              </a:rPr>
              <a:t>Basketball Analytics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 Features that fit my assumption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Age:</a:t>
            </a:r>
            <a:r>
              <a:rPr lang="en" sz="1000">
                <a:solidFill>
                  <a:schemeClr val="dk1"/>
                </a:solidFill>
              </a:rPr>
              <a:t> Older you are the less Games played(GP),  </a:t>
            </a:r>
            <a:r>
              <a:rPr b="1" lang="en" sz="1000">
                <a:solidFill>
                  <a:schemeClr val="dk1"/>
                </a:solidFill>
              </a:rPr>
              <a:t>W_PCT:</a:t>
            </a:r>
            <a:r>
              <a:rPr lang="en" sz="1000">
                <a:solidFill>
                  <a:schemeClr val="dk1"/>
                </a:solidFill>
              </a:rPr>
              <a:t> Win Percentage. To get that W, players willing to play through pain/injury.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09.jpg"/><Relationship Id="rId5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NBA Analysis On Injuries</a:t>
            </a:r>
            <a:br>
              <a:rPr lang="en"/>
            </a:b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Trend on Avg Minutes per game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113050" y="1152475"/>
            <a:ext cx="3719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MIN decreasing over time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WHY?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Players AVG Minutes are trending down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0-11 at 3.59.19 PM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37" y="1088050"/>
            <a:ext cx="4852174" cy="372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580500" y="1152475"/>
            <a:ext cx="1008300" cy="252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125" name="Shape 125"/>
          <p:cNvSpPr/>
          <p:nvPr/>
        </p:nvSpPr>
        <p:spPr>
          <a:xfrm>
            <a:off x="1731400" y="1484725"/>
            <a:ext cx="33816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Average MPG:  Jordan Era(A) vs Lebron Era(C)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801950" y="1612625"/>
            <a:ext cx="3841500" cy="210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Lebron’s Era(C) playing 4 Minutes less on average than in Jordan’s Era(A)</a:t>
            </a:r>
          </a:p>
        </p:txBody>
      </p:sp>
      <p:pic>
        <p:nvPicPr>
          <p:cNvPr descr="Screen Shot 2016-10-11 at 2.49.06 PM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5" y="1244150"/>
            <a:ext cx="4444775" cy="307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2082925" y="1874000"/>
            <a:ext cx="1140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/>
              <a:t>35.3 MPG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082925" y="3320400"/>
            <a:ext cx="1217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/>
              <a:t>39.3 MPG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Young vs Old Kobe Bryant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5102750" y="1152475"/>
            <a:ext cx="3729600" cy="341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Young Kobe(BLUE)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Age:  23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Average Minutes:  38.3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Games Played: 80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Old Kobe(Green)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Age:  36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Average Minutes:  34.5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Games Played: 35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0-11 at 11.19.35 AM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62809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Young vs Old Kobe bryant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Winning Pct, True-Shooting Pct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039775" y="1570075"/>
            <a:ext cx="2658300" cy="299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Young Kobe: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Won more Games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Shot 7 points higher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0-11 at 11.04.30 AM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25" y="1570075"/>
            <a:ext cx="454662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11 at 11.07.36 AM.pn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725" y="1508950"/>
            <a:ext cx="12769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2015 Team Win PCT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42575" y="1629625"/>
            <a:ext cx="4289700" cy="16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Warriors vs Philadelphia 76ers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Philadelphia average W_PCT:  0.20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Warriors average W_PCT:        0.78</a:t>
            </a:r>
          </a:p>
        </p:txBody>
      </p:sp>
      <p:pic>
        <p:nvPicPr>
          <p:cNvPr descr="Screen Shot 2016-10-11 at 12.38.09 PM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5925"/>
            <a:ext cx="4139199" cy="34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4087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GSW vs 76ers: Games Played in 2015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848025" y="2199187"/>
            <a:ext cx="3760200" cy="146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Warrior </a:t>
            </a:r>
            <a:r>
              <a:rPr b="1" lang="en">
                <a:solidFill>
                  <a:srgbClr val="000000"/>
                </a:solidFill>
              </a:rPr>
              <a:t>players average 5 more games played than 76ers players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0-11 at 12.38.27 PM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75" y="1017725"/>
            <a:ext cx="4512749" cy="38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274250" y="2194550"/>
            <a:ext cx="1097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62 GP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772675" y="2914250"/>
            <a:ext cx="11562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57 GP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5286200" y="1385175"/>
            <a:ext cx="3546000" cy="31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Lasso Beta coef’s decreasing for TS_PCT and PF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TS_PCT and PF are more significant in Jordan Era than Lebrons in maximizing Games Played.</a:t>
            </a:r>
          </a:p>
        </p:txBody>
      </p:sp>
      <p:pic>
        <p:nvPicPr>
          <p:cNvPr descr="Screen Shot 2016-10-11 at 3.59.19 PM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50" y="743325"/>
            <a:ext cx="4852150" cy="40732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3" name="Shape 173"/>
          <p:cNvSpPr/>
          <p:nvPr/>
        </p:nvSpPr>
        <p:spPr>
          <a:xfrm>
            <a:off x="1456425" y="1797200"/>
            <a:ext cx="1008300" cy="167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174" name="Shape 174"/>
          <p:cNvSpPr/>
          <p:nvPr/>
        </p:nvSpPr>
        <p:spPr>
          <a:xfrm>
            <a:off x="3296025" y="2141475"/>
            <a:ext cx="1008300" cy="167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Conclusion: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top 5 attributes associated with games played are: 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MIN, W_PCT, NET_RATING, TS_PCT and 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Next steps: 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If given more time I'd like to focus more on these top attributes and perform PCA to find hidden variables.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Create a model predicting injuries with Random Forests or Naiive Bayes.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Evolution of the NBA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23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Noticeable changes in the NBA since the late 90's.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Players are stronger, bigger and faster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Lebron James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 2005, stricter enforcement of hand-checking rule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Implemented after Kobe and lakers lost to Detroit in the finals</a:t>
            </a:r>
          </a:p>
          <a:p>
            <a:pPr indent="0" lvl="0" marL="0" algn="l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06175" y="453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commonality from then and NOW: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74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PLAYER INJURY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Anfernee ‘PENNY’ Hardaway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Tall, athletic point gaurd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Anticipated as the next Michael Jordan or Magic Johnson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Suffers a knee Injury in 97-98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800" y="1188462"/>
            <a:ext cx="47625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572125" y="445025"/>
            <a:ext cx="6260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700">
                <a:solidFill>
                  <a:schemeClr val="dk2"/>
                </a:solidFill>
              </a:rPr>
              <a:t>All-star Injuries Cost team Millions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874100" y="1117300"/>
            <a:ext cx="5958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400"/>
              <a:t>Kobe Bryant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/>
              <a:t>The highest payed player for 7 consecutive years. 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/>
              <a:t>2013-14 Sus</a:t>
            </a:r>
            <a:r>
              <a:rPr lang="en" sz="1400"/>
              <a:t>tains Achilles</a:t>
            </a:r>
            <a:r>
              <a:rPr lang="en"/>
              <a:t> </a:t>
            </a:r>
            <a:r>
              <a:rPr lang="en" sz="1400"/>
              <a:t>Injur</a:t>
            </a:r>
            <a:r>
              <a:rPr lang="en"/>
              <a:t>y: misses 73 games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/>
              <a:t>S</a:t>
            </a:r>
            <a:r>
              <a:rPr lang="en" sz="1400"/>
              <a:t>alary: $30,453,805 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Cost to </a:t>
            </a:r>
            <a:r>
              <a:rPr lang="en"/>
              <a:t>LA Lakers</a:t>
            </a:r>
            <a:r>
              <a:rPr lang="en" sz="1400"/>
              <a:t>: </a:t>
            </a:r>
          </a:p>
          <a:p>
            <a:pPr indent="-317500" lvl="2" marL="1371600" rtl="0">
              <a:spcBef>
                <a:spcPts val="0"/>
              </a:spcBef>
              <a:buSzPct val="100000"/>
              <a:buChar char="-"/>
            </a:pPr>
            <a:r>
              <a:rPr lang="en" sz="1400"/>
              <a:t>73 </a:t>
            </a:r>
            <a:r>
              <a:rPr lang="en"/>
              <a:t> *</a:t>
            </a:r>
            <a:r>
              <a:rPr lang="en" sz="1400"/>
              <a:t> $370,000/ga</a:t>
            </a:r>
            <a:r>
              <a:rPr lang="en"/>
              <a:t>me</a:t>
            </a:r>
            <a:r>
              <a:rPr lang="en" sz="1400"/>
              <a:t> </a:t>
            </a:r>
            <a:r>
              <a:rPr lang="en"/>
              <a:t>=</a:t>
            </a:r>
            <a:r>
              <a:rPr lang="en" sz="1400"/>
              <a:t> </a:t>
            </a:r>
            <a:r>
              <a:rPr b="1" lang="en" sz="1400"/>
              <a:t>$28,000,000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2014-15 Shoulder Injury: Misses 47 games</a:t>
            </a:r>
          </a:p>
          <a:p>
            <a:pPr indent="-317500" lvl="0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Salary: $23,500,</a:t>
            </a:r>
            <a:r>
              <a:rPr lang="en" sz="1400"/>
              <a:t>000</a:t>
            </a:r>
          </a:p>
          <a:p>
            <a:pPr indent="-317500" lvl="0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Cost to Lakers: </a:t>
            </a:r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82352"/>
              <a:buFont typeface="Arial"/>
              <a:buChar char="-"/>
            </a:pPr>
            <a:r>
              <a:rPr lang="en"/>
              <a:t>47  * </a:t>
            </a:r>
            <a:r>
              <a:rPr lang="en" sz="1400"/>
              <a:t> $287,000/</a:t>
            </a:r>
            <a:r>
              <a:rPr lang="en"/>
              <a:t>game = $10,000,000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87" y="692724"/>
            <a:ext cx="2428250" cy="22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00" y="2939675"/>
            <a:ext cx="2428249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1447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Goal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40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1950">
              <a:solidFill>
                <a:srgbClr val="F1C232"/>
              </a:solidFill>
            </a:endParaRPr>
          </a:p>
          <a:p>
            <a:pPr lvl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Create an analysis on players stats that contribute to maximizing games played in a season.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Datasets of 3 different Eras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97275"/>
            <a:ext cx="8520600" cy="4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1996-2002				  2004- 2009		 			2010-2016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					*</a:t>
            </a:r>
            <a:r>
              <a:rPr lang="en" sz="1400"/>
              <a:t>Excluding NBA lockout years 1998-99 and 2011-12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kobe.jp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175" y="1745175"/>
            <a:ext cx="2922374" cy="300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bron-James-37.jp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425" y="1745175"/>
            <a:ext cx="2824300" cy="300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hael_jordan_kobe_bryant.jpg"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700" y="1745175"/>
            <a:ext cx="2513599" cy="33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10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1950">
                <a:highlight>
                  <a:srgbClr val="FFFFFF"/>
                </a:highlight>
              </a:rPr>
              <a:t>Model: Linear Regression with Lasso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Why Lasso?</a:t>
            </a:r>
          </a:p>
          <a:p>
            <a:pPr indent="-317500" lvl="0" marL="736600" marR="27940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77777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Variable Selection:  my goal is to eliminate insignificant variables and identify TOP 5 common attributes across all three Eras</a:t>
            </a:r>
          </a:p>
          <a:p>
            <a:pPr indent="-317500" lvl="0" marL="736600" marR="27940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77777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Regularization: adding a penalty to solve overfitting </a:t>
            </a:r>
          </a:p>
          <a:p>
            <a:pPr indent="-317500" lvl="0" marL="736600" marR="27940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77777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Interpretable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Lasso Beta Coefficients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0-11 at 9.22.44 PM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175" y="1152474"/>
            <a:ext cx="5303625" cy="36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34850"/>
            <a:ext cx="4478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highlight>
                  <a:srgbClr val="FFFFFF"/>
                </a:highlight>
              </a:rPr>
              <a:t>Common Lasso Coefs in all 3 eras: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535875" y="1887775"/>
            <a:ext cx="1847400" cy="182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MIN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W_PCT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NET_RATING 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TS_PCT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Screen Shot 2016-10-11 at 7.28.35 PM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100" y="1007550"/>
            <a:ext cx="6453899" cy="413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2985075" y="1061875"/>
            <a:ext cx="483900" cy="2229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585837" y="2453150"/>
            <a:ext cx="483900" cy="2229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186600" y="1590850"/>
            <a:ext cx="483900" cy="2229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515700" y="1687225"/>
            <a:ext cx="483900" cy="2229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674150" y="1456800"/>
            <a:ext cx="483900" cy="2229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