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20"/>
  </p:notesMasterIdLst>
  <p:handoutMasterIdLst>
    <p:handoutMasterId r:id="rId21"/>
  </p:handoutMasterIdLst>
  <p:sldIdLst>
    <p:sldId id="298" r:id="rId5"/>
    <p:sldId id="2147472670" r:id="rId6"/>
    <p:sldId id="292" r:id="rId7"/>
    <p:sldId id="2147472671" r:id="rId8"/>
    <p:sldId id="2147472676" r:id="rId9"/>
    <p:sldId id="2147472677" r:id="rId10"/>
    <p:sldId id="2147472672" r:id="rId11"/>
    <p:sldId id="2147472673" r:id="rId12"/>
    <p:sldId id="2147472675" r:id="rId13"/>
    <p:sldId id="2147472679" r:id="rId14"/>
    <p:sldId id="2147472680" r:id="rId15"/>
    <p:sldId id="2147472681" r:id="rId16"/>
    <p:sldId id="2147472682" r:id="rId17"/>
    <p:sldId id="2147472683" r:id="rId18"/>
    <p:sldId id="214747268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70E"/>
    <a:srgbClr val="FFFFFF"/>
    <a:srgbClr val="F1F3F3"/>
    <a:srgbClr val="E5EAE9"/>
    <a:srgbClr val="E1DBD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CE582-5BA5-4FB2-9BCA-EBC728FB82BF}" v="3" dt="2025-05-26T06:44:48.327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889" autoAdjust="0"/>
    <p:restoredTop sz="96807" autoAdjust="0"/>
  </p:normalViewPr>
  <p:slideViewPr>
    <p:cSldViewPr showGuides="1">
      <p:cViewPr>
        <p:scale>
          <a:sx n="125" d="100"/>
          <a:sy n="125" d="100"/>
        </p:scale>
        <p:origin x="1146" y="7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5259" y="6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Coustans" userId="e8619a91-88a5-4906-b918-1d2303beb8f3" providerId="ADAL" clId="{E484BBEB-414B-4B5C-B3BA-1C280C9C4CA5}"/>
    <pc:docChg chg="custSel modSld">
      <pc:chgData name="Mathieu Coustans" userId="e8619a91-88a5-4906-b918-1d2303beb8f3" providerId="ADAL" clId="{E484BBEB-414B-4B5C-B3BA-1C280C9C4CA5}" dt="2025-05-07T12:47:51.045" v="9" actId="20577"/>
      <pc:docMkLst>
        <pc:docMk/>
      </pc:docMkLst>
      <pc:sldChg chg="addSp modSp mod">
        <pc:chgData name="Mathieu Coustans" userId="e8619a91-88a5-4906-b918-1d2303beb8f3" providerId="ADAL" clId="{E484BBEB-414B-4B5C-B3BA-1C280C9C4CA5}" dt="2025-05-07T12:47:51.045" v="9" actId="20577"/>
        <pc:sldMkLst>
          <pc:docMk/>
          <pc:sldMk cId="246504645" sldId="298"/>
        </pc:sldMkLst>
        <pc:spChg chg="mod">
          <ac:chgData name="Mathieu Coustans" userId="e8619a91-88a5-4906-b918-1d2303beb8f3" providerId="ADAL" clId="{E484BBEB-414B-4B5C-B3BA-1C280C9C4CA5}" dt="2025-05-07T12:47:51.045" v="9" actId="20577"/>
          <ac:spMkLst>
            <pc:docMk/>
            <pc:sldMk cId="246504645" sldId="298"/>
            <ac:spMk id="2" creationId="{053ADAF5-4807-68FF-4D40-65438BF62A11}"/>
          </ac:spMkLst>
        </pc:spChg>
        <pc:spChg chg="mod">
          <ac:chgData name="Mathieu Coustans" userId="e8619a91-88a5-4906-b918-1d2303beb8f3" providerId="ADAL" clId="{E484BBEB-414B-4B5C-B3BA-1C280C9C4CA5}" dt="2025-05-07T12:47:46.318" v="7" actId="20577"/>
          <ac:spMkLst>
            <pc:docMk/>
            <pc:sldMk cId="246504645" sldId="298"/>
            <ac:spMk id="6" creationId="{9070260B-CF47-66A4-FC11-39A8B8E6AC93}"/>
          </ac:spMkLst>
        </pc:spChg>
        <pc:spChg chg="mod">
          <ac:chgData name="Mathieu Coustans" userId="e8619a91-88a5-4906-b918-1d2303beb8f3" providerId="ADAL" clId="{E484BBEB-414B-4B5C-B3BA-1C280C9C4CA5}" dt="2025-05-07T12:40:46.693" v="4" actId="20577"/>
          <ac:spMkLst>
            <pc:docMk/>
            <pc:sldMk cId="246504645" sldId="298"/>
            <ac:spMk id="8" creationId="{B99FC38A-260C-7A9B-B4EB-E0CE4802842E}"/>
          </ac:spMkLst>
        </pc:spChg>
      </pc:sldChg>
    </pc:docChg>
  </pc:docChgLst>
  <pc:docChgLst>
    <pc:chgData name="Mathieu Coustans" userId="e8619a91-88a5-4906-b918-1d2303beb8f3" providerId="ADAL" clId="{48ACE582-5BA5-4FB2-9BCA-EBC728FB82BF}"/>
    <pc:docChg chg="undo custSel addSld modSld sldOrd">
      <pc:chgData name="Mathieu Coustans" userId="e8619a91-88a5-4906-b918-1d2303beb8f3" providerId="ADAL" clId="{48ACE582-5BA5-4FB2-9BCA-EBC728FB82BF}" dt="2025-05-26T06:44:48.327" v="67"/>
      <pc:docMkLst>
        <pc:docMk/>
      </pc:docMkLst>
      <pc:sldChg chg="addSp delSp modSp mod">
        <pc:chgData name="Mathieu Coustans" userId="e8619a91-88a5-4906-b918-1d2303beb8f3" providerId="ADAL" clId="{48ACE582-5BA5-4FB2-9BCA-EBC728FB82BF}" dt="2025-05-26T06:44:48.327" v="67"/>
        <pc:sldMkLst>
          <pc:docMk/>
          <pc:sldMk cId="246504645" sldId="298"/>
        </pc:sldMkLst>
        <pc:spChg chg="del">
          <ac:chgData name="Mathieu Coustans" userId="e8619a91-88a5-4906-b918-1d2303beb8f3" providerId="ADAL" clId="{48ACE582-5BA5-4FB2-9BCA-EBC728FB82BF}" dt="2025-05-26T06:44:48.327" v="67"/>
          <ac:spMkLst>
            <pc:docMk/>
            <pc:sldMk cId="246504645" sldId="298"/>
            <ac:spMk id="5" creationId="{4D5D026F-2392-DC1E-84B9-086F35D8A282}"/>
          </ac:spMkLst>
        </pc:spChg>
        <pc:spChg chg="mod">
          <ac:chgData name="Mathieu Coustans" userId="e8619a91-88a5-4906-b918-1d2303beb8f3" providerId="ADAL" clId="{48ACE582-5BA5-4FB2-9BCA-EBC728FB82BF}" dt="2025-05-26T06:41:47.190" v="26" actId="20577"/>
          <ac:spMkLst>
            <pc:docMk/>
            <pc:sldMk cId="246504645" sldId="298"/>
            <ac:spMk id="6" creationId="{9070260B-CF47-66A4-FC11-39A8B8E6AC93}"/>
          </ac:spMkLst>
        </pc:spChg>
        <pc:spChg chg="mod">
          <ac:chgData name="Mathieu Coustans" userId="e8619a91-88a5-4906-b918-1d2303beb8f3" providerId="ADAL" clId="{48ACE582-5BA5-4FB2-9BCA-EBC728FB82BF}" dt="2025-05-26T06:41:41.977" v="15" actId="20577"/>
          <ac:spMkLst>
            <pc:docMk/>
            <pc:sldMk cId="246504645" sldId="298"/>
            <ac:spMk id="7" creationId="{C878F171-5CBB-F640-B0CE-CE00CC1579DB}"/>
          </ac:spMkLst>
        </pc:spChg>
        <pc:spChg chg="mod">
          <ac:chgData name="Mathieu Coustans" userId="e8619a91-88a5-4906-b918-1d2303beb8f3" providerId="ADAL" clId="{48ACE582-5BA5-4FB2-9BCA-EBC728FB82BF}" dt="2025-05-26T06:44:37.219" v="66" actId="20577"/>
          <ac:spMkLst>
            <pc:docMk/>
            <pc:sldMk cId="246504645" sldId="298"/>
            <ac:spMk id="8" creationId="{B99FC38A-260C-7A9B-B4EB-E0CE4802842E}"/>
          </ac:spMkLst>
        </pc:spChg>
        <pc:picChg chg="add mod">
          <ac:chgData name="Mathieu Coustans" userId="e8619a91-88a5-4906-b918-1d2303beb8f3" providerId="ADAL" clId="{48ACE582-5BA5-4FB2-9BCA-EBC728FB82BF}" dt="2025-05-26T06:44:48.327" v="67"/>
          <ac:picMkLst>
            <pc:docMk/>
            <pc:sldMk cId="246504645" sldId="298"/>
            <ac:picMk id="9" creationId="{E20AF595-AEB1-03C8-4CE7-938F5F4D7FA8}"/>
          </ac:picMkLst>
        </pc:picChg>
        <pc:picChg chg="del">
          <ac:chgData name="Mathieu Coustans" userId="e8619a91-88a5-4906-b918-1d2303beb8f3" providerId="ADAL" clId="{48ACE582-5BA5-4FB2-9BCA-EBC728FB82BF}" dt="2025-05-26T06:41:33.867" v="0" actId="478"/>
          <ac:picMkLst>
            <pc:docMk/>
            <pc:sldMk cId="246504645" sldId="298"/>
            <ac:picMk id="1026" creationId="{20ADDE47-C705-7809-6EBA-CF37C7FD4743}"/>
          </ac:picMkLst>
        </pc:picChg>
      </pc:sldChg>
      <pc:sldChg chg="modSp add mod ord modShow">
        <pc:chgData name="Mathieu Coustans" userId="e8619a91-88a5-4906-b918-1d2303beb8f3" providerId="ADAL" clId="{48ACE582-5BA5-4FB2-9BCA-EBC728FB82BF}" dt="2025-05-26T06:43:23.361" v="51" actId="729"/>
        <pc:sldMkLst>
          <pc:docMk/>
          <pc:sldMk cId="2694949735" sldId="2147472796"/>
        </pc:sldMkLst>
        <pc:spChg chg="mod">
          <ac:chgData name="Mathieu Coustans" userId="e8619a91-88a5-4906-b918-1d2303beb8f3" providerId="ADAL" clId="{48ACE582-5BA5-4FB2-9BCA-EBC728FB82BF}" dt="2025-05-26T06:43:14.132" v="50" actId="20577"/>
          <ac:spMkLst>
            <pc:docMk/>
            <pc:sldMk cId="2694949735" sldId="2147472796"/>
            <ac:spMk id="6" creationId="{D9F2C54F-D951-6B39-CEEB-85909118059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06.07.2025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6470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06.07.2025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5175" y="900113"/>
            <a:ext cx="5559425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816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040BAA5-8ED1-5052-684A-DB6BB56E8FD6}"/>
              </a:ext>
            </a:extLst>
          </p:cNvPr>
          <p:cNvSpPr/>
          <p:nvPr userDrawn="1"/>
        </p:nvSpPr>
        <p:spPr>
          <a:xfrm>
            <a:off x="0" y="846667"/>
            <a:ext cx="6102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8076" y="6223621"/>
            <a:ext cx="2631600" cy="216000"/>
          </a:xfrm>
        </p:spPr>
        <p:txBody>
          <a:bodyPr/>
          <a:lstStyle>
            <a:lvl1pPr>
              <a:defRPr sz="1350"/>
            </a:lvl1pPr>
          </a:lstStyle>
          <a:p>
            <a:fld id="{E471F87F-7CC2-488B-AD55-33485FC98B76}" type="datetime1">
              <a:rPr lang="de-DE" smtClean="0"/>
              <a:t>06.07.2025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1569" y="148321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031569" y="148321"/>
            <a:ext cx="360000" cy="360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594B6BE9-185E-A88B-41DA-D0D14396ED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03027" y="850779"/>
            <a:ext cx="5323238" cy="6007221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 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287EEC27-B21C-02CA-ECBC-917FAECFBD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8076" y="5229000"/>
            <a:ext cx="5265300" cy="935263"/>
          </a:xfrm>
        </p:spPr>
        <p:txBody>
          <a:bodyPr anchor="b"/>
          <a:lstStyle>
            <a:lvl1pPr marL="0" indent="0">
              <a:buNone/>
              <a:defRPr sz="135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CH" sz="1350" dirty="0"/>
              <a:t>Vorname Name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6CC97B3-B836-D6D6-7A42-566F071FE5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117240"/>
            <a:ext cx="5265301" cy="1231106"/>
          </a:xfrm>
        </p:spPr>
        <p:txBody>
          <a:bodyPr wrap="square" anchor="t">
            <a:no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de-CH" dirty="0"/>
              <a:t>Titel </a:t>
            </a:r>
            <a:br>
              <a:rPr lang="de-CH" dirty="0"/>
            </a:br>
            <a:r>
              <a:rPr lang="de-CH" dirty="0"/>
              <a:t>hinzufügen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6EFFB021-AEC2-B428-A250-E8A8F84795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8076" y="2926800"/>
            <a:ext cx="5265300" cy="15102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noProof="0" dirty="0"/>
              <a:t>Untertitel </a:t>
            </a:r>
            <a:br>
              <a:rPr lang="de-CH" noProof="0" dirty="0"/>
            </a:br>
            <a:r>
              <a:rPr lang="de-CH" noProof="0" dirty="0"/>
              <a:t>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E75BB-61FF-4F7E-9CDB-A5E34775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F1D7-D20B-4528-9E03-8B18AB702752}" type="datetime1">
              <a:rPr lang="de-DE" smtClean="0"/>
              <a:t>06.07.2025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09AB7D-DBAB-4FFF-BA65-85B9521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9B7570-0B3E-4F91-B744-978CA7BD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75502" y="1369296"/>
            <a:ext cx="10840997" cy="279179"/>
          </a:xfrm>
        </p:spPr>
        <p:txBody>
          <a:bodyPr/>
          <a:lstStyle>
            <a:lvl1pPr>
              <a:defRPr sz="1814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194552" y="1976911"/>
            <a:ext cx="5321946" cy="2002633"/>
          </a:xfrm>
          <a:prstGeom prst="rect">
            <a:avLst/>
          </a:prstGeom>
          <a:solidFill>
            <a:srgbClr val="F0F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1" tIns="41465" rIns="82931" bIns="414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459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6194551" y="4197677"/>
            <a:ext cx="5321946" cy="2002633"/>
          </a:xfrm>
          <a:prstGeom prst="rect">
            <a:avLst/>
          </a:prstGeom>
          <a:solidFill>
            <a:srgbClr val="F0F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1" tIns="41465" rIns="82931" bIns="414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459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666169" y="4197676"/>
            <a:ext cx="5321946" cy="1991753"/>
          </a:xfrm>
          <a:prstGeom prst="rect">
            <a:avLst/>
          </a:prstGeom>
          <a:solidFill>
            <a:srgbClr val="F0F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1" tIns="41465" rIns="82931" bIns="414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459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666168" y="1976911"/>
            <a:ext cx="5321946" cy="1991753"/>
          </a:xfrm>
          <a:prstGeom prst="rect">
            <a:avLst/>
          </a:prstGeom>
          <a:solidFill>
            <a:srgbClr val="F0F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1" tIns="41465" rIns="82931" bIns="414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459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37950" y="2232273"/>
            <a:ext cx="4501128" cy="804865"/>
          </a:xfrm>
        </p:spPr>
        <p:txBody>
          <a:bodyPr/>
          <a:lstStyle>
            <a:lvl1pPr>
              <a:defRPr sz="1814"/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3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481971" y="2232273"/>
            <a:ext cx="4501128" cy="804865"/>
          </a:xfrm>
        </p:spPr>
        <p:txBody>
          <a:bodyPr/>
          <a:lstStyle>
            <a:lvl1pPr>
              <a:defRPr sz="1814"/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37" name="Textplatzhalt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37950" y="4408662"/>
            <a:ext cx="4501128" cy="804865"/>
          </a:xfrm>
        </p:spPr>
        <p:txBody>
          <a:bodyPr/>
          <a:lstStyle>
            <a:lvl1pPr>
              <a:defRPr sz="1814"/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38" name="Textplatzhalt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481971" y="4408662"/>
            <a:ext cx="4501128" cy="804865"/>
          </a:xfrm>
        </p:spPr>
        <p:txBody>
          <a:bodyPr/>
          <a:lstStyle>
            <a:lvl1pPr>
              <a:defRPr sz="1814"/>
            </a:lvl1pPr>
          </a:lstStyle>
          <a:p>
            <a:pPr lvl="0"/>
            <a:r>
              <a:rPr lang="de-DE" dirty="0"/>
              <a:t>Titel</a:t>
            </a:r>
          </a:p>
        </p:txBody>
      </p:sp>
      <p:pic>
        <p:nvPicPr>
          <p:cNvPr id="12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574" y="304296"/>
            <a:ext cx="1290037" cy="33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00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>
              <a:defRPr/>
            </a:lvl1pPr>
            <a:lvl3pPr marL="536575" indent="-268288">
              <a:defRPr/>
            </a:lvl3pPr>
          </a:lstStyle>
          <a:p>
            <a:pPr lvl="0"/>
            <a:r>
              <a:rPr lang="de-DE" dirty="0"/>
              <a:t>Inhalt hinzufügen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9AB9197-1220-80BD-481F-90A973E1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1E4E-1107-499B-BB00-8AA0260A0EFB}" type="datetime1">
              <a:rPr lang="de-DE" smtClean="0"/>
              <a:t>06.07.2025</a:t>
            </a:fld>
            <a:endParaRPr lang="de-CH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D173F40-185C-2ADF-A4DC-16363A32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0A1AFE9-5D1C-2846-D3BD-C3EFFEF9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B03B558-1909-9EAA-030E-9F4C655318C3}"/>
              </a:ext>
            </a:extLst>
          </p:cNvPr>
          <p:cNvSpPr/>
          <p:nvPr userDrawn="1"/>
        </p:nvSpPr>
        <p:spPr>
          <a:xfrm>
            <a:off x="0" y="846667"/>
            <a:ext cx="11430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067524"/>
            <a:ext cx="10587038" cy="921613"/>
          </a:xfrm>
        </p:spPr>
        <p:txBody>
          <a:bodyPr/>
          <a:lstStyle>
            <a:lvl1pPr>
              <a:defRPr sz="5850"/>
            </a:lvl1pPr>
          </a:lstStyle>
          <a:p>
            <a:r>
              <a:rPr lang="de-CH" dirty="0"/>
              <a:t>Titel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3907732-924E-43E9-B4C2-6CF127C307EB}" type="datetime1">
              <a:rPr lang="de-DE" smtClean="0"/>
              <a:t>06.07.2025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814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>
            <a:lvl1pPr>
              <a:defRPr b="0"/>
            </a:lvl1pPr>
          </a:lstStyle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 marL="270000" indent="-270000">
              <a:buFont typeface="+mj-lt"/>
              <a:buAutoNum type="arabicPeriod"/>
              <a:defRPr sz="2000"/>
            </a:lvl1pPr>
            <a:lvl2pPr marL="540000" indent="-270000">
              <a:buFont typeface="+mj-lt"/>
              <a:buAutoNum type="alphaLcPeriod"/>
              <a:defRPr sz="2000"/>
            </a:lvl2pPr>
            <a:lvl3pPr marL="810000" indent="-270000">
              <a:defRPr sz="2000"/>
            </a:lvl3pPr>
            <a:lvl4pPr marL="1080000" indent="-270000">
              <a:defRPr sz="2000"/>
            </a:lvl4pPr>
            <a:lvl5pPr marL="1350000" indent="-270000">
              <a:defRPr sz="2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5A94-05D5-4DEC-81F7-6AB426E292F4}" type="datetime1">
              <a:rPr lang="de-DE" smtClean="0"/>
              <a:t>06.07.2025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837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08076" y="1989137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85979" y="1989138"/>
            <a:ext cx="5037671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9FA-DBB5-4713-9CD9-90401A466906}" type="datetime1">
              <a:rPr lang="de-DE" smtClean="0"/>
              <a:t>06.07.2025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862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30175" y="1170372"/>
            <a:ext cx="5393475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30175" y="1989138"/>
            <a:ext cx="5393475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A08-A377-47C6-B39F-B1E1F769F25A}" type="datetime1">
              <a:rPr lang="de-DE" smtClean="0"/>
              <a:t>06.07.2025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3" name="Bildplatzhalter 3">
            <a:extLst>
              <a:ext uri="{FF2B5EF4-FFF2-40B4-BE49-F238E27FC236}">
                <a16:creationId xmlns:a16="http://schemas.microsoft.com/office/drawing/2014/main" id="{045B5233-76F3-BDA2-C5F4-340A566D321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941" y="846001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39972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50400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08076" y="1989138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8CE2-D1EA-49D7-88A5-9921AB788BF8}" type="datetime1">
              <a:rPr lang="de-DE" smtClean="0"/>
              <a:t>06.07.2025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BFED3010-9542-8FB4-6B6D-FE485296850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10131" y="846000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93266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B216CB-AE9D-4C01-AD48-4B79158751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884AD1-A783-44E4-89C8-03B3CA1C81C1}" type="datetime1">
              <a:rPr lang="de-DE" smtClean="0"/>
              <a:t>06.07.2025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E67269-0443-40A6-8D53-CF9C30AE72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2179C-3288-47A5-A587-1B7255A2C3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A158FDB-0E1B-74C0-3EFC-E1E947BFEE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846872"/>
            <a:ext cx="114300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 Ersetzen Sie diesen Platzhalter durch ein Bild 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</a:t>
            </a:r>
            <a:br>
              <a:rPr lang="de-CH" dirty="0"/>
            </a:br>
            <a:r>
              <a:rPr lang="de-CH" dirty="0"/>
              <a:t>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45175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46EAAB-E9CC-4FBB-A777-DFD68618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167D-93E7-43CF-ADB7-181D413D4773}" type="datetime1">
              <a:rPr lang="de-DE" smtClean="0"/>
              <a:t>06.07.2025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90A60D-3123-4534-B4E1-1B214E40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A66DD1-3165-483D-99FB-202ADC04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A65A95-72B9-9C39-BC44-04A643558335}"/>
              </a:ext>
            </a:extLst>
          </p:cNvPr>
          <p:cNvSpPr/>
          <p:nvPr userDrawn="1"/>
        </p:nvSpPr>
        <p:spPr>
          <a:xfrm>
            <a:off x="0" y="6534000"/>
            <a:ext cx="11430000" cy="324000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0457" y="1170372"/>
            <a:ext cx="11006138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8" y="1989137"/>
            <a:ext cx="11015662" cy="4175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Inhalt hinzufügen</a:t>
            </a:r>
          </a:p>
          <a:p>
            <a:pPr lvl="2"/>
            <a:r>
              <a:rPr lang="de-CH" noProof="0" dirty="0"/>
              <a:t>Ebene 2</a:t>
            </a:r>
          </a:p>
          <a:p>
            <a:pPr lvl="3"/>
            <a:r>
              <a:rPr lang="de-CH" noProof="0" dirty="0"/>
              <a:t>Ebene 3</a:t>
            </a:r>
          </a:p>
          <a:p>
            <a:pPr lvl="4"/>
            <a:r>
              <a:rPr lang="de-CH" noProof="0" dirty="0"/>
              <a:t>Ebene 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9100" y="6620400"/>
            <a:ext cx="1188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>
                <a:solidFill>
                  <a:schemeClr val="tx1"/>
                </a:solidFill>
              </a:defRPr>
            </a:lvl1pPr>
          </a:lstStyle>
          <a:p>
            <a:fld id="{698FC4C5-3ADA-44FA-AF24-1DAFEB8AF652}" type="datetime1">
              <a:rPr lang="de-DE" smtClean="0"/>
              <a:t>06.07.2025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67508" y="6620400"/>
            <a:ext cx="8100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 b="1">
                <a:solidFill>
                  <a:schemeClr val="tx1"/>
                </a:solidFill>
              </a:defRPr>
            </a:lvl1pPr>
          </a:lstStyle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50"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BC21AA-03C3-7EDE-BB82-F15F9CEADEFF}"/>
              </a:ext>
            </a:extLst>
          </p:cNvPr>
          <p:cNvSpPr txBox="1"/>
          <p:nvPr userDrawn="1"/>
        </p:nvSpPr>
        <p:spPr>
          <a:xfrm>
            <a:off x="9787386" y="6620400"/>
            <a:ext cx="148654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>
              <a:defRPr sz="950" b="1"/>
            </a:lvl1pPr>
          </a:lstStyle>
          <a:p>
            <a:pPr lvl="0" algn="r"/>
            <a:r>
              <a:rPr lang="de-CH" dirty="0"/>
              <a:t>www.fhnw.ch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744D73-4AF0-A154-437F-3B480B65F5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52240" y="212400"/>
            <a:ext cx="1571760" cy="4248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35EF8AA-ECD2-FB66-452B-C9B1534A4F0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13844" y="212400"/>
            <a:ext cx="4415684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7" r:id="rId3"/>
    <p:sldLayoutId id="2147483668" r:id="rId4"/>
    <p:sldLayoutId id="2147483661" r:id="rId5"/>
    <p:sldLayoutId id="2147483669" r:id="rId6"/>
    <p:sldLayoutId id="2147483670" r:id="rId7"/>
    <p:sldLayoutId id="2147483665" r:id="rId8"/>
    <p:sldLayoutId id="2147483663" r:id="rId9"/>
    <p:sldLayoutId id="2147483664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68288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A4A3A4"/>
          </p15:clr>
        </p15:guide>
        <p15:guide id="2" pos="7196" userDrawn="1">
          <p15:clr>
            <a:srgbClr val="A4A3A4"/>
          </p15:clr>
        </p15:guide>
        <p15:guide id="3" orient="horz" pos="3883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3ADAF5-4807-68FF-4D40-65438BF6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12.05.2025</a:t>
            </a:r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55E460-25C6-3A25-5B4F-AAC2A569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BDBB4E-FF89-DE17-7B80-A8E1AEC2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70260B-CF47-66A4-FC11-39A8B8E6A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CH" dirty="0"/>
              <a:t>Amos Matter</a:t>
            </a:r>
            <a:endParaRPr lang="de-CH" b="1" i="0" dirty="0">
              <a:solidFill>
                <a:srgbClr val="25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878F171-5CBB-F640-B0CE-CE00CC157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sz="1800" dirty="0">
                <a:solidFill>
                  <a:srgbClr val="000000"/>
                </a:solidFill>
                <a:latin typeface="Arial" panose="020B0604020202020204" pitchFamily="34" charset="0"/>
              </a:rPr>
              <a:t>Modelling of doppler-augmented distance estimation</a:t>
            </a:r>
            <a:endParaRPr lang="de-CH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B99FC38A-260C-7A9B-B4EB-E0CE48028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Modulschlussprüfungen</a:t>
            </a:r>
          </a:p>
          <a:p>
            <a:endParaRPr lang="de-CH" dirty="0"/>
          </a:p>
          <a:p>
            <a:r>
              <a:rPr lang="de-CH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Digital Communication (</a:t>
            </a:r>
            <a:r>
              <a:rPr lang="de-CH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dcom</a:t>
            </a:r>
            <a:r>
              <a:rPr lang="de-CH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	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20AF595-AEB1-03C8-4CE7-938F5F4D7FA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5402" r="15402"/>
          <a:stretch/>
        </p:blipFill>
        <p:spPr>
          <a:xfrm>
            <a:off x="6102350" y="850900"/>
            <a:ext cx="5324475" cy="6007100"/>
          </a:xfrm>
        </p:spPr>
      </p:pic>
    </p:spTree>
    <p:extLst>
      <p:ext uri="{BB962C8B-B14F-4D97-AF65-F5344CB8AC3E}">
        <p14:creationId xmlns:p14="http://schemas.microsoft.com/office/powerpoint/2010/main" val="246504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E6CDD-6C0F-9D77-207E-DE0353B12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A3F09-30BF-AD51-DFFB-2FC63E53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170372"/>
            <a:ext cx="11012400" cy="1231106"/>
          </a:xfrm>
        </p:spPr>
        <p:txBody>
          <a:bodyPr/>
          <a:lstStyle/>
          <a:p>
            <a:r>
              <a:rPr lang="en-CH" dirty="0"/>
              <a:t>Practical Application</a:t>
            </a:r>
            <a:br>
              <a:rPr lang="en-CH" dirty="0"/>
            </a:br>
            <a:r>
              <a:rPr lang="en-CH" sz="2400" dirty="0"/>
              <a:t>Result </a:t>
            </a:r>
            <a:br>
              <a:rPr lang="en-CH" sz="2400" dirty="0"/>
            </a:br>
            <a:r>
              <a:rPr lang="en-CH" sz="2400" dirty="0"/>
              <a:t>Measurement Data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8B0035-8343-A1C9-261E-568E7AFB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01608A-9BAC-04B0-4DAE-C49D2B44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BF47-BFE4-482E-ACDC-02638A5F301F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11C707-FA00-3739-5771-9251BD29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7B2403-9FDF-3897-0435-1AC90BD2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10</a:t>
            </a:fld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8BF5F1-FCB8-D118-18FB-F6FB99C5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850" y="4103732"/>
            <a:ext cx="8969063" cy="24067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A839F2-8882-67F9-61F6-0E59EE757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850" y="1825689"/>
            <a:ext cx="9153150" cy="231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5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E7ABF-FB48-FA5C-04AB-ADA5E4F70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6BE4A-2B04-97FE-6847-02B64AD2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170372"/>
            <a:ext cx="11012400" cy="1354217"/>
          </a:xfrm>
        </p:spPr>
        <p:txBody>
          <a:bodyPr/>
          <a:lstStyle/>
          <a:p>
            <a:r>
              <a:rPr lang="en-CH" dirty="0"/>
              <a:t>Practical Application</a:t>
            </a:r>
            <a:br>
              <a:rPr lang="en-CH" dirty="0"/>
            </a:br>
            <a:r>
              <a:rPr lang="en-CH" sz="2400" dirty="0"/>
              <a:t>Result </a:t>
            </a:r>
            <a:br>
              <a:rPr lang="en-CH" sz="2400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E7D3AA-1746-894A-7678-9F213AB95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>
                <a:sym typeface="Wingdings" panose="05000000000000000000" pitchFamily="2" charset="2"/>
              </a:rPr>
              <a:t>Expected Error</a:t>
            </a: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CA3DB4-0D60-1703-4D98-359BCCD5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BF47-BFE4-482E-ACDC-02638A5F301F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873224-4DDC-0BD7-1CC6-2E6BDFDA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BA9BA4-5196-BA34-B82B-497341F5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11</a:t>
            </a:fld>
            <a:endParaRPr lang="de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50DCB-DA52-727B-0AF4-6AE011AB5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5600" y="1772816"/>
            <a:ext cx="952437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74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DAEAB-254A-D00D-7533-F81164C66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86496-929E-E199-C0A8-11946B8C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170372"/>
            <a:ext cx="11012400" cy="1354217"/>
          </a:xfrm>
        </p:spPr>
        <p:txBody>
          <a:bodyPr/>
          <a:lstStyle/>
          <a:p>
            <a:r>
              <a:rPr lang="en-CH" dirty="0"/>
              <a:t>Practical Application</a:t>
            </a:r>
            <a:br>
              <a:rPr lang="en-CH" dirty="0"/>
            </a:br>
            <a:r>
              <a:rPr lang="en-CH" sz="2400" dirty="0"/>
              <a:t>Result </a:t>
            </a:r>
            <a:br>
              <a:rPr lang="en-CH" sz="2400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799D4C-26A9-02B1-56FA-49FFA362C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>
                <a:sym typeface="Wingdings" panose="05000000000000000000" pitchFamily="2" charset="2"/>
              </a:rPr>
              <a:t>Actual Error - Position</a:t>
            </a: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3FBD9B-105B-B56B-1287-484EC03B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BF47-BFE4-482E-ACDC-02638A5F301F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776ADF-F79A-CC56-A828-19E93E41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79066-AB3D-861F-CD62-2A2E4C9B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12</a:t>
            </a:fld>
            <a:endParaRPr lang="de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E709DC-3713-1C25-1668-8889FF75D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0678" y="2198577"/>
            <a:ext cx="7747154" cy="36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9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BBD7-2046-E204-1DCC-7AD0D711E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43591-3C7A-2117-CAB3-08C10A01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170372"/>
            <a:ext cx="11012400" cy="1354217"/>
          </a:xfrm>
        </p:spPr>
        <p:txBody>
          <a:bodyPr/>
          <a:lstStyle/>
          <a:p>
            <a:r>
              <a:rPr lang="en-CH" dirty="0"/>
              <a:t>Practical Application</a:t>
            </a:r>
            <a:br>
              <a:rPr lang="en-CH" dirty="0"/>
            </a:br>
            <a:r>
              <a:rPr lang="en-CH" sz="2400" dirty="0"/>
              <a:t>Result </a:t>
            </a:r>
            <a:br>
              <a:rPr lang="en-CH" sz="2400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934BD-5BDD-2381-A42A-4AE01032C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>
                <a:sym typeface="Wingdings" panose="05000000000000000000" pitchFamily="2" charset="2"/>
              </a:rPr>
              <a:t>Actual Error - Velocity</a:t>
            </a: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27B57-C0F2-4086-9D6A-3A8D32EE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BF47-BFE4-482E-ACDC-02638A5F301F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4125C5-8AE4-3EA4-6D6F-60794A8E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ED55B3-F14A-94F2-C205-025E6A33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13</a:t>
            </a:fld>
            <a:endParaRPr lang="de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3A35A5-CB1E-D340-90FF-FF5D8DFF1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4235" y="1845217"/>
            <a:ext cx="8505811" cy="412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3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8D9A1-A97A-74E6-131E-CB94C0B74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2CDEB-D7AF-3B86-0E17-8BBDB491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en-CH" dirty="0"/>
              <a:t>Conclusion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A87B7-D4F8-3655-6076-43C349FFE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916832"/>
            <a:ext cx="11013193" cy="4175125"/>
          </a:xfrm>
        </p:spPr>
        <p:txBody>
          <a:bodyPr/>
          <a:lstStyle/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A30978-D75F-0D18-3AC0-3477CD7D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BF47-BFE4-482E-ACDC-02638A5F301F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238B33-D14D-C8D2-999B-8E50D225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33612B-7FB9-D82D-4C4F-36D71B6F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49D06-253D-4917-8E0A-80D84048F555}"/>
              </a:ext>
            </a:extLst>
          </p:cNvPr>
          <p:cNvSpPr txBox="1"/>
          <p:nvPr/>
        </p:nvSpPr>
        <p:spPr>
          <a:xfrm>
            <a:off x="479376" y="1772816"/>
            <a:ext cx="1098122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dirty="0"/>
              <a:t>Interesting to fiddle with ideal, linear and controlled Kalman Filters</a:t>
            </a:r>
          </a:p>
          <a:p>
            <a:r>
              <a:rPr lang="en-CH" dirty="0"/>
              <a:t>Results interesting</a:t>
            </a:r>
          </a:p>
          <a:p>
            <a:endParaRPr lang="en-CH" dirty="0"/>
          </a:p>
          <a:p>
            <a:r>
              <a:rPr lang="en-CH" dirty="0"/>
              <a:t>Could be used for triangulation of devices</a:t>
            </a:r>
          </a:p>
        </p:txBody>
      </p:sp>
    </p:spTree>
    <p:extLst>
      <p:ext uri="{BB962C8B-B14F-4D97-AF65-F5344CB8AC3E}">
        <p14:creationId xmlns:p14="http://schemas.microsoft.com/office/powerpoint/2010/main" val="250750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E82D5-6B50-2F7F-743A-3DB23CE4A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BBA8E-462A-31BB-1DC7-4B1176D6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00" y="3284984"/>
            <a:ext cx="11012400" cy="492443"/>
          </a:xfrm>
        </p:spPr>
        <p:txBody>
          <a:bodyPr/>
          <a:lstStyle/>
          <a:p>
            <a:r>
              <a:rPr lang="en-CH" dirty="0"/>
              <a:t>Discussion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AC6C00-F191-8892-63B5-FD4E9CBD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BF47-BFE4-482E-ACDC-02638A5F301F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EFB678-EE07-CB78-CB86-8ED91AF8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B6D363-669D-682D-AC41-33FB0EA5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647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A184-2A3A-FD41-16D9-8C07D724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02" y="1369405"/>
            <a:ext cx="10840997" cy="4857740"/>
          </a:xfrm>
        </p:spPr>
        <p:txBody>
          <a:bodyPr/>
          <a:lstStyle/>
          <a:p>
            <a:r>
              <a:rPr lang="de-CH" dirty="0"/>
              <a:t>Outline</a:t>
            </a:r>
            <a:br>
              <a:rPr lang="de-CH" dirty="0"/>
            </a:br>
            <a:r>
              <a:rPr lang="en-US" sz="1270" dirty="0"/>
              <a:t>Subtitle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de-CH" sz="127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AC3D8-1BA4-FACC-1CDB-B01CF1433E7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7950" y="2232336"/>
            <a:ext cx="4501128" cy="1523200"/>
          </a:xfrm>
        </p:spPr>
        <p:txBody>
          <a:bodyPr/>
          <a:lstStyle/>
          <a:p>
            <a:r>
              <a:rPr lang="en-GB" dirty="0"/>
              <a:t>I </a:t>
            </a:r>
            <a:r>
              <a:rPr lang="en-CH" dirty="0"/>
              <a:t>- Introduction and Problem Statement</a:t>
            </a:r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CH" i="1" dirty="0">
                <a:solidFill>
                  <a:schemeClr val="bg1">
                    <a:lumMod val="50000"/>
                  </a:schemeClr>
                </a:solidFill>
              </a:rPr>
              <a:t>Justification</a:t>
            </a:r>
          </a:p>
          <a:p>
            <a:pPr>
              <a:lnSpc>
                <a:spcPct val="100000"/>
              </a:lnSpc>
            </a:pPr>
            <a:r>
              <a:rPr lang="en-CH" i="1" dirty="0">
                <a:solidFill>
                  <a:schemeClr val="bg1">
                    <a:lumMod val="50000"/>
                  </a:schemeClr>
                </a:solidFill>
              </a:rPr>
              <a:t>Time of Flight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CH" i="1" dirty="0">
                <a:solidFill>
                  <a:schemeClr val="bg1">
                    <a:lumMod val="50000"/>
                  </a:schemeClr>
                </a:solidFill>
              </a:rPr>
              <a:t>Doppler Effect 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1B610-C9DB-5310-CC21-081DFDB976F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81971" y="2232336"/>
            <a:ext cx="4501128" cy="1523200"/>
          </a:xfrm>
        </p:spPr>
        <p:txBody>
          <a:bodyPr/>
          <a:lstStyle/>
          <a:p>
            <a:r>
              <a:rPr lang="en-GB" dirty="0"/>
              <a:t>III </a:t>
            </a:r>
            <a:r>
              <a:rPr lang="en-CH" dirty="0"/>
              <a:t>- Practical Application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CH" i="1" dirty="0">
                <a:solidFill>
                  <a:schemeClr val="bg1">
                    <a:lumMod val="50000"/>
                  </a:schemeClr>
                </a:solidFill>
              </a:rPr>
              <a:t>Challenges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CH" i="1" dirty="0">
                <a:solidFill>
                  <a:schemeClr val="bg1">
                    <a:lumMod val="50000"/>
                  </a:schemeClr>
                </a:solidFill>
              </a:rPr>
              <a:t>Strategy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CH" i="1" dirty="0">
                <a:solidFill>
                  <a:schemeClr val="bg1">
                    <a:lumMod val="50000"/>
                  </a:schemeClr>
                </a:solidFill>
              </a:rPr>
              <a:t>Results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AE0B3-F622-B7CA-8462-B506671BBC1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7950" y="4408612"/>
            <a:ext cx="4501128" cy="1632677"/>
          </a:xfrm>
        </p:spPr>
        <p:txBody>
          <a:bodyPr/>
          <a:lstStyle/>
          <a:p>
            <a:r>
              <a:rPr lang="en-GB" dirty="0"/>
              <a:t>II</a:t>
            </a:r>
            <a:r>
              <a:rPr lang="en-CH" dirty="0"/>
              <a:t> -</a:t>
            </a:r>
            <a:r>
              <a:rPr lang="en-GB" dirty="0"/>
              <a:t> </a:t>
            </a:r>
            <a:r>
              <a:rPr lang="en-CH" dirty="0"/>
              <a:t>Theoretical Foundation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CH" i="1" dirty="0">
                <a:solidFill>
                  <a:schemeClr val="bg1">
                    <a:lumMod val="50000"/>
                  </a:schemeClr>
                </a:solidFill>
              </a:rPr>
              <a:t>Kalman Filter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AB47B-157D-E2BF-B8E5-19E4698619F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481971" y="4408612"/>
            <a:ext cx="4501128" cy="1632677"/>
          </a:xfrm>
        </p:spPr>
        <p:txBody>
          <a:bodyPr/>
          <a:lstStyle/>
          <a:p>
            <a:r>
              <a:rPr lang="en-GB" dirty="0"/>
              <a:t>IV – </a:t>
            </a:r>
            <a:r>
              <a:rPr lang="en-CH" dirty="0"/>
              <a:t>Future Work and Conclusion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CH" i="1" dirty="0">
                <a:solidFill>
                  <a:schemeClr val="bg1">
                    <a:lumMod val="50000"/>
                  </a:schemeClr>
                </a:solidFill>
              </a:rPr>
              <a:t>Extensions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CH" i="1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0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01FFD-0542-B6DE-2815-2259422C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en-CH" dirty="0"/>
              <a:t>Introduction and Problem Statement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CBAB51-05BC-A82E-6967-52123408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>
                <a:sym typeface="Wingdings" panose="05000000000000000000" pitchFamily="2" charset="2"/>
              </a:rPr>
              <a:t>How can Position Estimates be improved with Frequency shift information?</a:t>
            </a:r>
          </a:p>
          <a:p>
            <a:endParaRPr lang="en-CH" dirty="0"/>
          </a:p>
          <a:p>
            <a:pPr marL="0" indent="0">
              <a:buNone/>
            </a:pPr>
            <a:endParaRPr lang="en-CH" dirty="0"/>
          </a:p>
          <a:p>
            <a:r>
              <a:rPr lang="en-CH" dirty="0"/>
              <a:t>Linear Kalman Filter with 2 States</a:t>
            </a:r>
          </a:p>
          <a:p>
            <a:r>
              <a:rPr lang="en-CH" dirty="0"/>
              <a:t>Position and Velocity </a:t>
            </a:r>
            <a:r>
              <a:rPr lang="en-CH" dirty="0">
                <a:sym typeface="Wingdings" panose="05000000000000000000" pitchFamily="2" charset="2"/>
              </a:rPr>
              <a:t> Signal Time of Flight and Frequency shift</a:t>
            </a:r>
          </a:p>
          <a:p>
            <a:r>
              <a:rPr lang="en-CH" dirty="0">
                <a:sym typeface="Wingdings" panose="05000000000000000000" pitchFamily="2" charset="2"/>
              </a:rPr>
              <a:t>Example usage: Distance Estimation</a:t>
            </a: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endParaRPr lang="en-CH" dirty="0">
              <a:sym typeface="Wingdings" panose="05000000000000000000" pitchFamily="2" charset="2"/>
            </a:endParaRPr>
          </a:p>
          <a:p>
            <a:endParaRPr lang="en-CH" dirty="0">
              <a:sym typeface="Wingdings" panose="05000000000000000000" pitchFamily="2" charset="2"/>
            </a:endParaRPr>
          </a:p>
          <a:p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CA4AC-89A9-BF0E-8DD0-79D4755B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BF47-BFE4-482E-ACDC-02638A5F301F}" type="datetime1">
              <a:rPr lang="de-DE" smtClean="0"/>
              <a:t>06.07.2025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C0048-8167-9A51-5454-DF4C7680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764D8B-36D7-D781-6795-2FA0B225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45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13DCA-1F06-C1C3-32B0-0974615E1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EC623-35C2-64DB-CF17-C9BE7984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170372"/>
            <a:ext cx="11012400" cy="861774"/>
          </a:xfrm>
        </p:spPr>
        <p:txBody>
          <a:bodyPr/>
          <a:lstStyle/>
          <a:p>
            <a:r>
              <a:rPr lang="en-CH" dirty="0"/>
              <a:t>Theoretical Foundations</a:t>
            </a:r>
            <a:br>
              <a:rPr lang="en-CH" dirty="0"/>
            </a:br>
            <a:r>
              <a:rPr lang="en-CH" sz="2400" dirty="0"/>
              <a:t>Kalman Filter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64FEC9-D689-A6D1-81AE-34B63D70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>
                <a:sym typeface="Wingdings" panose="05000000000000000000" pitchFamily="2" charset="2"/>
              </a:rPr>
              <a:t>Kalman Filter is a </a:t>
            </a:r>
            <a:r>
              <a:rPr lang="en-CH" i="1" dirty="0">
                <a:sym typeface="Wingdings" panose="05000000000000000000" pitchFamily="2" charset="2"/>
              </a:rPr>
              <a:t>Bayesian</a:t>
            </a:r>
            <a:r>
              <a:rPr lang="en-CH" dirty="0">
                <a:sym typeface="Wingdings" panose="05000000000000000000" pitchFamily="2" charset="2"/>
              </a:rPr>
              <a:t>, </a:t>
            </a:r>
            <a:r>
              <a:rPr lang="en-CH" i="1" dirty="0">
                <a:sym typeface="Wingdings" panose="05000000000000000000" pitchFamily="2" charset="2"/>
              </a:rPr>
              <a:t>State Space </a:t>
            </a:r>
            <a:r>
              <a:rPr lang="en-CH" dirty="0">
                <a:sym typeface="Wingdings" panose="05000000000000000000" pitchFamily="2" charset="2"/>
              </a:rPr>
              <a:t>generalization of a Low Pass filter</a:t>
            </a:r>
          </a:p>
          <a:p>
            <a:pPr marL="0" indent="0">
              <a:buNone/>
            </a:pPr>
            <a:r>
              <a:rPr lang="de-CH" dirty="0">
                <a:sym typeface="Wingdings" panose="05000000000000000000" pitchFamily="2" charset="2"/>
              </a:rPr>
              <a:t>S</a:t>
            </a:r>
            <a:r>
              <a:rPr lang="en-CH" dirty="0" err="1">
                <a:sym typeface="Wingdings" panose="05000000000000000000" pitchFamily="2" charset="2"/>
              </a:rPr>
              <a:t>uch</a:t>
            </a:r>
            <a:r>
              <a:rPr lang="en-CH" dirty="0">
                <a:sym typeface="Wingdings" panose="05000000000000000000" pitchFamily="2" charset="2"/>
              </a:rPr>
              <a:t> that</a:t>
            </a:r>
          </a:p>
          <a:p>
            <a:pPr marL="0" indent="0">
              <a:buNone/>
            </a:pPr>
            <a:r>
              <a:rPr lang="en-CH" dirty="0">
                <a:sym typeface="Wingdings" panose="05000000000000000000" pitchFamily="2" charset="2"/>
              </a:rPr>
              <a:t>1D Kalman Filter with constant state variance = Low Pass filter</a:t>
            </a: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H" dirty="0">
                <a:sym typeface="Wingdings" panose="05000000000000000000" pitchFamily="2" charset="2"/>
              </a:rPr>
              <a:t>Combines information in the optimal way while taking into account</a:t>
            </a:r>
          </a:p>
          <a:p>
            <a:pPr marL="0" indent="0">
              <a:buNone/>
            </a:pPr>
            <a:r>
              <a:rPr lang="en-CH" dirty="0">
                <a:sym typeface="Wingdings" panose="05000000000000000000" pitchFamily="2" charset="2"/>
              </a:rPr>
              <a:t>Dynamics + Noise</a:t>
            </a:r>
          </a:p>
          <a:p>
            <a:pPr marL="0" indent="0">
              <a:buNone/>
            </a:pPr>
            <a:r>
              <a:rPr lang="en-CH" dirty="0">
                <a:sym typeface="Wingdings" panose="05000000000000000000" pitchFamily="2" charset="2"/>
              </a:rPr>
              <a:t>Measurements + Noise</a:t>
            </a: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EC5AB8-F4EA-C693-5A2D-6EDC364A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BF47-BFE4-482E-ACDC-02638A5F301F}" type="datetime1">
              <a:rPr lang="de-DE" smtClean="0"/>
              <a:t>06.07.2025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201B66-E385-363E-626C-81AC11E6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3AC4B4-1E79-EA41-B14D-306C87C6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162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D410-73DD-5EEC-DF10-AEC4D8B3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Function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FCB8C-B079-085B-D0B3-88A9094F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1E4E-1107-499B-BB00-8AA0260A0EFB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6F5A9-4DED-4577-C74E-93657833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5C449-E354-180B-7A63-B5C4FF2C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70FA9B1-EE2B-5879-3677-CE0C290D31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651" y="1989138"/>
            <a:ext cx="8247160" cy="417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B114B5-B77F-70F9-2A59-5FE8ED6DD7F8}"/>
              </a:ext>
            </a:extLst>
          </p:cNvPr>
          <p:cNvSpPr txBox="1"/>
          <p:nvPr/>
        </p:nvSpPr>
        <p:spPr>
          <a:xfrm>
            <a:off x="6510046" y="5887264"/>
            <a:ext cx="482453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dirty="0"/>
              <a:t>https://en.wikipedia.org/wiki/Kalman_filter#/media/File:Basic_concept_of_Kalman_filtering.svg</a:t>
            </a:r>
          </a:p>
        </p:txBody>
      </p:sp>
    </p:spTree>
    <p:extLst>
      <p:ext uri="{BB962C8B-B14F-4D97-AF65-F5344CB8AC3E}">
        <p14:creationId xmlns:p14="http://schemas.microsoft.com/office/powerpoint/2010/main" val="282858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A1CE-BEF6-B89E-A954-5639ABD0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Model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BCF43-4C2D-11F0-0717-BD3AC5B8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1E4E-1107-499B-BB00-8AA0260A0EFB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F8CF-C6FB-CA90-DB3C-231D0A55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140DC-247E-F20A-63C9-E1660D92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1F5A0367-954E-1B87-EE38-F44DE10949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2429129"/>
            <a:ext cx="11012487" cy="32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C986EA-FC02-0931-2E82-88F5D2791B47}"/>
              </a:ext>
            </a:extLst>
          </p:cNvPr>
          <p:cNvSpPr txBox="1"/>
          <p:nvPr/>
        </p:nvSpPr>
        <p:spPr>
          <a:xfrm>
            <a:off x="5663952" y="5834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https://en.wikipedia.org/wiki/Kalman_filter#/media/File:Kalman_filter_model_2.svg</a:t>
            </a:r>
          </a:p>
        </p:txBody>
      </p:sp>
    </p:spTree>
    <p:extLst>
      <p:ext uri="{BB962C8B-B14F-4D97-AF65-F5344CB8AC3E}">
        <p14:creationId xmlns:p14="http://schemas.microsoft.com/office/powerpoint/2010/main" val="384786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7EC3A-C69E-2318-B64F-447C13446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B6E65-A494-9FF9-CA3F-BF093C29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170372"/>
            <a:ext cx="11012400" cy="861774"/>
          </a:xfrm>
        </p:spPr>
        <p:txBody>
          <a:bodyPr/>
          <a:lstStyle/>
          <a:p>
            <a:r>
              <a:rPr lang="en-CH" dirty="0"/>
              <a:t>Theoretical Foundations</a:t>
            </a:r>
            <a:br>
              <a:rPr lang="en-CH" dirty="0"/>
            </a:br>
            <a:r>
              <a:rPr lang="en-CH" sz="2400" dirty="0"/>
              <a:t>Kalman Filter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97F60-4A52-AAF8-B0B0-94B4F412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>
                <a:sym typeface="Wingdings" panose="05000000000000000000" pitchFamily="2" charset="2"/>
              </a:rPr>
              <a:t>Kalman Filter is a </a:t>
            </a:r>
            <a:r>
              <a:rPr lang="en-CH" i="1" dirty="0">
                <a:sym typeface="Wingdings" panose="05000000000000000000" pitchFamily="2" charset="2"/>
              </a:rPr>
              <a:t>Bayesian</a:t>
            </a:r>
            <a:r>
              <a:rPr lang="en-CH" dirty="0">
                <a:sym typeface="Wingdings" panose="05000000000000000000" pitchFamily="2" charset="2"/>
              </a:rPr>
              <a:t>, </a:t>
            </a:r>
            <a:r>
              <a:rPr lang="en-CH" i="1" dirty="0">
                <a:sym typeface="Wingdings" panose="05000000000000000000" pitchFamily="2" charset="2"/>
              </a:rPr>
              <a:t>State Space </a:t>
            </a:r>
            <a:r>
              <a:rPr lang="en-CH" dirty="0">
                <a:sym typeface="Wingdings" panose="05000000000000000000" pitchFamily="2" charset="2"/>
              </a:rPr>
              <a:t>generalization of a Low Pass filter</a:t>
            </a:r>
          </a:p>
          <a:p>
            <a:pPr marL="0" indent="0">
              <a:buNone/>
            </a:pPr>
            <a:r>
              <a:rPr lang="de-CH" dirty="0">
                <a:sym typeface="Wingdings" panose="05000000000000000000" pitchFamily="2" charset="2"/>
              </a:rPr>
              <a:t>S</a:t>
            </a:r>
            <a:r>
              <a:rPr lang="en-CH" dirty="0" err="1">
                <a:sym typeface="Wingdings" panose="05000000000000000000" pitchFamily="2" charset="2"/>
              </a:rPr>
              <a:t>uch</a:t>
            </a:r>
            <a:r>
              <a:rPr lang="en-CH" dirty="0">
                <a:sym typeface="Wingdings" panose="05000000000000000000" pitchFamily="2" charset="2"/>
              </a:rPr>
              <a:t> that</a:t>
            </a:r>
          </a:p>
          <a:p>
            <a:pPr marL="0" indent="0">
              <a:buNone/>
            </a:pPr>
            <a:r>
              <a:rPr lang="en-CH" dirty="0">
                <a:sym typeface="Wingdings" panose="05000000000000000000" pitchFamily="2" charset="2"/>
              </a:rPr>
              <a:t>1D Kalman Filter with constant state variance = Low Pass filter</a:t>
            </a: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H" dirty="0">
                <a:sym typeface="Wingdings" panose="05000000000000000000" pitchFamily="2" charset="2"/>
              </a:rPr>
              <a:t>Combines information in the optimal way while taking into account</a:t>
            </a:r>
          </a:p>
          <a:p>
            <a:pPr marL="0" indent="0">
              <a:buNone/>
            </a:pPr>
            <a:r>
              <a:rPr lang="en-CH" dirty="0">
                <a:sym typeface="Wingdings" panose="05000000000000000000" pitchFamily="2" charset="2"/>
              </a:rPr>
              <a:t>Dynamics + Noise</a:t>
            </a:r>
          </a:p>
          <a:p>
            <a:pPr marL="0" indent="0">
              <a:buNone/>
            </a:pPr>
            <a:r>
              <a:rPr lang="en-CH" dirty="0">
                <a:sym typeface="Wingdings" panose="05000000000000000000" pitchFamily="2" charset="2"/>
              </a:rPr>
              <a:t>Measurements + Noise</a:t>
            </a: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F28CBB-2EDB-3173-5825-AA15F69B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BF47-BFE4-482E-ACDC-02638A5F301F}" type="datetime1">
              <a:rPr lang="de-DE" smtClean="0"/>
              <a:t>06.07.2025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7BCAB-4B17-523F-DBC2-7FB6A3F6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688677-E10C-4B61-5992-F73F9186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192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409F4-64CF-4B1C-00B7-ABC8A49D9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C99ED-6EBA-03EB-56F0-BCC78D3AF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170372"/>
            <a:ext cx="11012400" cy="861774"/>
          </a:xfrm>
        </p:spPr>
        <p:txBody>
          <a:bodyPr/>
          <a:lstStyle/>
          <a:p>
            <a:r>
              <a:rPr lang="en-CH" dirty="0"/>
              <a:t>Practical Application</a:t>
            </a:r>
            <a:br>
              <a:rPr lang="en-CH" dirty="0"/>
            </a:br>
            <a:r>
              <a:rPr lang="en-CH" sz="2400" dirty="0"/>
              <a:t>Challenges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261F47-E894-CB15-343C-364C93CB0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>
                <a:sym typeface="Wingdings" panose="05000000000000000000" pitchFamily="2" charset="2"/>
              </a:rPr>
              <a:t>On 1D arrays/Vectors, NumPy does</a:t>
            </a:r>
          </a:p>
          <a:p>
            <a:pPr>
              <a:buFontTx/>
              <a:buChar char="-"/>
            </a:pPr>
            <a:r>
              <a:rPr lang="en-CH" dirty="0">
                <a:sym typeface="Wingdings" panose="05000000000000000000" pitchFamily="2" charset="2"/>
              </a:rPr>
              <a:t>sometimes does elementwise Multiplication instead of </a:t>
            </a:r>
            <a:r>
              <a:rPr lang="en-CH" dirty="0" err="1">
                <a:sym typeface="Wingdings" panose="05000000000000000000" pitchFamily="2" charset="2"/>
              </a:rPr>
              <a:t>matmul</a:t>
            </a:r>
            <a:endParaRPr lang="en-CH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de-CH" dirty="0">
                <a:sym typeface="Wingdings" panose="05000000000000000000" pitchFamily="2" charset="2"/>
              </a:rPr>
              <a:t>A</a:t>
            </a:r>
            <a:r>
              <a:rPr lang="en-CH" dirty="0" err="1">
                <a:sym typeface="Wingdings" panose="05000000000000000000" pitchFamily="2" charset="2"/>
              </a:rPr>
              <a:t>lways</a:t>
            </a:r>
            <a:r>
              <a:rPr lang="en-CH" dirty="0">
                <a:sym typeface="Wingdings" panose="05000000000000000000" pitchFamily="2" charset="2"/>
              </a:rPr>
              <a:t> inner products even if the shape suggests outer products</a:t>
            </a: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H" dirty="0">
                <a:sym typeface="Wingdings" panose="05000000000000000000" pitchFamily="2" charset="2"/>
              </a:rPr>
              <a:t>Data sometimes not interesting</a:t>
            </a: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H" dirty="0">
                <a:sym typeface="Wingdings" panose="05000000000000000000" pitchFamily="2" charset="2"/>
              </a:rPr>
              <a:t>How to fairly assess the impact of the doppler information?</a:t>
            </a: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BAED18-AA06-F89B-60E4-BBC04870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BF47-BFE4-482E-ACDC-02638A5F301F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FDAA34-29BE-FB38-A6EC-BFA578F1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2E56FD-635F-3DAF-D4EE-F0A677F9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47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63B63-E84B-9240-C6C7-AB4F37967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B804B-6917-3819-EEBA-CF1012C7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170372"/>
            <a:ext cx="11012400" cy="861774"/>
          </a:xfrm>
        </p:spPr>
        <p:txBody>
          <a:bodyPr/>
          <a:lstStyle/>
          <a:p>
            <a:r>
              <a:rPr lang="en-CH" dirty="0"/>
              <a:t>Practical Application</a:t>
            </a:r>
            <a:br>
              <a:rPr lang="en-CH" dirty="0"/>
            </a:br>
            <a:r>
              <a:rPr lang="en-CH" sz="2400" dirty="0"/>
              <a:t>Solution/Strategy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4983E6-811F-400A-C276-9C49857B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>
                <a:sym typeface="Wingdings" panose="05000000000000000000" pitchFamily="2" charset="2"/>
              </a:rPr>
              <a:t>Use </a:t>
            </a:r>
            <a:r>
              <a:rPr lang="en-CH" dirty="0" err="1">
                <a:sym typeface="Wingdings" panose="05000000000000000000" pitchFamily="2" charset="2"/>
              </a:rPr>
              <a:t>functi</a:t>
            </a:r>
            <a:r>
              <a:rPr lang="de-CH" dirty="0">
                <a:sym typeface="Wingdings" panose="05000000000000000000" pitchFamily="2" charset="2"/>
              </a:rPr>
              <a:t>o</a:t>
            </a:r>
            <a:r>
              <a:rPr lang="en-CH" dirty="0">
                <a:sym typeface="Wingdings" panose="05000000000000000000" pitchFamily="2" charset="2"/>
              </a:rPr>
              <a:t>n for vector instantiation such that shape is [n,1]  Forces correct vector interpretation</a:t>
            </a: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H" dirty="0">
                <a:sym typeface="Wingdings" panose="05000000000000000000" pitchFamily="2" charset="2"/>
              </a:rPr>
              <a:t>Define measurement covariances in “state space” instead of “measurement space”</a:t>
            </a:r>
          </a:p>
          <a:p>
            <a:pPr marL="0" indent="0">
              <a:buNone/>
            </a:pPr>
            <a:r>
              <a:rPr lang="en-CH" dirty="0">
                <a:sym typeface="Wingdings" panose="05000000000000000000" pitchFamily="2" charset="2"/>
              </a:rPr>
              <a:t>Two runs, one with very high frequency shift covariance  ~ No frequency shift measurement</a:t>
            </a: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H" dirty="0">
                <a:sym typeface="Wingdings" panose="05000000000000000000" pitchFamily="2" charset="2"/>
              </a:rPr>
              <a:t>Modular code architecture</a:t>
            </a: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  <a:p>
            <a:endParaRPr lang="en-CH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CH" dirty="0">
              <a:sym typeface="Wingdings" panose="05000000000000000000" pitchFamily="2" charset="2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810D86-F481-1756-BE95-1A88F9AE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BF47-BFE4-482E-ACDC-02638A5F301F}" type="datetime1">
              <a:rPr lang="de-DE" smtClean="0"/>
              <a:t>07.07.2025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2C58DE-EBF0-9F72-DC20-EDBEE1D1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12B799-54DA-66FC-D340-865CA45E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5631487"/>
      </p:ext>
    </p:extLst>
  </p:cSld>
  <p:clrMapOvr>
    <a:masterClrMapping/>
  </p:clrMapOvr>
</p:sld>
</file>

<file path=ppt/theme/theme1.xml><?xml version="1.0" encoding="utf-8"?>
<a:theme xmlns:a="http://schemas.openxmlformats.org/drawingml/2006/main" name="FHNW">
  <a:themeElements>
    <a:clrScheme name="Office-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HTU-16x9-EN.potx" id="{C4C5A130-12B4-4BE0-AC26-69804186704D}" vid="{C54BC66A-4728-4581-B51C-2EAE5F846ED5}"/>
    </a:ext>
  </a:extLst>
</a:theme>
</file>

<file path=ppt/theme/theme2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2ED5A2B-AA98-4E20-9ECF-6054E5AD6D36}">
  <we:reference id="ea375709-5511-4a7d-9ad9-0150d03e7fbe" version="3.4.0.0" store="EXCatalog" storeType="EXCatalog"/>
  <we:alternateReferences>
    <we:reference id="WA104380602" version="3.4.0.0" store="de-CH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336E6A137EBA04CAA14C83E6B567E6E" ma:contentTypeVersion="4" ma:contentTypeDescription="Ein neues Dokument erstellen." ma:contentTypeScope="" ma:versionID="506964d69c7fa676f2673ca1c565f571">
  <xsd:schema xmlns:xsd="http://www.w3.org/2001/XMLSchema" xmlns:xs="http://www.w3.org/2001/XMLSchema" xmlns:p="http://schemas.microsoft.com/office/2006/metadata/properties" xmlns:ns2="5019f46e-7630-4c10-8bcc-ae747be1e2f1" targetNamespace="http://schemas.microsoft.com/office/2006/metadata/properties" ma:root="true" ma:fieldsID="6f33e12c5860b9710acc1ab8237e07cc" ns2:_="">
    <xsd:import namespace="5019f46e-7630-4c10-8bcc-ae747be1e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9f46e-7630-4c10-8bcc-ae747be1e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26B806-0237-4942-A1FD-5C97285908C2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9077d15-72ed-4fec-bcfe-3472729e9195"/>
    <ds:schemaRef ds:uri="http://schemas.microsoft.com/office/2006/documentManagement/types"/>
    <ds:schemaRef ds:uri="http://purl.org/dc/terms/"/>
    <ds:schemaRef ds:uri="http://schemas.microsoft.com/office/infopath/2007/PartnerControls"/>
    <ds:schemaRef ds:uri="bc24777f-78b6-4f3c-a73a-d5fa08e4d53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53FC72E-3252-48C8-88DD-D79C2930A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19f46e-7630-4c10-8bcc-ae747be1e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HTU-16x9-EN</Template>
  <TotalTime>0</TotalTime>
  <Words>517</Words>
  <Application>Microsoft Office PowerPoint</Application>
  <PresentationFormat>Widescreen</PresentationFormat>
  <Paragraphs>180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Segoe UI</vt:lpstr>
      <vt:lpstr>Wingdings</vt:lpstr>
      <vt:lpstr>FHNW</vt:lpstr>
      <vt:lpstr>Modelling of doppler-augmented distance estimation</vt:lpstr>
      <vt:lpstr>Outline Subtitle                </vt:lpstr>
      <vt:lpstr>Introduction and Problem Statement</vt:lpstr>
      <vt:lpstr>Theoretical Foundations Kalman Filter</vt:lpstr>
      <vt:lpstr>Function</vt:lpstr>
      <vt:lpstr>Model</vt:lpstr>
      <vt:lpstr>Theoretical Foundations Kalman Filter</vt:lpstr>
      <vt:lpstr>Practical Application Challenges</vt:lpstr>
      <vt:lpstr>Practical Application Solution/Strategy</vt:lpstr>
      <vt:lpstr>Practical Application Result  Measurement Data</vt:lpstr>
      <vt:lpstr>Practical Application Result  </vt:lpstr>
      <vt:lpstr>Practical Application Result  </vt:lpstr>
      <vt:lpstr>Practical Application Result  </vt:lpstr>
      <vt:lpstr>Conclusion</vt:lpstr>
      <vt:lpstr>Discussion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Mathieu Coustans</dc:creator>
  <dc:description/>
  <cp:lastModifiedBy>Amos Matter (s)</cp:lastModifiedBy>
  <cp:revision>3</cp:revision>
  <dcterms:created xsi:type="dcterms:W3CDTF">2025-05-07T12:30:30Z</dcterms:created>
  <dcterms:modified xsi:type="dcterms:W3CDTF">2025-07-06T22:40:23Z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0x010100F336E6A137EBA04CAA14C83E6B567E6E</vt:lpwstr>
  </property>
  <property fmtid="{D5CDD505-2E9C-101B-9397-08002B2CF9AE}" pid="3" name="MediaServiceImageTags">
    <vt:lpwstr/>
  </property>
</Properties>
</file>