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2146847070" r:id="rId3"/>
    <p:sldId id="2146847071" r:id="rId4"/>
    <p:sldId id="2146847081" r:id="rId5"/>
    <p:sldId id="2146847075" r:id="rId6"/>
    <p:sldId id="2146847076" r:id="rId7"/>
    <p:sldId id="2146847077" r:id="rId8"/>
    <p:sldId id="2146847078" r:id="rId9"/>
    <p:sldId id="21468470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0D5D-4F5F-57C6-99E4-6A512A8B6C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DFF6BD-624E-74CE-FF79-771C4BB952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ED161DB-A5D8-0F78-988D-BB4900D96784}"/>
              </a:ext>
            </a:extLst>
          </p:cNvPr>
          <p:cNvSpPr>
            <a:spLocks noGrp="1"/>
          </p:cNvSpPr>
          <p:nvPr>
            <p:ph type="dt" sz="half" idx="10"/>
          </p:nvPr>
        </p:nvSpPr>
        <p:spPr/>
        <p:txBody>
          <a:bodyPr/>
          <a:lstStyle/>
          <a:p>
            <a:fld id="{723BCBE1-B2B6-4C99-86C0-042087AB9F3C}" type="datetimeFigureOut">
              <a:rPr lang="en-GB" smtClean="0"/>
              <a:t>16/04/2023</a:t>
            </a:fld>
            <a:endParaRPr lang="en-GB"/>
          </a:p>
        </p:txBody>
      </p:sp>
      <p:sp>
        <p:nvSpPr>
          <p:cNvPr id="5" name="Footer Placeholder 4">
            <a:extLst>
              <a:ext uri="{FF2B5EF4-FFF2-40B4-BE49-F238E27FC236}">
                <a16:creationId xmlns:a16="http://schemas.microsoft.com/office/drawing/2014/main" id="{B80EFAF8-25F6-26C4-246A-3FE25AE094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B1A557-104C-8B2A-1B9C-5F032B85C906}"/>
              </a:ext>
            </a:extLst>
          </p:cNvPr>
          <p:cNvSpPr>
            <a:spLocks noGrp="1"/>
          </p:cNvSpPr>
          <p:nvPr>
            <p:ph type="sldNum" sz="quarter" idx="12"/>
          </p:nvPr>
        </p:nvSpPr>
        <p:spPr/>
        <p:txBody>
          <a:bodyPr/>
          <a:lstStyle/>
          <a:p>
            <a:fld id="{4E6F00AA-DCE8-424F-A8BF-476D407E4883}" type="slidenum">
              <a:rPr lang="en-GB" smtClean="0"/>
              <a:t>‹#›</a:t>
            </a:fld>
            <a:endParaRPr lang="en-GB"/>
          </a:p>
        </p:txBody>
      </p:sp>
    </p:spTree>
    <p:extLst>
      <p:ext uri="{BB962C8B-B14F-4D97-AF65-F5344CB8AC3E}">
        <p14:creationId xmlns:p14="http://schemas.microsoft.com/office/powerpoint/2010/main" val="175737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8B48-8AA9-63CA-B412-2698831D95C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6C5AA1-8A23-3A12-3F26-1CD43329B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C85399-AB13-0793-B4FC-8BF5A652509C}"/>
              </a:ext>
            </a:extLst>
          </p:cNvPr>
          <p:cNvSpPr>
            <a:spLocks noGrp="1"/>
          </p:cNvSpPr>
          <p:nvPr>
            <p:ph type="dt" sz="half" idx="10"/>
          </p:nvPr>
        </p:nvSpPr>
        <p:spPr/>
        <p:txBody>
          <a:bodyPr/>
          <a:lstStyle/>
          <a:p>
            <a:fld id="{723BCBE1-B2B6-4C99-86C0-042087AB9F3C}" type="datetimeFigureOut">
              <a:rPr lang="en-GB" smtClean="0"/>
              <a:t>16/04/2023</a:t>
            </a:fld>
            <a:endParaRPr lang="en-GB"/>
          </a:p>
        </p:txBody>
      </p:sp>
      <p:sp>
        <p:nvSpPr>
          <p:cNvPr id="5" name="Footer Placeholder 4">
            <a:extLst>
              <a:ext uri="{FF2B5EF4-FFF2-40B4-BE49-F238E27FC236}">
                <a16:creationId xmlns:a16="http://schemas.microsoft.com/office/drawing/2014/main" id="{6340E26D-EAA3-8EEB-4B91-B205B2EAF1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D6A516-2203-4B31-A418-84274A9494DF}"/>
              </a:ext>
            </a:extLst>
          </p:cNvPr>
          <p:cNvSpPr>
            <a:spLocks noGrp="1"/>
          </p:cNvSpPr>
          <p:nvPr>
            <p:ph type="sldNum" sz="quarter" idx="12"/>
          </p:nvPr>
        </p:nvSpPr>
        <p:spPr/>
        <p:txBody>
          <a:bodyPr/>
          <a:lstStyle/>
          <a:p>
            <a:fld id="{4E6F00AA-DCE8-424F-A8BF-476D407E4883}" type="slidenum">
              <a:rPr lang="en-GB" smtClean="0"/>
              <a:t>‹#›</a:t>
            </a:fld>
            <a:endParaRPr lang="en-GB"/>
          </a:p>
        </p:txBody>
      </p:sp>
    </p:spTree>
    <p:extLst>
      <p:ext uri="{BB962C8B-B14F-4D97-AF65-F5344CB8AC3E}">
        <p14:creationId xmlns:p14="http://schemas.microsoft.com/office/powerpoint/2010/main" val="1505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3CEEE-F5A0-BF5E-1C2C-025F8F1194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03D0AD-7501-1CC7-0276-5469AF0756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E5BF8A-D7D0-7295-EE8D-A78EBE8F48E5}"/>
              </a:ext>
            </a:extLst>
          </p:cNvPr>
          <p:cNvSpPr>
            <a:spLocks noGrp="1"/>
          </p:cNvSpPr>
          <p:nvPr>
            <p:ph type="dt" sz="half" idx="10"/>
          </p:nvPr>
        </p:nvSpPr>
        <p:spPr/>
        <p:txBody>
          <a:bodyPr/>
          <a:lstStyle/>
          <a:p>
            <a:fld id="{723BCBE1-B2B6-4C99-86C0-042087AB9F3C}" type="datetimeFigureOut">
              <a:rPr lang="en-GB" smtClean="0"/>
              <a:t>16/04/2023</a:t>
            </a:fld>
            <a:endParaRPr lang="en-GB"/>
          </a:p>
        </p:txBody>
      </p:sp>
      <p:sp>
        <p:nvSpPr>
          <p:cNvPr id="5" name="Footer Placeholder 4">
            <a:extLst>
              <a:ext uri="{FF2B5EF4-FFF2-40B4-BE49-F238E27FC236}">
                <a16:creationId xmlns:a16="http://schemas.microsoft.com/office/drawing/2014/main" id="{94E2A617-ED15-4FB4-A0B9-DB93D625F3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6BCACC-032C-642C-AEAE-47264EEE22CA}"/>
              </a:ext>
            </a:extLst>
          </p:cNvPr>
          <p:cNvSpPr>
            <a:spLocks noGrp="1"/>
          </p:cNvSpPr>
          <p:nvPr>
            <p:ph type="sldNum" sz="quarter" idx="12"/>
          </p:nvPr>
        </p:nvSpPr>
        <p:spPr/>
        <p:txBody>
          <a:bodyPr/>
          <a:lstStyle/>
          <a:p>
            <a:fld id="{4E6F00AA-DCE8-424F-A8BF-476D407E4883}" type="slidenum">
              <a:rPr lang="en-GB" smtClean="0"/>
              <a:t>‹#›</a:t>
            </a:fld>
            <a:endParaRPr lang="en-GB"/>
          </a:p>
        </p:txBody>
      </p:sp>
    </p:spTree>
    <p:extLst>
      <p:ext uri="{BB962C8B-B14F-4D97-AF65-F5344CB8AC3E}">
        <p14:creationId xmlns:p14="http://schemas.microsoft.com/office/powerpoint/2010/main" val="1890485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pic>
        <p:nvPicPr>
          <p:cNvPr id="7" name="Google Shape;42;p8">
            <a:extLst>
              <a:ext uri="{FF2B5EF4-FFF2-40B4-BE49-F238E27FC236}">
                <a16:creationId xmlns:a16="http://schemas.microsoft.com/office/drawing/2014/main" id="{72AC5C5A-6179-9642-B978-407E2989866B}"/>
              </a:ext>
            </a:extLst>
          </p:cNvPr>
          <p:cNvPicPr preferRelativeResize="0"/>
          <p:nvPr userDrawn="1"/>
        </p:nvPicPr>
        <p:blipFill rotWithShape="1">
          <a:blip r:embed="rId2">
            <a:alphaModFix/>
          </a:blip>
          <a:srcRect t="3656" r="19749" b="28634"/>
          <a:stretch/>
        </p:blipFill>
        <p:spPr>
          <a:xfrm>
            <a:off x="0" y="0"/>
            <a:ext cx="12192000" cy="6858000"/>
          </a:xfrm>
          <a:prstGeom prst="rect">
            <a:avLst/>
          </a:prstGeom>
          <a:noFill/>
          <a:ln>
            <a:noFill/>
          </a:ln>
        </p:spPr>
      </p:pic>
      <p:sp>
        <p:nvSpPr>
          <p:cNvPr id="13" name="Title Text">
            <a:extLst>
              <a:ext uri="{FF2B5EF4-FFF2-40B4-BE49-F238E27FC236}">
                <a16:creationId xmlns:a16="http://schemas.microsoft.com/office/drawing/2014/main" id="{E1EDDFBE-3BAA-A649-9449-16EB2510E04F}"/>
              </a:ext>
            </a:extLst>
          </p:cNvPr>
          <p:cNvSpPr txBox="1">
            <a:spLocks noGrp="1"/>
          </p:cNvSpPr>
          <p:nvPr>
            <p:ph type="title" hasCustomPrompt="1"/>
          </p:nvPr>
        </p:nvSpPr>
        <p:spPr>
          <a:xfrm>
            <a:off x="1095183" y="2119141"/>
            <a:ext cx="4802333" cy="1743075"/>
          </a:xfrm>
          <a:prstGeom prst="rect">
            <a:avLst/>
          </a:prstGeom>
        </p:spPr>
        <p:txBody>
          <a:bodyPr anchor="b"/>
          <a:lstStyle>
            <a:lvl1pPr>
              <a:defRPr b="0" i="0">
                <a:solidFill>
                  <a:schemeClr val="accent4">
                    <a:lumMod val="10000"/>
                  </a:schemeClr>
                </a:solidFill>
                <a:latin typeface="Calibri" panose="020F0502020204030204" pitchFamily="34" charset="0"/>
                <a:cs typeface="Calibri" panose="020F0502020204030204" pitchFamily="34" charset="0"/>
              </a:defRPr>
            </a:lvl1pPr>
          </a:lstStyle>
          <a:p>
            <a:r>
              <a:rPr lang="en-US"/>
              <a:t>Title slide font is Calibri Regular 30pt</a:t>
            </a:r>
            <a:endParaRPr/>
          </a:p>
        </p:txBody>
      </p:sp>
      <p:sp>
        <p:nvSpPr>
          <p:cNvPr id="10" name="Body Level One…">
            <a:extLst>
              <a:ext uri="{FF2B5EF4-FFF2-40B4-BE49-F238E27FC236}">
                <a16:creationId xmlns:a16="http://schemas.microsoft.com/office/drawing/2014/main" id="{A28BDDC2-2993-BC4E-ABA0-0FA04EB8D484}"/>
              </a:ext>
            </a:extLst>
          </p:cNvPr>
          <p:cNvSpPr txBox="1">
            <a:spLocks noGrp="1"/>
          </p:cNvSpPr>
          <p:nvPr>
            <p:ph type="body" sz="quarter" idx="1" hasCustomPrompt="1"/>
          </p:nvPr>
        </p:nvSpPr>
        <p:spPr>
          <a:xfrm>
            <a:off x="1114234" y="4329809"/>
            <a:ext cx="4783282" cy="439118"/>
          </a:xfrm>
          <a:prstGeom prst="rect">
            <a:avLst/>
          </a:prstGeom>
        </p:spPr>
        <p:txBody>
          <a:bodyPr anchor="t">
            <a:noAutofit/>
          </a:bodyPr>
          <a:lstStyle>
            <a:lvl1pPr marL="0" indent="0">
              <a:spcBef>
                <a:spcPts val="1125"/>
              </a:spcBef>
              <a:buSzTx/>
              <a:buNone/>
              <a:defRPr sz="1100" b="0" i="0" cap="all" spc="113" baseline="0">
                <a:solidFill>
                  <a:schemeClr val="accent4">
                    <a:lumMod val="10000"/>
                  </a:schemeClr>
                </a:solidFill>
                <a:latin typeface="Calibri" panose="020F0502020204030204" pitchFamily="34" charset="0"/>
                <a:ea typeface="Calibri" panose="020F0502020204030204" pitchFamily="34" charset="0"/>
                <a:cs typeface="Calibri" panose="020F0502020204030204" pitchFamily="34" charset="0"/>
                <a:sym typeface="Poppins Medium"/>
              </a:defRPr>
            </a:lvl1pPr>
            <a:lvl2pPr marL="0" indent="85725">
              <a:spcBef>
                <a:spcPts val="1125"/>
              </a:spcBef>
              <a:buSzTx/>
              <a:buNone/>
              <a:defRPr sz="1100" b="0" i="0" cap="all" spc="113">
                <a:solidFill>
                  <a:schemeClr val="accent4">
                    <a:lumMod val="10000"/>
                  </a:schemeClr>
                </a:solidFill>
                <a:latin typeface="Calibri Regular" charset="0"/>
                <a:ea typeface="Calibri Regular" charset="0"/>
                <a:cs typeface="Calibri Regular" charset="0"/>
                <a:sym typeface="Poppins Medium"/>
              </a:defRPr>
            </a:lvl2pPr>
            <a:lvl3pPr marL="0" indent="171450">
              <a:spcBef>
                <a:spcPts val="1125"/>
              </a:spcBef>
              <a:buSzTx/>
              <a:buNone/>
              <a:defRPr sz="1100" b="0" i="0" cap="all" spc="113">
                <a:solidFill>
                  <a:schemeClr val="accent4">
                    <a:lumMod val="10000"/>
                  </a:schemeClr>
                </a:solidFill>
                <a:latin typeface="Calibri Regular" charset="0"/>
                <a:ea typeface="Calibri Regular" charset="0"/>
                <a:cs typeface="Calibri Regular" charset="0"/>
                <a:sym typeface="Poppins Medium"/>
              </a:defRPr>
            </a:lvl3pPr>
            <a:lvl4pPr marL="0" indent="257175">
              <a:spcBef>
                <a:spcPts val="1125"/>
              </a:spcBef>
              <a:buSzTx/>
              <a:buNone/>
              <a:defRPr sz="1100" b="0" i="0" cap="all" spc="113">
                <a:solidFill>
                  <a:schemeClr val="accent4">
                    <a:lumMod val="10000"/>
                  </a:schemeClr>
                </a:solidFill>
                <a:latin typeface="Calibri Regular" charset="0"/>
                <a:ea typeface="Calibri Regular" charset="0"/>
                <a:cs typeface="Calibri Regular" charset="0"/>
                <a:sym typeface="Poppins Medium"/>
              </a:defRPr>
            </a:lvl4pPr>
            <a:lvl5pPr marL="0" indent="342900">
              <a:spcBef>
                <a:spcPts val="1125"/>
              </a:spcBef>
              <a:buSzTx/>
              <a:buNone/>
              <a:defRPr sz="1100" b="0" i="0" cap="all" spc="113">
                <a:solidFill>
                  <a:schemeClr val="accent4">
                    <a:lumMod val="10000"/>
                  </a:schemeClr>
                </a:solidFill>
                <a:latin typeface="Calibri Regular" charset="0"/>
                <a:ea typeface="Calibri Regular" charset="0"/>
                <a:cs typeface="Calibri Regular" charset="0"/>
                <a:sym typeface="Poppins Medium"/>
              </a:defRPr>
            </a:lvl5pPr>
          </a:lstStyle>
          <a:p>
            <a:pPr lvl="0"/>
            <a:r>
              <a:rPr lang="en-US"/>
              <a:t>Calibri Regular 11pt – ALL CAPS FOR SUBTITLE</a:t>
            </a:r>
          </a:p>
        </p:txBody>
      </p:sp>
      <p:pic>
        <p:nvPicPr>
          <p:cNvPr id="11" name="Picture 10">
            <a:extLst>
              <a:ext uri="{FF2B5EF4-FFF2-40B4-BE49-F238E27FC236}">
                <a16:creationId xmlns:a16="http://schemas.microsoft.com/office/drawing/2014/main" id="{6972E981-F024-6D4A-97A6-9B72B28DB95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7004" y="438411"/>
            <a:ext cx="1972850" cy="789140"/>
          </a:xfrm>
          <a:prstGeom prst="rect">
            <a:avLst/>
          </a:prstGeom>
        </p:spPr>
      </p:pic>
    </p:spTree>
    <p:extLst>
      <p:ext uri="{BB962C8B-B14F-4D97-AF65-F5344CB8AC3E}">
        <p14:creationId xmlns:p14="http://schemas.microsoft.com/office/powerpoint/2010/main" val="343144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8E2D-75AE-6199-387B-C7D653E711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5414AE9-042E-C2C1-A1CF-93B3129699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2E27A-1D15-A5B3-1122-CB2AD0E22A10}"/>
              </a:ext>
            </a:extLst>
          </p:cNvPr>
          <p:cNvSpPr>
            <a:spLocks noGrp="1"/>
          </p:cNvSpPr>
          <p:nvPr>
            <p:ph type="dt" sz="half" idx="10"/>
          </p:nvPr>
        </p:nvSpPr>
        <p:spPr/>
        <p:txBody>
          <a:bodyPr/>
          <a:lstStyle/>
          <a:p>
            <a:fld id="{723BCBE1-B2B6-4C99-86C0-042087AB9F3C}" type="datetimeFigureOut">
              <a:rPr lang="en-GB" smtClean="0"/>
              <a:t>16/04/2023</a:t>
            </a:fld>
            <a:endParaRPr lang="en-GB"/>
          </a:p>
        </p:txBody>
      </p:sp>
      <p:sp>
        <p:nvSpPr>
          <p:cNvPr id="5" name="Footer Placeholder 4">
            <a:extLst>
              <a:ext uri="{FF2B5EF4-FFF2-40B4-BE49-F238E27FC236}">
                <a16:creationId xmlns:a16="http://schemas.microsoft.com/office/drawing/2014/main" id="{58E722E9-1D39-EDB2-A94C-B058AF3B7B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047808-BFA8-3835-F8E5-7B8714E9D8D2}"/>
              </a:ext>
            </a:extLst>
          </p:cNvPr>
          <p:cNvSpPr>
            <a:spLocks noGrp="1"/>
          </p:cNvSpPr>
          <p:nvPr>
            <p:ph type="sldNum" sz="quarter" idx="12"/>
          </p:nvPr>
        </p:nvSpPr>
        <p:spPr/>
        <p:txBody>
          <a:bodyPr/>
          <a:lstStyle/>
          <a:p>
            <a:fld id="{4E6F00AA-DCE8-424F-A8BF-476D407E4883}" type="slidenum">
              <a:rPr lang="en-GB" smtClean="0"/>
              <a:t>‹#›</a:t>
            </a:fld>
            <a:endParaRPr lang="en-GB"/>
          </a:p>
        </p:txBody>
      </p:sp>
    </p:spTree>
    <p:extLst>
      <p:ext uri="{BB962C8B-B14F-4D97-AF65-F5344CB8AC3E}">
        <p14:creationId xmlns:p14="http://schemas.microsoft.com/office/powerpoint/2010/main" val="427263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01E7-2AA0-CB3C-3109-3BEEB7B84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B58418-0F7B-6CA3-28BF-3DF40A7A1C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EE4E26-DBE4-3740-2639-711E17847FFB}"/>
              </a:ext>
            </a:extLst>
          </p:cNvPr>
          <p:cNvSpPr>
            <a:spLocks noGrp="1"/>
          </p:cNvSpPr>
          <p:nvPr>
            <p:ph type="dt" sz="half" idx="10"/>
          </p:nvPr>
        </p:nvSpPr>
        <p:spPr/>
        <p:txBody>
          <a:bodyPr/>
          <a:lstStyle/>
          <a:p>
            <a:fld id="{723BCBE1-B2B6-4C99-86C0-042087AB9F3C}" type="datetimeFigureOut">
              <a:rPr lang="en-GB" smtClean="0"/>
              <a:t>16/04/2023</a:t>
            </a:fld>
            <a:endParaRPr lang="en-GB"/>
          </a:p>
        </p:txBody>
      </p:sp>
      <p:sp>
        <p:nvSpPr>
          <p:cNvPr id="5" name="Footer Placeholder 4">
            <a:extLst>
              <a:ext uri="{FF2B5EF4-FFF2-40B4-BE49-F238E27FC236}">
                <a16:creationId xmlns:a16="http://schemas.microsoft.com/office/drawing/2014/main" id="{2CB954E6-EC2F-D563-064F-65E7EA103F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CD7843-DFF9-FD37-6411-E4BD0F194B2D}"/>
              </a:ext>
            </a:extLst>
          </p:cNvPr>
          <p:cNvSpPr>
            <a:spLocks noGrp="1"/>
          </p:cNvSpPr>
          <p:nvPr>
            <p:ph type="sldNum" sz="quarter" idx="12"/>
          </p:nvPr>
        </p:nvSpPr>
        <p:spPr/>
        <p:txBody>
          <a:bodyPr/>
          <a:lstStyle/>
          <a:p>
            <a:fld id="{4E6F00AA-DCE8-424F-A8BF-476D407E4883}" type="slidenum">
              <a:rPr lang="en-GB" smtClean="0"/>
              <a:t>‹#›</a:t>
            </a:fld>
            <a:endParaRPr lang="en-GB"/>
          </a:p>
        </p:txBody>
      </p:sp>
    </p:spTree>
    <p:extLst>
      <p:ext uri="{BB962C8B-B14F-4D97-AF65-F5344CB8AC3E}">
        <p14:creationId xmlns:p14="http://schemas.microsoft.com/office/powerpoint/2010/main" val="331489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AA36-55EF-BC8D-C355-ADEAC1D8D5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C36901-0C89-2FBB-1472-7B4917BD36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AAC74C-7A48-3B0F-B874-F88F99D26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55010E4-DD24-2F2C-C4C1-10A1DDD8BCA5}"/>
              </a:ext>
            </a:extLst>
          </p:cNvPr>
          <p:cNvSpPr>
            <a:spLocks noGrp="1"/>
          </p:cNvSpPr>
          <p:nvPr>
            <p:ph type="dt" sz="half" idx="10"/>
          </p:nvPr>
        </p:nvSpPr>
        <p:spPr/>
        <p:txBody>
          <a:bodyPr/>
          <a:lstStyle/>
          <a:p>
            <a:fld id="{723BCBE1-B2B6-4C99-86C0-042087AB9F3C}" type="datetimeFigureOut">
              <a:rPr lang="en-GB" smtClean="0"/>
              <a:t>16/04/2023</a:t>
            </a:fld>
            <a:endParaRPr lang="en-GB"/>
          </a:p>
        </p:txBody>
      </p:sp>
      <p:sp>
        <p:nvSpPr>
          <p:cNvPr id="6" name="Footer Placeholder 5">
            <a:extLst>
              <a:ext uri="{FF2B5EF4-FFF2-40B4-BE49-F238E27FC236}">
                <a16:creationId xmlns:a16="http://schemas.microsoft.com/office/drawing/2014/main" id="{E55EAC57-F0FE-E3BC-4730-F55054278A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73926E-EF39-0DF6-4A25-B3989EB84C87}"/>
              </a:ext>
            </a:extLst>
          </p:cNvPr>
          <p:cNvSpPr>
            <a:spLocks noGrp="1"/>
          </p:cNvSpPr>
          <p:nvPr>
            <p:ph type="sldNum" sz="quarter" idx="12"/>
          </p:nvPr>
        </p:nvSpPr>
        <p:spPr/>
        <p:txBody>
          <a:bodyPr/>
          <a:lstStyle/>
          <a:p>
            <a:fld id="{4E6F00AA-DCE8-424F-A8BF-476D407E4883}" type="slidenum">
              <a:rPr lang="en-GB" smtClean="0"/>
              <a:t>‹#›</a:t>
            </a:fld>
            <a:endParaRPr lang="en-GB"/>
          </a:p>
        </p:txBody>
      </p:sp>
    </p:spTree>
    <p:extLst>
      <p:ext uri="{BB962C8B-B14F-4D97-AF65-F5344CB8AC3E}">
        <p14:creationId xmlns:p14="http://schemas.microsoft.com/office/powerpoint/2010/main" val="173608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46AC-0171-E0B6-BEBC-AC51914A0F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1BB51A-F18E-F773-70D6-B4E5636B7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AA7080-4324-383A-5A62-A1F8E49F41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F9C1DF-4885-256B-06EC-F326A4D7D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DB6C8B-23CE-E234-30BE-A97A56D1F3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A42484-B78E-8DD2-5548-705F1D86041A}"/>
              </a:ext>
            </a:extLst>
          </p:cNvPr>
          <p:cNvSpPr>
            <a:spLocks noGrp="1"/>
          </p:cNvSpPr>
          <p:nvPr>
            <p:ph type="dt" sz="half" idx="10"/>
          </p:nvPr>
        </p:nvSpPr>
        <p:spPr/>
        <p:txBody>
          <a:bodyPr/>
          <a:lstStyle/>
          <a:p>
            <a:fld id="{723BCBE1-B2B6-4C99-86C0-042087AB9F3C}" type="datetimeFigureOut">
              <a:rPr lang="en-GB" smtClean="0"/>
              <a:t>16/04/2023</a:t>
            </a:fld>
            <a:endParaRPr lang="en-GB"/>
          </a:p>
        </p:txBody>
      </p:sp>
      <p:sp>
        <p:nvSpPr>
          <p:cNvPr id="8" name="Footer Placeholder 7">
            <a:extLst>
              <a:ext uri="{FF2B5EF4-FFF2-40B4-BE49-F238E27FC236}">
                <a16:creationId xmlns:a16="http://schemas.microsoft.com/office/drawing/2014/main" id="{65F8E113-1CA9-7DAE-143D-C9E6E602E78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E27D9A6-FB48-9C46-72A8-7D74CC11BCAD}"/>
              </a:ext>
            </a:extLst>
          </p:cNvPr>
          <p:cNvSpPr>
            <a:spLocks noGrp="1"/>
          </p:cNvSpPr>
          <p:nvPr>
            <p:ph type="sldNum" sz="quarter" idx="12"/>
          </p:nvPr>
        </p:nvSpPr>
        <p:spPr/>
        <p:txBody>
          <a:bodyPr/>
          <a:lstStyle/>
          <a:p>
            <a:fld id="{4E6F00AA-DCE8-424F-A8BF-476D407E4883}" type="slidenum">
              <a:rPr lang="en-GB" smtClean="0"/>
              <a:t>‹#›</a:t>
            </a:fld>
            <a:endParaRPr lang="en-GB"/>
          </a:p>
        </p:txBody>
      </p:sp>
    </p:spTree>
    <p:extLst>
      <p:ext uri="{BB962C8B-B14F-4D97-AF65-F5344CB8AC3E}">
        <p14:creationId xmlns:p14="http://schemas.microsoft.com/office/powerpoint/2010/main" val="377892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7622-5401-2646-20FE-B770DA7DB11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0C5A265-9C5F-7C1C-5230-BAE3BFD78320}"/>
              </a:ext>
            </a:extLst>
          </p:cNvPr>
          <p:cNvSpPr>
            <a:spLocks noGrp="1"/>
          </p:cNvSpPr>
          <p:nvPr>
            <p:ph type="dt" sz="half" idx="10"/>
          </p:nvPr>
        </p:nvSpPr>
        <p:spPr/>
        <p:txBody>
          <a:bodyPr/>
          <a:lstStyle/>
          <a:p>
            <a:fld id="{723BCBE1-B2B6-4C99-86C0-042087AB9F3C}" type="datetimeFigureOut">
              <a:rPr lang="en-GB" smtClean="0"/>
              <a:t>16/04/2023</a:t>
            </a:fld>
            <a:endParaRPr lang="en-GB"/>
          </a:p>
        </p:txBody>
      </p:sp>
      <p:sp>
        <p:nvSpPr>
          <p:cNvPr id="4" name="Footer Placeholder 3">
            <a:extLst>
              <a:ext uri="{FF2B5EF4-FFF2-40B4-BE49-F238E27FC236}">
                <a16:creationId xmlns:a16="http://schemas.microsoft.com/office/drawing/2014/main" id="{CACE0E68-3D88-AA98-3E83-4D59E99107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65504D3-AF25-D47D-3626-3B1EFF6C95A4}"/>
              </a:ext>
            </a:extLst>
          </p:cNvPr>
          <p:cNvSpPr>
            <a:spLocks noGrp="1"/>
          </p:cNvSpPr>
          <p:nvPr>
            <p:ph type="sldNum" sz="quarter" idx="12"/>
          </p:nvPr>
        </p:nvSpPr>
        <p:spPr/>
        <p:txBody>
          <a:bodyPr/>
          <a:lstStyle/>
          <a:p>
            <a:fld id="{4E6F00AA-DCE8-424F-A8BF-476D407E4883}" type="slidenum">
              <a:rPr lang="en-GB" smtClean="0"/>
              <a:t>‹#›</a:t>
            </a:fld>
            <a:endParaRPr lang="en-GB"/>
          </a:p>
        </p:txBody>
      </p:sp>
    </p:spTree>
    <p:extLst>
      <p:ext uri="{BB962C8B-B14F-4D97-AF65-F5344CB8AC3E}">
        <p14:creationId xmlns:p14="http://schemas.microsoft.com/office/powerpoint/2010/main" val="334162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360F67-750A-B51A-1B18-FE93A9E79D0C}"/>
              </a:ext>
            </a:extLst>
          </p:cNvPr>
          <p:cNvSpPr>
            <a:spLocks noGrp="1"/>
          </p:cNvSpPr>
          <p:nvPr>
            <p:ph type="dt" sz="half" idx="10"/>
          </p:nvPr>
        </p:nvSpPr>
        <p:spPr/>
        <p:txBody>
          <a:bodyPr/>
          <a:lstStyle/>
          <a:p>
            <a:fld id="{723BCBE1-B2B6-4C99-86C0-042087AB9F3C}" type="datetimeFigureOut">
              <a:rPr lang="en-GB" smtClean="0"/>
              <a:t>16/04/2023</a:t>
            </a:fld>
            <a:endParaRPr lang="en-GB"/>
          </a:p>
        </p:txBody>
      </p:sp>
      <p:sp>
        <p:nvSpPr>
          <p:cNvPr id="3" name="Footer Placeholder 2">
            <a:extLst>
              <a:ext uri="{FF2B5EF4-FFF2-40B4-BE49-F238E27FC236}">
                <a16:creationId xmlns:a16="http://schemas.microsoft.com/office/drawing/2014/main" id="{80E1924E-8A2D-BED9-74F2-77FB57C79EF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20A5924-5667-B87A-8FBF-A1A1F75E3F7A}"/>
              </a:ext>
            </a:extLst>
          </p:cNvPr>
          <p:cNvSpPr>
            <a:spLocks noGrp="1"/>
          </p:cNvSpPr>
          <p:nvPr>
            <p:ph type="sldNum" sz="quarter" idx="12"/>
          </p:nvPr>
        </p:nvSpPr>
        <p:spPr/>
        <p:txBody>
          <a:bodyPr/>
          <a:lstStyle/>
          <a:p>
            <a:fld id="{4E6F00AA-DCE8-424F-A8BF-476D407E4883}" type="slidenum">
              <a:rPr lang="en-GB" smtClean="0"/>
              <a:t>‹#›</a:t>
            </a:fld>
            <a:endParaRPr lang="en-GB"/>
          </a:p>
        </p:txBody>
      </p:sp>
    </p:spTree>
    <p:extLst>
      <p:ext uri="{BB962C8B-B14F-4D97-AF65-F5344CB8AC3E}">
        <p14:creationId xmlns:p14="http://schemas.microsoft.com/office/powerpoint/2010/main" val="7731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77C6-4667-5780-7DAD-A45326286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DEE5E18-B11A-5D6F-2D41-C6A80AF3E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2ABDE86-C5E4-33FD-BBB1-7842F1556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B51F6-D765-1EF5-66BB-67CE6CC7EF8A}"/>
              </a:ext>
            </a:extLst>
          </p:cNvPr>
          <p:cNvSpPr>
            <a:spLocks noGrp="1"/>
          </p:cNvSpPr>
          <p:nvPr>
            <p:ph type="dt" sz="half" idx="10"/>
          </p:nvPr>
        </p:nvSpPr>
        <p:spPr/>
        <p:txBody>
          <a:bodyPr/>
          <a:lstStyle/>
          <a:p>
            <a:fld id="{723BCBE1-B2B6-4C99-86C0-042087AB9F3C}" type="datetimeFigureOut">
              <a:rPr lang="en-GB" smtClean="0"/>
              <a:t>16/04/2023</a:t>
            </a:fld>
            <a:endParaRPr lang="en-GB"/>
          </a:p>
        </p:txBody>
      </p:sp>
      <p:sp>
        <p:nvSpPr>
          <p:cNvPr id="6" name="Footer Placeholder 5">
            <a:extLst>
              <a:ext uri="{FF2B5EF4-FFF2-40B4-BE49-F238E27FC236}">
                <a16:creationId xmlns:a16="http://schemas.microsoft.com/office/drawing/2014/main" id="{1DADA901-32EF-79F1-6C19-3CE0B6ED8A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69EBA3-7B56-A2B6-82E4-D8DE33724CCA}"/>
              </a:ext>
            </a:extLst>
          </p:cNvPr>
          <p:cNvSpPr>
            <a:spLocks noGrp="1"/>
          </p:cNvSpPr>
          <p:nvPr>
            <p:ph type="sldNum" sz="quarter" idx="12"/>
          </p:nvPr>
        </p:nvSpPr>
        <p:spPr/>
        <p:txBody>
          <a:bodyPr/>
          <a:lstStyle/>
          <a:p>
            <a:fld id="{4E6F00AA-DCE8-424F-A8BF-476D407E4883}" type="slidenum">
              <a:rPr lang="en-GB" smtClean="0"/>
              <a:t>‹#›</a:t>
            </a:fld>
            <a:endParaRPr lang="en-GB"/>
          </a:p>
        </p:txBody>
      </p:sp>
    </p:spTree>
    <p:extLst>
      <p:ext uri="{BB962C8B-B14F-4D97-AF65-F5344CB8AC3E}">
        <p14:creationId xmlns:p14="http://schemas.microsoft.com/office/powerpoint/2010/main" val="388784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E4E4-AABE-535A-1FC1-B2910FBEA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E058DCF-7B47-3532-BA90-503235968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B52351F-BDB4-F7AE-1D27-E9DA22705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CE794-EDE6-0020-C0DD-E32CF4EF62DC}"/>
              </a:ext>
            </a:extLst>
          </p:cNvPr>
          <p:cNvSpPr>
            <a:spLocks noGrp="1"/>
          </p:cNvSpPr>
          <p:nvPr>
            <p:ph type="dt" sz="half" idx="10"/>
          </p:nvPr>
        </p:nvSpPr>
        <p:spPr/>
        <p:txBody>
          <a:bodyPr/>
          <a:lstStyle/>
          <a:p>
            <a:fld id="{723BCBE1-B2B6-4C99-86C0-042087AB9F3C}" type="datetimeFigureOut">
              <a:rPr lang="en-GB" smtClean="0"/>
              <a:t>16/04/2023</a:t>
            </a:fld>
            <a:endParaRPr lang="en-GB"/>
          </a:p>
        </p:txBody>
      </p:sp>
      <p:sp>
        <p:nvSpPr>
          <p:cNvPr id="6" name="Footer Placeholder 5">
            <a:extLst>
              <a:ext uri="{FF2B5EF4-FFF2-40B4-BE49-F238E27FC236}">
                <a16:creationId xmlns:a16="http://schemas.microsoft.com/office/drawing/2014/main" id="{4346A5FC-5691-7D10-20FD-B71347B81C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68D15B-6759-FA88-D7D1-673642AF959A}"/>
              </a:ext>
            </a:extLst>
          </p:cNvPr>
          <p:cNvSpPr>
            <a:spLocks noGrp="1"/>
          </p:cNvSpPr>
          <p:nvPr>
            <p:ph type="sldNum" sz="quarter" idx="12"/>
          </p:nvPr>
        </p:nvSpPr>
        <p:spPr/>
        <p:txBody>
          <a:bodyPr/>
          <a:lstStyle/>
          <a:p>
            <a:fld id="{4E6F00AA-DCE8-424F-A8BF-476D407E4883}" type="slidenum">
              <a:rPr lang="en-GB" smtClean="0"/>
              <a:t>‹#›</a:t>
            </a:fld>
            <a:endParaRPr lang="en-GB"/>
          </a:p>
        </p:txBody>
      </p:sp>
    </p:spTree>
    <p:extLst>
      <p:ext uri="{BB962C8B-B14F-4D97-AF65-F5344CB8AC3E}">
        <p14:creationId xmlns:p14="http://schemas.microsoft.com/office/powerpoint/2010/main" val="2871502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58EB35-BACF-123A-46F3-FC20A145EE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0B87AB-84A4-B03B-95DC-4683253DC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89EB0B-E126-F5F3-B391-1C5F05B226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BCBE1-B2B6-4C99-86C0-042087AB9F3C}" type="datetimeFigureOut">
              <a:rPr lang="en-GB" smtClean="0"/>
              <a:t>16/04/2023</a:t>
            </a:fld>
            <a:endParaRPr lang="en-GB"/>
          </a:p>
        </p:txBody>
      </p:sp>
      <p:sp>
        <p:nvSpPr>
          <p:cNvPr id="5" name="Footer Placeholder 4">
            <a:extLst>
              <a:ext uri="{FF2B5EF4-FFF2-40B4-BE49-F238E27FC236}">
                <a16:creationId xmlns:a16="http://schemas.microsoft.com/office/drawing/2014/main" id="{E7C803BC-FFF6-D59D-A933-60467B6F3D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FAE46E7-BE62-A74C-6FC8-581F9D0D74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F00AA-DCE8-424F-A8BF-476D407E4883}" type="slidenum">
              <a:rPr lang="en-GB" smtClean="0"/>
              <a:t>‹#›</a:t>
            </a:fld>
            <a:endParaRPr lang="en-GB"/>
          </a:p>
        </p:txBody>
      </p:sp>
    </p:spTree>
    <p:extLst>
      <p:ext uri="{BB962C8B-B14F-4D97-AF65-F5344CB8AC3E}">
        <p14:creationId xmlns:p14="http://schemas.microsoft.com/office/powerpoint/2010/main" val="637910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mosmwsmith/C5DiagWorkshop"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mosmwsmith/C5DiagWorkshop/blob/main/deployment/deployment_part2_corda_setup.md" TargetMode="External"/><Relationship Id="rId2" Type="http://schemas.openxmlformats.org/officeDocument/2006/relationships/hyperlink" Target="https://github.com/amosmwsmith/C5DiagWorkshop/blob/main/deployment/deployment_part1_cluster_setup.md" TargetMode="External"/><Relationship Id="rId1" Type="http://schemas.openxmlformats.org/officeDocument/2006/relationships/slideLayout" Target="../slideLayouts/slideLayout12.xml"/><Relationship Id="rId4" Type="http://schemas.openxmlformats.org/officeDocument/2006/relationships/hyperlink" Target="https://r3-cev.atlassian.net/wiki/spaces/FE/pages/4441211088/Cluster+Deployment+-+misconfiguration+of+tags+and+credentials"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r3-cev.atlassian.net/wiki/spaces/FE/pages/4441440288/Minikube+Resources+too+low"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r3-cev.atlassian.net/wiki/spaces/FE/pages/4441374723/Cluster+Deployment+-+Postgres+credentials+issue+due+to+PV+not+being+removed+by+default+on+helm+uninstall"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r3-cev.atlassian.net/wiki/spaces/FE/pages/4441964613/When+Corda+5+workers+fail+to+start+after+Kubernetes+Cluster+Restart" TargetMode="External"/><Relationship Id="rId2" Type="http://schemas.openxmlformats.org/officeDocument/2006/relationships/hyperlink" Target="https://r3-cev.atlassian.net/wiki/spaces/FE/pages/4440490056/Cluster+Deployment+-+Cluster+startup+failure+after+VM+reboot"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localhost:1443/api/v1/swagger"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C201C-8329-1940-A12C-62CD07AE8711}"/>
              </a:ext>
            </a:extLst>
          </p:cNvPr>
          <p:cNvSpPr>
            <a:spLocks noGrp="1"/>
          </p:cNvSpPr>
          <p:nvPr>
            <p:ph type="title"/>
          </p:nvPr>
        </p:nvSpPr>
        <p:spPr>
          <a:xfrm>
            <a:off x="936921" y="2309046"/>
            <a:ext cx="9578679" cy="1743075"/>
          </a:xfrm>
        </p:spPr>
        <p:txBody>
          <a:bodyPr/>
          <a:lstStyle/>
          <a:p>
            <a:pPr algn="ctr"/>
            <a:r>
              <a:rPr lang="en-US" dirty="0">
                <a:latin typeface="Calibri"/>
                <a:cs typeface="Calibri"/>
              </a:rPr>
              <a:t>Diagnostics Workshop</a:t>
            </a:r>
            <a:br>
              <a:rPr lang="en-US" dirty="0">
                <a:latin typeface="Calibri"/>
                <a:cs typeface="Calibri"/>
              </a:rPr>
            </a:br>
            <a:r>
              <a:rPr lang="en-US" dirty="0">
                <a:latin typeface="Calibri"/>
                <a:cs typeface="Calibri"/>
              </a:rPr>
              <a:t> Day One Agenda</a:t>
            </a:r>
            <a:endParaRPr lang="en-US" dirty="0"/>
          </a:p>
        </p:txBody>
      </p:sp>
      <p:sp>
        <p:nvSpPr>
          <p:cNvPr id="3" name="Text Placeholder 2">
            <a:extLst>
              <a:ext uri="{FF2B5EF4-FFF2-40B4-BE49-F238E27FC236}">
                <a16:creationId xmlns:a16="http://schemas.microsoft.com/office/drawing/2014/main" id="{46FF34AC-4A79-1248-AE5D-149A4191F81D}"/>
              </a:ext>
            </a:extLst>
          </p:cNvPr>
          <p:cNvSpPr>
            <a:spLocks noGrp="1"/>
          </p:cNvSpPr>
          <p:nvPr>
            <p:ph type="body" sz="quarter" idx="1"/>
          </p:nvPr>
        </p:nvSpPr>
        <p:spPr>
          <a:xfrm>
            <a:off x="1114234" y="4329809"/>
            <a:ext cx="4783282" cy="627202"/>
          </a:xfrm>
        </p:spPr>
        <p:txBody>
          <a:bodyPr/>
          <a:lstStyle/>
          <a:p>
            <a:r>
              <a:rPr lang="en-US">
                <a:latin typeface="Calibri"/>
                <a:cs typeface="Calibri"/>
              </a:rPr>
              <a:t>AMOS SMITH</a:t>
            </a:r>
          </a:p>
          <a:p>
            <a:r>
              <a:rPr lang="en-US">
                <a:latin typeface="Calibri"/>
                <a:cs typeface="Calibri"/>
              </a:rPr>
              <a:t>MANOJ GUPTA</a:t>
            </a:r>
            <a:endParaRPr lang="en-US"/>
          </a:p>
        </p:txBody>
      </p:sp>
      <p:pic>
        <p:nvPicPr>
          <p:cNvPr id="4" name="Picture 4" descr="Icon&#10;&#10;Description automatically generated">
            <a:extLst>
              <a:ext uri="{FF2B5EF4-FFF2-40B4-BE49-F238E27FC236}">
                <a16:creationId xmlns:a16="http://schemas.microsoft.com/office/drawing/2014/main" id="{4411EB1B-7827-CF8F-C782-8B36E663E67C}"/>
              </a:ext>
            </a:extLst>
          </p:cNvPr>
          <p:cNvPicPr>
            <a:picLocks noChangeAspect="1"/>
          </p:cNvPicPr>
          <p:nvPr/>
        </p:nvPicPr>
        <p:blipFill>
          <a:blip r:embed="rId2"/>
          <a:stretch>
            <a:fillRect/>
          </a:stretch>
        </p:blipFill>
        <p:spPr>
          <a:xfrm>
            <a:off x="6924842" y="177869"/>
            <a:ext cx="2743200" cy="2628011"/>
          </a:xfrm>
          <a:prstGeom prst="rect">
            <a:avLst/>
          </a:prstGeom>
        </p:spPr>
      </p:pic>
    </p:spTree>
    <p:extLst>
      <p:ext uri="{BB962C8B-B14F-4D97-AF65-F5344CB8AC3E}">
        <p14:creationId xmlns:p14="http://schemas.microsoft.com/office/powerpoint/2010/main" val="311992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AA3F15-6B93-B43E-E05D-5458BA9E11F8}"/>
              </a:ext>
            </a:extLst>
          </p:cNvPr>
          <p:cNvSpPr txBox="1"/>
          <p:nvPr/>
        </p:nvSpPr>
        <p:spPr>
          <a:xfrm>
            <a:off x="2622812" y="1120891"/>
            <a:ext cx="6946376" cy="461665"/>
          </a:xfrm>
          <a:prstGeom prst="rect">
            <a:avLst/>
          </a:prstGeom>
          <a:noFill/>
        </p:spPr>
        <p:txBody>
          <a:bodyPr wrap="square" lIns="91440" tIns="45720" rIns="91440" bIns="45720" rtlCol="0" anchor="t">
            <a:spAutoFit/>
          </a:bodyPr>
          <a:lstStyle/>
          <a:p>
            <a:r>
              <a:rPr lang="en-GB" sz="2400"/>
              <a:t>Diagnostics Workshop Day 1 – Deployment diagnostics</a:t>
            </a:r>
            <a:endParaRPr lang="en-GB" sz="2400">
              <a:cs typeface="Calibri"/>
            </a:endParaRPr>
          </a:p>
        </p:txBody>
      </p:sp>
      <p:sp>
        <p:nvSpPr>
          <p:cNvPr id="4" name="TextBox 3">
            <a:extLst>
              <a:ext uri="{FF2B5EF4-FFF2-40B4-BE49-F238E27FC236}">
                <a16:creationId xmlns:a16="http://schemas.microsoft.com/office/drawing/2014/main" id="{B4F5D32A-282F-83D3-8917-5CF360A81896}"/>
              </a:ext>
            </a:extLst>
          </p:cNvPr>
          <p:cNvSpPr txBox="1"/>
          <p:nvPr/>
        </p:nvSpPr>
        <p:spPr>
          <a:xfrm>
            <a:off x="2192421" y="1412848"/>
            <a:ext cx="7930147" cy="6309420"/>
          </a:xfrm>
          <a:prstGeom prst="rect">
            <a:avLst/>
          </a:prstGeom>
          <a:noFill/>
        </p:spPr>
        <p:txBody>
          <a:bodyPr wrap="square" lIns="91440" tIns="45720" rIns="91440" bIns="45720" rtlCol="0" anchor="t">
            <a:spAutoFit/>
          </a:bodyPr>
          <a:lstStyle/>
          <a:p>
            <a:pPr lvl="1"/>
            <a:endParaRPr lang="en-GB" sz="1400" dirty="0">
              <a:cs typeface="Calibri"/>
            </a:endParaRPr>
          </a:p>
          <a:p>
            <a:pPr lvl="1"/>
            <a:r>
              <a:rPr lang="en-GB" sz="1400" b="1" dirty="0">
                <a:cs typeface="Calibri"/>
              </a:rPr>
              <a:t>Pre-requisite steps:</a:t>
            </a:r>
            <a:endParaRPr lang="en-GB" sz="1400" dirty="0">
              <a:cs typeface="Calibri"/>
            </a:endParaRPr>
          </a:p>
          <a:p>
            <a:pPr lvl="1"/>
            <a:endParaRPr lang="en-GB" sz="1400" dirty="0">
              <a:cs typeface="Calibri"/>
            </a:endParaRPr>
          </a:p>
          <a:p>
            <a:pPr lvl="1"/>
            <a:r>
              <a:rPr lang="en-GB" sz="1400" dirty="0">
                <a:cs typeface="Calibri"/>
              </a:rPr>
              <a:t>Please download the artifacts from </a:t>
            </a:r>
            <a:r>
              <a:rPr lang="en-GB" sz="1400" dirty="0" err="1">
                <a:cs typeface="Calibri"/>
              </a:rPr>
              <a:t>github</a:t>
            </a:r>
            <a:r>
              <a:rPr lang="en-GB" sz="1400" dirty="0">
                <a:cs typeface="Calibri"/>
              </a:rPr>
              <a:t> repository below:</a:t>
            </a:r>
          </a:p>
          <a:p>
            <a:pPr lvl="1"/>
            <a:endParaRPr lang="en-GB" sz="1400" dirty="0">
              <a:cs typeface="Calibri"/>
            </a:endParaRPr>
          </a:p>
          <a:p>
            <a:pPr lvl="1"/>
            <a:r>
              <a:rPr lang="en-GB" sz="1400" dirty="0">
                <a:cs typeface="Calibri"/>
                <a:hlinkClick r:id="rId2"/>
              </a:rPr>
              <a:t>https://github.com/amosmwsmith/C5DiagWorkshop</a:t>
            </a:r>
            <a:endParaRPr lang="en-GB" sz="1400" dirty="0">
              <a:cs typeface="Calibri"/>
            </a:endParaRPr>
          </a:p>
          <a:p>
            <a:pPr lvl="1"/>
            <a:endParaRPr lang="en-GB" sz="1400" dirty="0">
              <a:cs typeface="Calibri"/>
            </a:endParaRPr>
          </a:p>
          <a:p>
            <a:pPr lvl="1"/>
            <a:r>
              <a:rPr lang="en-GB" sz="1400" dirty="0">
                <a:cs typeface="Calibri"/>
              </a:rPr>
              <a:t>If taking part interactively you will receive your PEM key and Azure VM details for the interactive deployment.</a:t>
            </a:r>
          </a:p>
          <a:p>
            <a:pPr lvl="1"/>
            <a:endParaRPr lang="en-GB" sz="1400" dirty="0">
              <a:cs typeface="Calibri"/>
            </a:endParaRPr>
          </a:p>
          <a:p>
            <a:pPr lvl="1"/>
            <a:r>
              <a:rPr lang="en-GB" sz="1400" b="1" dirty="0">
                <a:cs typeface="Calibri"/>
              </a:rPr>
              <a:t>What will we be covering on Day One ?</a:t>
            </a:r>
          </a:p>
          <a:p>
            <a:pPr lvl="1"/>
            <a:endParaRPr lang="en-GB" sz="1400" b="1" dirty="0">
              <a:cs typeface="Calibri"/>
            </a:endParaRPr>
          </a:p>
          <a:p>
            <a:pPr marL="800100" lvl="1" indent="-342900">
              <a:spcAft>
                <a:spcPts val="600"/>
              </a:spcAft>
              <a:buFont typeface="+mj-lt"/>
              <a:buAutoNum type="arabicPeriod"/>
            </a:pPr>
            <a:r>
              <a:rPr lang="en-GB" sz="1400" dirty="0">
                <a:cs typeface="Calibri"/>
              </a:rPr>
              <a:t>After Brief Introduction follow “deployment_part1_cluster_setup” document which will guide the deployment of a corda cluster initial setup using </a:t>
            </a:r>
            <a:r>
              <a:rPr lang="en-GB" sz="1400" dirty="0" err="1">
                <a:cs typeface="Calibri"/>
              </a:rPr>
              <a:t>Minikube</a:t>
            </a:r>
            <a:r>
              <a:rPr lang="en-GB" sz="1400" dirty="0">
                <a:cs typeface="Calibri"/>
              </a:rPr>
              <a:t> on Azure VM.</a:t>
            </a:r>
          </a:p>
          <a:p>
            <a:pPr marL="800100" lvl="1" indent="-342900">
              <a:spcAft>
                <a:spcPts val="600"/>
              </a:spcAft>
              <a:buFont typeface="+mj-lt"/>
              <a:buAutoNum type="arabicPeriod"/>
            </a:pPr>
            <a:r>
              <a:rPr lang="en-GB" sz="1400" dirty="0">
                <a:cs typeface="Calibri"/>
              </a:rPr>
              <a:t>Follow “deployment_part2_corda_setup” to deploy Corda onto the </a:t>
            </a:r>
            <a:r>
              <a:rPr lang="en-GB" sz="1400" dirty="0" err="1">
                <a:cs typeface="Calibri"/>
              </a:rPr>
              <a:t>Minikube</a:t>
            </a:r>
            <a:r>
              <a:rPr lang="en-GB" sz="1400" dirty="0">
                <a:cs typeface="Calibri"/>
              </a:rPr>
              <a:t> cluster.</a:t>
            </a:r>
          </a:p>
          <a:p>
            <a:pPr marL="800100" lvl="1" indent="-342900">
              <a:spcAft>
                <a:spcPts val="600"/>
              </a:spcAft>
              <a:buFont typeface="+mj-lt"/>
              <a:buAutoNum type="arabicPeriod"/>
            </a:pPr>
            <a:r>
              <a:rPr lang="en-GB" sz="1400" dirty="0">
                <a:cs typeface="Calibri"/>
              </a:rPr>
              <a:t>Reproduce / diagnose the following scenarios for corda deployment diagnostics:</a:t>
            </a:r>
          </a:p>
          <a:p>
            <a:pPr marL="1200150" lvl="2" indent="-285750">
              <a:buFont typeface="Arial" panose="020B0604020202020204" pitchFamily="34" charset="0"/>
              <a:buChar char="•"/>
            </a:pPr>
            <a:r>
              <a:rPr lang="en-GB" sz="1400" dirty="0">
                <a:cs typeface="Calibri"/>
              </a:rPr>
              <a:t>Misconfiguration causing </a:t>
            </a:r>
            <a:r>
              <a:rPr lang="en-GB" sz="1400" dirty="0" err="1">
                <a:cs typeface="Calibri"/>
              </a:rPr>
              <a:t>ImageBackOff</a:t>
            </a:r>
            <a:r>
              <a:rPr lang="en-GB" sz="1400" dirty="0">
                <a:cs typeface="Calibri"/>
              </a:rPr>
              <a:t> (in helm chart overrides and secrets) </a:t>
            </a:r>
          </a:p>
          <a:p>
            <a:pPr marL="1200150" lvl="2" indent="-285750">
              <a:buFont typeface="Arial" panose="020B0604020202020204" pitchFamily="34" charset="0"/>
              <a:buChar char="•"/>
            </a:pPr>
            <a:r>
              <a:rPr lang="en-GB" sz="1400" dirty="0">
                <a:cs typeface="Calibri"/>
              </a:rPr>
              <a:t>Insufficient resources allocated to cluster</a:t>
            </a:r>
          </a:p>
          <a:p>
            <a:pPr marL="1200150" lvl="2" indent="-285750">
              <a:buFont typeface="Arial" panose="020B0604020202020204" pitchFamily="34" charset="0"/>
              <a:buChar char="•"/>
            </a:pPr>
            <a:r>
              <a:rPr lang="en-GB" sz="1400" dirty="0">
                <a:cs typeface="Calibri"/>
              </a:rPr>
              <a:t>Corda failing with error in </a:t>
            </a:r>
            <a:r>
              <a:rPr lang="en-GB" sz="1400" dirty="0" err="1">
                <a:cs typeface="Calibri"/>
              </a:rPr>
              <a:t>create_db_job</a:t>
            </a:r>
            <a:r>
              <a:rPr lang="en-GB" sz="1400" dirty="0">
                <a:cs typeface="Calibri"/>
              </a:rPr>
              <a:t> after redeployment.</a:t>
            </a:r>
          </a:p>
          <a:p>
            <a:pPr marL="1200150" lvl="2" indent="-285750">
              <a:buFont typeface="Arial" panose="020B0604020202020204" pitchFamily="34" charset="0"/>
              <a:buChar char="•"/>
            </a:pPr>
            <a:r>
              <a:rPr lang="en-GB" sz="1400" dirty="0">
                <a:cs typeface="Calibri"/>
              </a:rPr>
              <a:t>Pods not Initialised after cluster restart</a:t>
            </a:r>
          </a:p>
          <a:p>
            <a:pPr lvl="2"/>
            <a:endParaRPr lang="en-GB" sz="1400" dirty="0">
              <a:cs typeface="Calibri"/>
            </a:endParaRPr>
          </a:p>
          <a:p>
            <a:pPr lvl="1"/>
            <a:endParaRPr lang="en-GB" sz="1400" dirty="0">
              <a:cs typeface="Calibri"/>
            </a:endParaRPr>
          </a:p>
          <a:p>
            <a:pPr lvl="1"/>
            <a:endParaRPr lang="en-GB" sz="1600" dirty="0">
              <a:cs typeface="Calibri"/>
            </a:endParaRPr>
          </a:p>
          <a:p>
            <a:pPr lvl="1"/>
            <a:endParaRPr lang="en-GB" sz="1600" dirty="0">
              <a:cs typeface="Calibri"/>
            </a:endParaRPr>
          </a:p>
          <a:p>
            <a:pPr marL="742950" lvl="1"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742950" lvl="1" indent="-285750">
              <a:buFont typeface="Arial,Sans-Serif" panose="020B0604020202020204" pitchFamily="34" charset="0"/>
              <a:buChar char="•"/>
            </a:pPr>
            <a:endParaRPr lang="en-GB" sz="1600" dirty="0">
              <a:cs typeface="Calibri"/>
            </a:endParaRPr>
          </a:p>
        </p:txBody>
      </p:sp>
    </p:spTree>
    <p:extLst>
      <p:ext uri="{BB962C8B-B14F-4D97-AF65-F5344CB8AC3E}">
        <p14:creationId xmlns:p14="http://schemas.microsoft.com/office/powerpoint/2010/main" val="1280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AA3F15-6B93-B43E-E05D-5458BA9E11F8}"/>
              </a:ext>
            </a:extLst>
          </p:cNvPr>
          <p:cNvSpPr txBox="1"/>
          <p:nvPr/>
        </p:nvSpPr>
        <p:spPr>
          <a:xfrm>
            <a:off x="2622811" y="1120891"/>
            <a:ext cx="8574577" cy="461665"/>
          </a:xfrm>
          <a:prstGeom prst="rect">
            <a:avLst/>
          </a:prstGeom>
          <a:noFill/>
        </p:spPr>
        <p:txBody>
          <a:bodyPr wrap="square" lIns="91440" tIns="45720" rIns="91440" bIns="45720" rtlCol="0" anchor="t">
            <a:spAutoFit/>
          </a:bodyPr>
          <a:lstStyle/>
          <a:p>
            <a:r>
              <a:rPr lang="en-GB" sz="2400"/>
              <a:t>Diagnostics Workshop Day 1 – Deployment diagnostics cont’d</a:t>
            </a:r>
            <a:endParaRPr lang="en-GB" sz="2400">
              <a:cs typeface="Calibri"/>
            </a:endParaRPr>
          </a:p>
        </p:txBody>
      </p:sp>
      <p:sp>
        <p:nvSpPr>
          <p:cNvPr id="4" name="TextBox 3">
            <a:extLst>
              <a:ext uri="{FF2B5EF4-FFF2-40B4-BE49-F238E27FC236}">
                <a16:creationId xmlns:a16="http://schemas.microsoft.com/office/drawing/2014/main" id="{B4F5D32A-282F-83D3-8917-5CF360A81896}"/>
              </a:ext>
            </a:extLst>
          </p:cNvPr>
          <p:cNvSpPr txBox="1"/>
          <p:nvPr/>
        </p:nvSpPr>
        <p:spPr>
          <a:xfrm>
            <a:off x="2192421" y="1412848"/>
            <a:ext cx="7930147" cy="4508927"/>
          </a:xfrm>
          <a:prstGeom prst="rect">
            <a:avLst/>
          </a:prstGeom>
          <a:noFill/>
        </p:spPr>
        <p:txBody>
          <a:bodyPr wrap="square" lIns="91440" tIns="45720" rIns="91440" bIns="45720" rtlCol="0" anchor="t">
            <a:spAutoFit/>
          </a:bodyPr>
          <a:lstStyle/>
          <a:p>
            <a:pPr lvl="1"/>
            <a:endParaRPr lang="en-GB" sz="1400" dirty="0">
              <a:cs typeface="Calibri"/>
            </a:endParaRPr>
          </a:p>
          <a:p>
            <a:pPr lvl="1"/>
            <a:endParaRPr lang="en-GB" sz="1400" dirty="0">
              <a:cs typeface="Calibri"/>
            </a:endParaRPr>
          </a:p>
          <a:p>
            <a:pPr marL="800100" lvl="1" indent="-342900">
              <a:spcAft>
                <a:spcPts val="1200"/>
              </a:spcAft>
              <a:buFont typeface="+mj-lt"/>
              <a:buAutoNum type="arabicPeriod" startAt="4"/>
            </a:pPr>
            <a:r>
              <a:rPr lang="en-GB" sz="1400" dirty="0">
                <a:cs typeface="Calibri"/>
              </a:rPr>
              <a:t>Follow “</a:t>
            </a:r>
            <a:r>
              <a:rPr lang="en-US" sz="1400" dirty="0">
                <a:cs typeface="Calibri"/>
              </a:rPr>
              <a:t>deployment_part3_app_deployment.md</a:t>
            </a:r>
            <a:r>
              <a:rPr lang="en-GB" sz="1400" dirty="0">
                <a:cs typeface="Calibri"/>
              </a:rPr>
              <a:t>” document which will guide you though the deployment of a </a:t>
            </a:r>
            <a:r>
              <a:rPr lang="en-GB" sz="1400" dirty="0" err="1">
                <a:cs typeface="Calibri"/>
              </a:rPr>
              <a:t>CorDapp</a:t>
            </a:r>
            <a:r>
              <a:rPr lang="en-GB" sz="1400" dirty="0">
                <a:cs typeface="Calibri"/>
              </a:rPr>
              <a:t> onto the preconfigured cluster</a:t>
            </a:r>
          </a:p>
          <a:p>
            <a:pPr marL="800100" lvl="1" indent="-342900">
              <a:spcAft>
                <a:spcPts val="600"/>
              </a:spcAft>
              <a:buFont typeface="+mj-lt"/>
              <a:buAutoNum type="arabicPeriod" startAt="4"/>
            </a:pPr>
            <a:r>
              <a:rPr lang="en-GB" sz="1400" dirty="0">
                <a:cs typeface="Calibri"/>
              </a:rPr>
              <a:t>Reproduce / diagnose the following scenarios for </a:t>
            </a:r>
            <a:r>
              <a:rPr lang="en-GB" sz="1400" dirty="0" err="1">
                <a:cs typeface="Calibri"/>
              </a:rPr>
              <a:t>CorDapp</a:t>
            </a:r>
            <a:r>
              <a:rPr lang="en-GB" sz="1400" dirty="0">
                <a:cs typeface="Calibri"/>
              </a:rPr>
              <a:t> deployment diagnostics:</a:t>
            </a:r>
          </a:p>
          <a:p>
            <a:pPr marL="1200150" lvl="2" indent="-285750">
              <a:buFont typeface="Arial" panose="020B0604020202020204" pitchFamily="34" charset="0"/>
              <a:buChar char="•"/>
            </a:pPr>
            <a:r>
              <a:rPr lang="en-GB" sz="1400" dirty="0">
                <a:cs typeface="Calibri"/>
              </a:rPr>
              <a:t>Environment / Build errors</a:t>
            </a:r>
          </a:p>
          <a:p>
            <a:pPr marL="1200150" lvl="2" indent="-285750">
              <a:buFont typeface="Arial" panose="020B0604020202020204" pitchFamily="34" charset="0"/>
              <a:buChar char="•"/>
            </a:pPr>
            <a:r>
              <a:rPr lang="en-GB" sz="1400" dirty="0">
                <a:cs typeface="Calibri"/>
              </a:rPr>
              <a:t>Invalid credentials for the deployment </a:t>
            </a:r>
          </a:p>
          <a:p>
            <a:pPr marL="1200150" lvl="2" indent="-285750">
              <a:spcAft>
                <a:spcPts val="1200"/>
              </a:spcAft>
              <a:buFont typeface="Arial" panose="020B0604020202020204" pitchFamily="34" charset="0"/>
              <a:buChar char="•"/>
            </a:pPr>
            <a:r>
              <a:rPr lang="en-GB" sz="1400" dirty="0">
                <a:cs typeface="Calibri"/>
              </a:rPr>
              <a:t>Connectivity Issues</a:t>
            </a:r>
          </a:p>
          <a:p>
            <a:pPr marL="1200150" lvl="2" indent="-285750">
              <a:buFont typeface="Arial" panose="020B0604020202020204" pitchFamily="34" charset="0"/>
              <a:buChar char="•"/>
            </a:pPr>
            <a:endParaRPr lang="en-GB" sz="1400" dirty="0">
              <a:cs typeface="Calibri"/>
            </a:endParaRPr>
          </a:p>
          <a:p>
            <a:pPr lvl="1"/>
            <a:r>
              <a:rPr lang="en-US" sz="1400" b="0" i="0" dirty="0">
                <a:solidFill>
                  <a:srgbClr val="1D1C1D"/>
                </a:solidFill>
                <a:effectLst/>
                <a:latin typeface="Slack-Lato"/>
              </a:rPr>
              <a:t>Q&amp;A</a:t>
            </a:r>
          </a:p>
          <a:p>
            <a:pPr marL="742950" lvl="1" indent="-285750">
              <a:buFont typeface="Arial" panose="020B0604020202020204" pitchFamily="34" charset="0"/>
              <a:buChar char="•"/>
            </a:pPr>
            <a:endParaRPr lang="en-US" sz="1400" dirty="0">
              <a:solidFill>
                <a:srgbClr val="1D1C1D"/>
              </a:solidFill>
              <a:latin typeface="Slack-Lato"/>
            </a:endParaRPr>
          </a:p>
          <a:p>
            <a:pPr marL="742950" lvl="1" indent="-285750">
              <a:buFont typeface="Arial" panose="020B0604020202020204" pitchFamily="34" charset="0"/>
              <a:buChar char="•"/>
            </a:pPr>
            <a:r>
              <a:rPr lang="en-US" sz="1400" dirty="0">
                <a:solidFill>
                  <a:srgbClr val="1D1C1D"/>
                </a:solidFill>
                <a:latin typeface="Slack-Lato"/>
              </a:rPr>
              <a:t>Field questions from Participants</a:t>
            </a:r>
          </a:p>
          <a:p>
            <a:pPr lvl="1"/>
            <a:endParaRPr lang="en-GB" sz="1400" dirty="0">
              <a:cs typeface="Calibri"/>
            </a:endParaRPr>
          </a:p>
          <a:p>
            <a:pPr lvl="1"/>
            <a:endParaRPr lang="en-GB" sz="1600" dirty="0">
              <a:cs typeface="Calibri"/>
            </a:endParaRPr>
          </a:p>
          <a:p>
            <a:pPr lvl="1"/>
            <a:endParaRPr lang="en-GB" sz="1600" dirty="0">
              <a:cs typeface="Calibri"/>
            </a:endParaRPr>
          </a:p>
          <a:p>
            <a:pPr marL="742950" lvl="1"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742950" lvl="1" indent="-285750">
              <a:buFont typeface="Arial,Sans-Serif" panose="020B0604020202020204" pitchFamily="34" charset="0"/>
              <a:buChar char="•"/>
            </a:pPr>
            <a:endParaRPr lang="en-GB" sz="1600" dirty="0">
              <a:cs typeface="Calibri"/>
            </a:endParaRPr>
          </a:p>
        </p:txBody>
      </p:sp>
    </p:spTree>
    <p:extLst>
      <p:ext uri="{BB962C8B-B14F-4D97-AF65-F5344CB8AC3E}">
        <p14:creationId xmlns:p14="http://schemas.microsoft.com/office/powerpoint/2010/main" val="122465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AA3F15-6B93-B43E-E05D-5458BA9E11F8}"/>
              </a:ext>
            </a:extLst>
          </p:cNvPr>
          <p:cNvSpPr txBox="1"/>
          <p:nvPr/>
        </p:nvSpPr>
        <p:spPr>
          <a:xfrm>
            <a:off x="2622811" y="1120891"/>
            <a:ext cx="8574577" cy="461665"/>
          </a:xfrm>
          <a:prstGeom prst="rect">
            <a:avLst/>
          </a:prstGeom>
          <a:noFill/>
        </p:spPr>
        <p:txBody>
          <a:bodyPr wrap="square" lIns="91440" tIns="45720" rIns="91440" bIns="45720" rtlCol="0" anchor="t">
            <a:spAutoFit/>
          </a:bodyPr>
          <a:lstStyle/>
          <a:p>
            <a:r>
              <a:rPr lang="en-GB" sz="2400" dirty="0"/>
              <a:t>Diagnostics Workshop Day 1 – Intro</a:t>
            </a:r>
            <a:endParaRPr lang="en-GB" sz="2400" dirty="0">
              <a:cs typeface="Calibri"/>
            </a:endParaRPr>
          </a:p>
        </p:txBody>
      </p:sp>
      <p:sp>
        <p:nvSpPr>
          <p:cNvPr id="4" name="TextBox 3">
            <a:extLst>
              <a:ext uri="{FF2B5EF4-FFF2-40B4-BE49-F238E27FC236}">
                <a16:creationId xmlns:a16="http://schemas.microsoft.com/office/drawing/2014/main" id="{B4F5D32A-282F-83D3-8917-5CF360A81896}"/>
              </a:ext>
            </a:extLst>
          </p:cNvPr>
          <p:cNvSpPr txBox="1"/>
          <p:nvPr/>
        </p:nvSpPr>
        <p:spPr>
          <a:xfrm>
            <a:off x="2192421" y="1412848"/>
            <a:ext cx="7930147" cy="6370975"/>
          </a:xfrm>
          <a:prstGeom prst="rect">
            <a:avLst/>
          </a:prstGeom>
          <a:noFill/>
        </p:spPr>
        <p:txBody>
          <a:bodyPr wrap="square" lIns="91440" tIns="45720" rIns="91440" bIns="45720" rtlCol="0" anchor="t">
            <a:spAutoFit/>
          </a:bodyPr>
          <a:lstStyle/>
          <a:p>
            <a:pPr lvl="1">
              <a:spcAft>
                <a:spcPts val="1200"/>
              </a:spcAft>
            </a:pPr>
            <a:endParaRPr lang="en-GB" sz="1400" dirty="0">
              <a:cs typeface="Calibri"/>
            </a:endParaRPr>
          </a:p>
          <a:p>
            <a:pPr lvl="1">
              <a:spcAft>
                <a:spcPts val="1200"/>
              </a:spcAft>
            </a:pPr>
            <a:r>
              <a:rPr lang="en-GB" sz="1400" dirty="0">
                <a:cs typeface="Calibri"/>
              </a:rPr>
              <a:t>What this Day One workshop is intended for ?</a:t>
            </a:r>
          </a:p>
          <a:p>
            <a:pPr marL="1200150" lvl="2" indent="-285750">
              <a:buFont typeface="Arial" panose="020B0604020202020204" pitchFamily="34" charset="0"/>
              <a:buChar char="•"/>
            </a:pPr>
            <a:r>
              <a:rPr lang="en-GB" sz="1400" dirty="0">
                <a:cs typeface="Calibri"/>
              </a:rPr>
              <a:t>Opportunity to get a bit hands on and look under the hood as to what is involved in deploying Corda5 on a cluster and some of the pitfalls Support team we have encountered so far.</a:t>
            </a:r>
          </a:p>
          <a:p>
            <a:pPr lvl="2"/>
            <a:endParaRPr lang="en-GB" sz="1400" dirty="0">
              <a:cs typeface="Calibri"/>
            </a:endParaRPr>
          </a:p>
          <a:p>
            <a:pPr marL="1200150" lvl="2" indent="-285750">
              <a:buFont typeface="Arial" panose="020B0604020202020204" pitchFamily="34" charset="0"/>
              <a:buChar char="•"/>
            </a:pPr>
            <a:r>
              <a:rPr lang="en-GB" sz="1400" dirty="0">
                <a:cs typeface="Calibri"/>
              </a:rPr>
              <a:t>The aim is to get a feel in advance for some of the issues customers may raise down the line as well as providing feedback to Corda BU via Garry Jackson’s Quality Gate initiative to encourage feedback on any potential improvements. </a:t>
            </a:r>
          </a:p>
          <a:p>
            <a:pPr lvl="2"/>
            <a:r>
              <a:rPr lang="en-GB" sz="1400" dirty="0">
                <a:cs typeface="Calibri"/>
              </a:rPr>
              <a:t> </a:t>
            </a:r>
          </a:p>
          <a:p>
            <a:pPr marL="1200150" lvl="2" indent="-285750">
              <a:buFont typeface="Arial" panose="020B0604020202020204" pitchFamily="34" charset="0"/>
              <a:buChar char="•"/>
            </a:pPr>
            <a:r>
              <a:rPr lang="en-GB" sz="1400" dirty="0">
                <a:cs typeface="Calibri"/>
              </a:rPr>
              <a:t>It is hands-on to actually repro issues interactively so we encourage the attendees that pre-registered to follow interactively to reach out for help during the sessions. Support team colleagues will try to assist you by connecting. but will be working through it quite quickly – each diagnostics scenario is estimated to take around 20 minutes.</a:t>
            </a:r>
          </a:p>
          <a:p>
            <a:pPr marL="1200150" lvl="2" indent="-285750">
              <a:buFont typeface="Arial" panose="020B0604020202020204" pitchFamily="34" charset="0"/>
              <a:buChar char="•"/>
            </a:pPr>
            <a:endParaRPr lang="en-GB" sz="1400" dirty="0">
              <a:cs typeface="Calibri"/>
            </a:endParaRPr>
          </a:p>
          <a:p>
            <a:pPr marL="1200150" lvl="2" indent="-285750">
              <a:buFont typeface="Arial" panose="020B0604020202020204" pitchFamily="34" charset="0"/>
              <a:buChar char="•"/>
            </a:pPr>
            <a:r>
              <a:rPr lang="en-GB" sz="1400" dirty="0">
                <a:cs typeface="Calibri"/>
              </a:rPr>
              <a:t>It is not very low level diagnostics on the whole – instead it is more of a hand on basic level of diagnostics / debugging to get familiar with the types of issues Customers may face when doing cluster deployments.</a:t>
            </a:r>
          </a:p>
          <a:p>
            <a:pPr marL="1200150" lvl="2" indent="-285750">
              <a:buFont typeface="Arial" panose="020B0604020202020204" pitchFamily="34" charset="0"/>
              <a:buChar char="•"/>
            </a:pPr>
            <a:endParaRPr lang="en-GB" sz="1400" dirty="0">
              <a:cs typeface="Calibri"/>
            </a:endParaRPr>
          </a:p>
          <a:p>
            <a:pPr marL="1200150" lvl="2" indent="-285750">
              <a:buFont typeface="Arial" panose="020B0604020202020204" pitchFamily="34" charset="0"/>
              <a:buChar char="•"/>
            </a:pPr>
            <a:r>
              <a:rPr lang="en-GB" sz="1400" dirty="0">
                <a:cs typeface="Calibri"/>
              </a:rPr>
              <a:t>Question can be asked at any time on chat but some questions we may have to take offline and respond offline.</a:t>
            </a:r>
          </a:p>
          <a:p>
            <a:pPr lvl="1"/>
            <a:endParaRPr lang="en-GB" sz="1400" dirty="0">
              <a:cs typeface="Calibri"/>
            </a:endParaRPr>
          </a:p>
          <a:p>
            <a:pPr lvl="1"/>
            <a:endParaRPr lang="en-GB" sz="1600" dirty="0">
              <a:cs typeface="Calibri"/>
            </a:endParaRPr>
          </a:p>
          <a:p>
            <a:pPr lvl="1"/>
            <a:endParaRPr lang="en-GB" sz="1600" dirty="0">
              <a:cs typeface="Calibri"/>
            </a:endParaRPr>
          </a:p>
          <a:p>
            <a:pPr marL="742950" lvl="1"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742950" lvl="1" indent="-285750">
              <a:buFont typeface="Arial,Sans-Serif" panose="020B0604020202020204" pitchFamily="34" charset="0"/>
              <a:buChar char="•"/>
            </a:pPr>
            <a:endParaRPr lang="en-GB" sz="1600" dirty="0">
              <a:cs typeface="Calibri"/>
            </a:endParaRPr>
          </a:p>
        </p:txBody>
      </p:sp>
    </p:spTree>
    <p:extLst>
      <p:ext uri="{BB962C8B-B14F-4D97-AF65-F5344CB8AC3E}">
        <p14:creationId xmlns:p14="http://schemas.microsoft.com/office/powerpoint/2010/main" val="151009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AA3F15-6B93-B43E-E05D-5458BA9E11F8}"/>
              </a:ext>
            </a:extLst>
          </p:cNvPr>
          <p:cNvSpPr txBox="1"/>
          <p:nvPr/>
        </p:nvSpPr>
        <p:spPr>
          <a:xfrm>
            <a:off x="2622812" y="1120891"/>
            <a:ext cx="7860704" cy="830997"/>
          </a:xfrm>
          <a:prstGeom prst="rect">
            <a:avLst/>
          </a:prstGeom>
          <a:noFill/>
        </p:spPr>
        <p:txBody>
          <a:bodyPr wrap="square" lIns="91440" tIns="45720" rIns="91440" bIns="45720" rtlCol="0" anchor="t">
            <a:spAutoFit/>
          </a:bodyPr>
          <a:lstStyle/>
          <a:p>
            <a:r>
              <a:rPr lang="en-GB" sz="2400" dirty="0"/>
              <a:t>Day 1 Deployment Scenarios – Misconfiguration of Tags / Credentials</a:t>
            </a:r>
            <a:endParaRPr lang="en-GB" sz="2400" dirty="0">
              <a:cs typeface="Calibri"/>
            </a:endParaRPr>
          </a:p>
        </p:txBody>
      </p:sp>
      <p:sp>
        <p:nvSpPr>
          <p:cNvPr id="4" name="TextBox 3">
            <a:extLst>
              <a:ext uri="{FF2B5EF4-FFF2-40B4-BE49-F238E27FC236}">
                <a16:creationId xmlns:a16="http://schemas.microsoft.com/office/drawing/2014/main" id="{B4F5D32A-282F-83D3-8917-5CF360A81896}"/>
              </a:ext>
            </a:extLst>
          </p:cNvPr>
          <p:cNvSpPr txBox="1"/>
          <p:nvPr/>
        </p:nvSpPr>
        <p:spPr>
          <a:xfrm>
            <a:off x="2192421" y="1997048"/>
            <a:ext cx="7930147" cy="5386090"/>
          </a:xfrm>
          <a:prstGeom prst="rect">
            <a:avLst/>
          </a:prstGeom>
          <a:noFill/>
        </p:spPr>
        <p:txBody>
          <a:bodyPr wrap="square" lIns="91440" tIns="45720" rIns="91440" bIns="45720" rtlCol="0" anchor="t">
            <a:spAutoFit/>
          </a:bodyPr>
          <a:lstStyle/>
          <a:p>
            <a:pPr lvl="1"/>
            <a:endParaRPr lang="en-GB" sz="1400" dirty="0">
              <a:cs typeface="Calibri"/>
            </a:endParaRPr>
          </a:p>
          <a:p>
            <a:pPr lvl="1"/>
            <a:r>
              <a:rPr lang="en-GB" sz="1400" b="1" dirty="0">
                <a:cs typeface="Calibri"/>
              </a:rPr>
              <a:t>Pre-requisite steps to perform deployment :</a:t>
            </a:r>
          </a:p>
          <a:p>
            <a:pPr lvl="1"/>
            <a:endParaRPr lang="en-GB" sz="1400" b="1" dirty="0">
              <a:cs typeface="Calibri"/>
              <a:hlinkClick r:id="rId2"/>
            </a:endParaRPr>
          </a:p>
          <a:p>
            <a:pPr lvl="1"/>
            <a:r>
              <a:rPr lang="en-GB" sz="1400" b="1" dirty="0">
                <a:cs typeface="Calibri"/>
                <a:hlinkClick r:id="rId2"/>
              </a:rPr>
              <a:t>https://github.com/amosmwsmith/C5DiagWorkshop/blob/main/deployment/deployment_part1_cluster_setup.md</a:t>
            </a:r>
            <a:endParaRPr lang="en-GB" sz="1400" b="1" dirty="0">
              <a:cs typeface="Calibri"/>
            </a:endParaRPr>
          </a:p>
          <a:p>
            <a:pPr lvl="1"/>
            <a:endParaRPr lang="en-GB" sz="1400" b="1" dirty="0">
              <a:cs typeface="Calibri"/>
            </a:endParaRPr>
          </a:p>
          <a:p>
            <a:pPr lvl="1"/>
            <a:r>
              <a:rPr lang="en-GB" sz="1400" b="1" dirty="0">
                <a:cs typeface="Calibri"/>
                <a:hlinkClick r:id="rId3"/>
              </a:rPr>
              <a:t>https://github.com/amosmwsmith/C5DiagWorkshop/blob/main/deployment/deployment_part2_corda_setup.md</a:t>
            </a:r>
            <a:endParaRPr lang="en-GB" sz="1400" b="1" dirty="0">
              <a:cs typeface="Calibri"/>
            </a:endParaRPr>
          </a:p>
          <a:p>
            <a:pPr lvl="1"/>
            <a:endParaRPr lang="en-GB" sz="1400" b="1" dirty="0">
              <a:cs typeface="Calibri"/>
            </a:endParaRPr>
          </a:p>
          <a:p>
            <a:pPr lvl="1"/>
            <a:endParaRPr lang="en-GB" sz="1400" b="1" dirty="0">
              <a:cs typeface="Calibri"/>
            </a:endParaRPr>
          </a:p>
          <a:p>
            <a:pPr lvl="1"/>
            <a:r>
              <a:rPr lang="en-GB" sz="1400" b="1" dirty="0">
                <a:cs typeface="Calibri"/>
              </a:rPr>
              <a:t>Scenario 1 – Pods Not Initialising Diagnostics :</a:t>
            </a:r>
          </a:p>
          <a:p>
            <a:pPr lvl="1"/>
            <a:endParaRPr lang="en-GB" sz="1400" b="1" dirty="0">
              <a:cs typeface="Calibri"/>
            </a:endParaRPr>
          </a:p>
          <a:p>
            <a:pPr lvl="1"/>
            <a:r>
              <a:rPr lang="en-GB" sz="1400" b="1" dirty="0">
                <a:cs typeface="Calibri"/>
                <a:hlinkClick r:id="rId4"/>
              </a:rPr>
              <a:t>https://r3-cev.atlassian.net/wiki/spaces/FE/pages/4441211088/Cluster+Deployment+-+misconfiguration+of+tags+and+credentials</a:t>
            </a:r>
            <a:endParaRPr lang="en-GB" sz="1400" b="1" dirty="0">
              <a:cs typeface="Calibri"/>
            </a:endParaRPr>
          </a:p>
          <a:p>
            <a:pPr lvl="1"/>
            <a:endParaRPr lang="en-GB" sz="1400" b="1" dirty="0">
              <a:cs typeface="Calibri"/>
            </a:endParaRPr>
          </a:p>
          <a:p>
            <a:pPr lvl="1"/>
            <a:endParaRPr lang="en-GB" sz="1400" b="1" dirty="0">
              <a:cs typeface="Calibri"/>
            </a:endParaRPr>
          </a:p>
          <a:p>
            <a:pPr lvl="1"/>
            <a:endParaRPr lang="en-GB" sz="1400" b="1" dirty="0">
              <a:cs typeface="Calibri"/>
            </a:endParaRPr>
          </a:p>
          <a:p>
            <a:pPr lvl="1"/>
            <a:endParaRPr lang="en-GB" sz="1400" b="1" dirty="0">
              <a:cs typeface="Calibri"/>
            </a:endParaRPr>
          </a:p>
          <a:p>
            <a:pPr lvl="2"/>
            <a:endParaRPr lang="en-GB" sz="1400" dirty="0">
              <a:cs typeface="Calibri"/>
            </a:endParaRPr>
          </a:p>
          <a:p>
            <a:pPr lvl="1"/>
            <a:endParaRPr lang="en-GB" sz="1400" dirty="0">
              <a:cs typeface="Calibri"/>
            </a:endParaRPr>
          </a:p>
          <a:p>
            <a:pPr lvl="1"/>
            <a:endParaRPr lang="en-GB" sz="1600" dirty="0">
              <a:cs typeface="Calibri"/>
            </a:endParaRPr>
          </a:p>
          <a:p>
            <a:pPr lvl="1"/>
            <a:endParaRPr lang="en-GB" sz="1600" dirty="0">
              <a:cs typeface="Calibri"/>
            </a:endParaRPr>
          </a:p>
          <a:p>
            <a:pPr marL="742950" lvl="1"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120895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AA3F15-6B93-B43E-E05D-5458BA9E11F8}"/>
              </a:ext>
            </a:extLst>
          </p:cNvPr>
          <p:cNvSpPr txBox="1"/>
          <p:nvPr/>
        </p:nvSpPr>
        <p:spPr>
          <a:xfrm>
            <a:off x="2622812" y="1120891"/>
            <a:ext cx="7860704" cy="461665"/>
          </a:xfrm>
          <a:prstGeom prst="rect">
            <a:avLst/>
          </a:prstGeom>
          <a:noFill/>
        </p:spPr>
        <p:txBody>
          <a:bodyPr wrap="square" lIns="91440" tIns="45720" rIns="91440" bIns="45720" rtlCol="0" anchor="t">
            <a:spAutoFit/>
          </a:bodyPr>
          <a:lstStyle/>
          <a:p>
            <a:r>
              <a:rPr lang="en-GB" sz="2400" dirty="0"/>
              <a:t>Day 1 Deployment Scenarios – Cluster Resource Limits</a:t>
            </a:r>
            <a:endParaRPr lang="en-GB" sz="2400" dirty="0">
              <a:cs typeface="Calibri"/>
            </a:endParaRPr>
          </a:p>
        </p:txBody>
      </p:sp>
      <p:sp>
        <p:nvSpPr>
          <p:cNvPr id="4" name="TextBox 3">
            <a:extLst>
              <a:ext uri="{FF2B5EF4-FFF2-40B4-BE49-F238E27FC236}">
                <a16:creationId xmlns:a16="http://schemas.microsoft.com/office/drawing/2014/main" id="{B4F5D32A-282F-83D3-8917-5CF360A81896}"/>
              </a:ext>
            </a:extLst>
          </p:cNvPr>
          <p:cNvSpPr txBox="1"/>
          <p:nvPr/>
        </p:nvSpPr>
        <p:spPr>
          <a:xfrm>
            <a:off x="2192421" y="1997048"/>
            <a:ext cx="7930147" cy="3662541"/>
          </a:xfrm>
          <a:prstGeom prst="rect">
            <a:avLst/>
          </a:prstGeom>
          <a:noFill/>
        </p:spPr>
        <p:txBody>
          <a:bodyPr wrap="square" lIns="91440" tIns="45720" rIns="91440" bIns="45720" rtlCol="0" anchor="t">
            <a:spAutoFit/>
          </a:bodyPr>
          <a:lstStyle/>
          <a:p>
            <a:pPr lvl="1"/>
            <a:endParaRPr lang="en-GB" sz="1400" dirty="0">
              <a:cs typeface="Calibri"/>
            </a:endParaRPr>
          </a:p>
          <a:p>
            <a:pPr lvl="1"/>
            <a:endParaRPr lang="en-GB" sz="1400" b="1" dirty="0">
              <a:cs typeface="Calibri"/>
            </a:endParaRPr>
          </a:p>
          <a:p>
            <a:pPr lvl="1"/>
            <a:endParaRPr lang="en-GB" sz="1400" b="1" dirty="0">
              <a:cs typeface="Calibri"/>
            </a:endParaRPr>
          </a:p>
          <a:p>
            <a:pPr lvl="1"/>
            <a:r>
              <a:rPr lang="en-GB" sz="1400" b="1" dirty="0">
                <a:cs typeface="Calibri"/>
              </a:rPr>
              <a:t>Scenario 2 – Pods Not Initialising Diagnostic Review:</a:t>
            </a:r>
          </a:p>
          <a:p>
            <a:pPr lvl="1"/>
            <a:endParaRPr lang="en-GB" sz="1400" b="1" dirty="0">
              <a:cs typeface="Calibri"/>
            </a:endParaRPr>
          </a:p>
          <a:p>
            <a:pPr lvl="1"/>
            <a:r>
              <a:rPr lang="en-GB" sz="1400" b="1" dirty="0">
                <a:cs typeface="Calibri"/>
                <a:hlinkClick r:id="rId2"/>
              </a:rPr>
              <a:t>https://r3-cev.atlassian.net/wiki/spaces/FE/pages/4441440288/Minikube+Resources+too+low</a:t>
            </a:r>
            <a:endParaRPr lang="en-GB" sz="1400" b="1" dirty="0">
              <a:cs typeface="Calibri"/>
            </a:endParaRPr>
          </a:p>
          <a:p>
            <a:pPr lvl="1"/>
            <a:endParaRPr lang="en-GB" sz="1400" b="1" dirty="0">
              <a:cs typeface="Calibri"/>
            </a:endParaRPr>
          </a:p>
          <a:p>
            <a:pPr lvl="1"/>
            <a:endParaRPr lang="en-GB" sz="1400" b="1" dirty="0">
              <a:cs typeface="Calibri"/>
            </a:endParaRPr>
          </a:p>
          <a:p>
            <a:pPr lvl="1"/>
            <a:endParaRPr lang="en-GB" sz="1400" b="1" dirty="0">
              <a:cs typeface="Calibri"/>
            </a:endParaRPr>
          </a:p>
          <a:p>
            <a:pPr lvl="1"/>
            <a:endParaRPr lang="en-GB" sz="1400" b="1" dirty="0">
              <a:cs typeface="Calibri"/>
            </a:endParaRPr>
          </a:p>
          <a:p>
            <a:pPr lvl="2"/>
            <a:endParaRPr lang="en-GB" sz="1400" dirty="0">
              <a:cs typeface="Calibri"/>
            </a:endParaRPr>
          </a:p>
          <a:p>
            <a:pPr lvl="1"/>
            <a:endParaRPr lang="en-GB" sz="1400" dirty="0">
              <a:cs typeface="Calibri"/>
            </a:endParaRPr>
          </a:p>
          <a:p>
            <a:pPr lvl="1"/>
            <a:endParaRPr lang="en-GB" sz="1600" dirty="0">
              <a:cs typeface="Calibri"/>
            </a:endParaRPr>
          </a:p>
          <a:p>
            <a:pPr lvl="1"/>
            <a:endParaRPr lang="en-GB" sz="1600" dirty="0">
              <a:cs typeface="Calibri"/>
            </a:endParaRPr>
          </a:p>
          <a:p>
            <a:pPr marL="742950" lvl="1"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3182050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AA3F15-6B93-B43E-E05D-5458BA9E11F8}"/>
              </a:ext>
            </a:extLst>
          </p:cNvPr>
          <p:cNvSpPr txBox="1"/>
          <p:nvPr/>
        </p:nvSpPr>
        <p:spPr>
          <a:xfrm>
            <a:off x="2622812" y="1120891"/>
            <a:ext cx="7860704" cy="830997"/>
          </a:xfrm>
          <a:prstGeom prst="rect">
            <a:avLst/>
          </a:prstGeom>
          <a:noFill/>
        </p:spPr>
        <p:txBody>
          <a:bodyPr wrap="square" lIns="91440" tIns="45720" rIns="91440" bIns="45720" rtlCol="0" anchor="t">
            <a:spAutoFit/>
          </a:bodyPr>
          <a:lstStyle/>
          <a:p>
            <a:r>
              <a:rPr lang="en-GB" sz="2400" dirty="0"/>
              <a:t>Day 1 Deployment Scenarios – </a:t>
            </a:r>
            <a:r>
              <a:rPr lang="en-GB" sz="2400" dirty="0" err="1"/>
              <a:t>CreateDB</a:t>
            </a:r>
            <a:r>
              <a:rPr lang="en-GB" sz="2400" dirty="0"/>
              <a:t> Job failure after redeployment </a:t>
            </a:r>
            <a:endParaRPr lang="en-GB" sz="2400" dirty="0">
              <a:cs typeface="Calibri"/>
            </a:endParaRPr>
          </a:p>
        </p:txBody>
      </p:sp>
      <p:sp>
        <p:nvSpPr>
          <p:cNvPr id="4" name="TextBox 3">
            <a:extLst>
              <a:ext uri="{FF2B5EF4-FFF2-40B4-BE49-F238E27FC236}">
                <a16:creationId xmlns:a16="http://schemas.microsoft.com/office/drawing/2014/main" id="{B4F5D32A-282F-83D3-8917-5CF360A81896}"/>
              </a:ext>
            </a:extLst>
          </p:cNvPr>
          <p:cNvSpPr txBox="1"/>
          <p:nvPr/>
        </p:nvSpPr>
        <p:spPr>
          <a:xfrm>
            <a:off x="2192421" y="1997048"/>
            <a:ext cx="7930147" cy="3877985"/>
          </a:xfrm>
          <a:prstGeom prst="rect">
            <a:avLst/>
          </a:prstGeom>
          <a:noFill/>
        </p:spPr>
        <p:txBody>
          <a:bodyPr wrap="square" lIns="91440" tIns="45720" rIns="91440" bIns="45720" rtlCol="0" anchor="t">
            <a:spAutoFit/>
          </a:bodyPr>
          <a:lstStyle/>
          <a:p>
            <a:pPr lvl="1"/>
            <a:endParaRPr lang="en-GB" sz="1400" dirty="0">
              <a:cs typeface="Calibri"/>
            </a:endParaRPr>
          </a:p>
          <a:p>
            <a:pPr lvl="1"/>
            <a:endParaRPr lang="en-GB" sz="1400" b="1" dirty="0">
              <a:cs typeface="Calibri"/>
            </a:endParaRPr>
          </a:p>
          <a:p>
            <a:pPr lvl="1"/>
            <a:endParaRPr lang="en-GB" sz="1400" b="1" dirty="0">
              <a:cs typeface="Calibri"/>
            </a:endParaRPr>
          </a:p>
          <a:p>
            <a:pPr lvl="1"/>
            <a:r>
              <a:rPr lang="en-GB" sz="1400" b="1" dirty="0">
                <a:cs typeface="Calibri"/>
              </a:rPr>
              <a:t>Scenario 3 – </a:t>
            </a:r>
            <a:r>
              <a:rPr lang="en-GB" sz="1400" b="1" dirty="0" err="1">
                <a:cs typeface="Calibri"/>
              </a:rPr>
              <a:t>CreateDB</a:t>
            </a:r>
            <a:r>
              <a:rPr lang="en-GB" sz="1400" b="1" dirty="0">
                <a:cs typeface="Calibri"/>
              </a:rPr>
              <a:t> job failure after redeploying all components Diagnostic Review:</a:t>
            </a:r>
          </a:p>
          <a:p>
            <a:pPr lvl="1"/>
            <a:endParaRPr lang="en-GB" sz="1400" b="1" dirty="0">
              <a:cs typeface="Calibri"/>
            </a:endParaRPr>
          </a:p>
          <a:p>
            <a:pPr lvl="1"/>
            <a:r>
              <a:rPr lang="en-GB" sz="1400" b="1" dirty="0">
                <a:cs typeface="Calibri"/>
                <a:hlinkClick r:id="rId2"/>
              </a:rPr>
              <a:t>https://r3-cev.atlassian.net/wiki/spaces/FE/pages/4441374723/Cluster+Deployment+-+Postgres+credentials+issue+due+to+PV+not+being+removed+by+default+on+helm+uninstall</a:t>
            </a:r>
            <a:endParaRPr lang="en-GB" sz="1400" b="1" dirty="0">
              <a:cs typeface="Calibri"/>
            </a:endParaRPr>
          </a:p>
          <a:p>
            <a:pPr lvl="1"/>
            <a:endParaRPr lang="en-GB" sz="1400" b="1" dirty="0">
              <a:cs typeface="Calibri"/>
            </a:endParaRPr>
          </a:p>
          <a:p>
            <a:pPr lvl="1"/>
            <a:endParaRPr lang="en-GB" sz="1400" b="1" dirty="0">
              <a:cs typeface="Calibri"/>
            </a:endParaRPr>
          </a:p>
          <a:p>
            <a:pPr lvl="1"/>
            <a:endParaRPr lang="en-GB" sz="1400" b="1" dirty="0">
              <a:cs typeface="Calibri"/>
            </a:endParaRPr>
          </a:p>
          <a:p>
            <a:pPr lvl="1"/>
            <a:endParaRPr lang="en-GB" sz="1400" b="1" dirty="0">
              <a:cs typeface="Calibri"/>
            </a:endParaRPr>
          </a:p>
          <a:p>
            <a:pPr lvl="2"/>
            <a:endParaRPr lang="en-GB" sz="1400" dirty="0">
              <a:cs typeface="Calibri"/>
            </a:endParaRPr>
          </a:p>
          <a:p>
            <a:pPr lvl="1"/>
            <a:endParaRPr lang="en-GB" sz="1400" dirty="0">
              <a:cs typeface="Calibri"/>
            </a:endParaRPr>
          </a:p>
          <a:p>
            <a:pPr lvl="1"/>
            <a:endParaRPr lang="en-GB" sz="1600" dirty="0">
              <a:cs typeface="Calibri"/>
            </a:endParaRPr>
          </a:p>
          <a:p>
            <a:pPr lvl="1"/>
            <a:endParaRPr lang="en-GB" sz="1600" dirty="0">
              <a:cs typeface="Calibri"/>
            </a:endParaRPr>
          </a:p>
          <a:p>
            <a:pPr marL="742950" lvl="1"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344653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AA3F15-6B93-B43E-E05D-5458BA9E11F8}"/>
              </a:ext>
            </a:extLst>
          </p:cNvPr>
          <p:cNvSpPr txBox="1"/>
          <p:nvPr/>
        </p:nvSpPr>
        <p:spPr>
          <a:xfrm>
            <a:off x="2622812" y="1120891"/>
            <a:ext cx="7860704" cy="830997"/>
          </a:xfrm>
          <a:prstGeom prst="rect">
            <a:avLst/>
          </a:prstGeom>
          <a:noFill/>
        </p:spPr>
        <p:txBody>
          <a:bodyPr wrap="square" lIns="91440" tIns="45720" rIns="91440" bIns="45720" rtlCol="0" anchor="t">
            <a:spAutoFit/>
          </a:bodyPr>
          <a:lstStyle/>
          <a:p>
            <a:r>
              <a:rPr lang="en-GB" sz="2400" dirty="0"/>
              <a:t>Day 1 Deployment Scenarios – Cluster Initialisation Failure After Azure VM Restart </a:t>
            </a:r>
            <a:endParaRPr lang="en-GB" sz="2400" dirty="0">
              <a:cs typeface="Calibri"/>
            </a:endParaRPr>
          </a:p>
        </p:txBody>
      </p:sp>
      <p:sp>
        <p:nvSpPr>
          <p:cNvPr id="4" name="TextBox 3">
            <a:extLst>
              <a:ext uri="{FF2B5EF4-FFF2-40B4-BE49-F238E27FC236}">
                <a16:creationId xmlns:a16="http://schemas.microsoft.com/office/drawing/2014/main" id="{B4F5D32A-282F-83D3-8917-5CF360A81896}"/>
              </a:ext>
            </a:extLst>
          </p:cNvPr>
          <p:cNvSpPr txBox="1"/>
          <p:nvPr/>
        </p:nvSpPr>
        <p:spPr>
          <a:xfrm>
            <a:off x="2192421" y="1861582"/>
            <a:ext cx="7930147" cy="4955203"/>
          </a:xfrm>
          <a:prstGeom prst="rect">
            <a:avLst/>
          </a:prstGeom>
          <a:noFill/>
        </p:spPr>
        <p:txBody>
          <a:bodyPr wrap="square" lIns="91440" tIns="45720" rIns="91440" bIns="45720" rtlCol="0" anchor="t">
            <a:spAutoFit/>
          </a:bodyPr>
          <a:lstStyle/>
          <a:p>
            <a:pPr lvl="1"/>
            <a:endParaRPr lang="en-GB" sz="1400" dirty="0">
              <a:cs typeface="Calibri"/>
            </a:endParaRPr>
          </a:p>
          <a:p>
            <a:pPr lvl="1"/>
            <a:endParaRPr lang="en-GB" sz="1400" b="1" dirty="0">
              <a:cs typeface="Calibri"/>
            </a:endParaRPr>
          </a:p>
          <a:p>
            <a:pPr lvl="1"/>
            <a:endParaRPr lang="en-GB" sz="1400" b="1" dirty="0">
              <a:cs typeface="Calibri"/>
            </a:endParaRPr>
          </a:p>
          <a:p>
            <a:pPr lvl="1"/>
            <a:r>
              <a:rPr lang="en-GB" sz="1400" b="1" dirty="0">
                <a:cs typeface="Calibri"/>
              </a:rPr>
              <a:t>Scenario 4 – Pods Not Initialising Diagnostic Review:</a:t>
            </a:r>
          </a:p>
          <a:p>
            <a:pPr lvl="1"/>
            <a:endParaRPr lang="en-GB" sz="1400" b="1" dirty="0">
              <a:cs typeface="Calibri"/>
            </a:endParaRPr>
          </a:p>
          <a:p>
            <a:pPr lvl="1"/>
            <a:r>
              <a:rPr lang="en-GB" sz="1400" b="1" dirty="0">
                <a:cs typeface="Calibri"/>
                <a:hlinkClick r:id="rId2"/>
              </a:rPr>
              <a:t>https://r3-cev.atlassian.net/wiki/spaces/FE/pages/4440490056/Cluster+Deployment+-+Cluster+startup+failure+after+VM+reboot</a:t>
            </a:r>
            <a:endParaRPr lang="en-GB" sz="1400" b="1" dirty="0">
              <a:cs typeface="Calibri"/>
            </a:endParaRPr>
          </a:p>
          <a:p>
            <a:pPr lvl="1"/>
            <a:endParaRPr lang="en-GB" sz="1400" b="1" dirty="0">
              <a:cs typeface="Calibri"/>
            </a:endParaRPr>
          </a:p>
          <a:p>
            <a:pPr lvl="1"/>
            <a:r>
              <a:rPr lang="en-GB" sz="1400" b="1" dirty="0">
                <a:cs typeface="Calibri"/>
                <a:hlinkClick r:id="rId3"/>
              </a:rPr>
              <a:t>https://r3-cev.atlassian.net/wiki/spaces/FE/pages/4441964613/When+Corda+5+workers+fail+to+start+after+Kubernetes+Cluster+Restart</a:t>
            </a:r>
            <a:endParaRPr lang="en-GB" sz="1400" b="1" dirty="0">
              <a:cs typeface="Calibri"/>
            </a:endParaRPr>
          </a:p>
          <a:p>
            <a:pPr lvl="1"/>
            <a:endParaRPr lang="en-GB" sz="1400" b="1" dirty="0">
              <a:cs typeface="Calibri"/>
            </a:endParaRPr>
          </a:p>
          <a:p>
            <a:pPr lvl="1"/>
            <a:endParaRPr lang="en-GB" sz="1400" b="1" dirty="0">
              <a:cs typeface="Calibri"/>
            </a:endParaRPr>
          </a:p>
          <a:p>
            <a:pPr lvl="1"/>
            <a:endParaRPr lang="en-GB" sz="1400" b="1" dirty="0">
              <a:cs typeface="Calibri"/>
            </a:endParaRPr>
          </a:p>
          <a:p>
            <a:pPr lvl="1"/>
            <a:endParaRPr lang="en-GB" sz="1400" b="1" dirty="0">
              <a:cs typeface="Calibri"/>
            </a:endParaRPr>
          </a:p>
          <a:p>
            <a:pPr lvl="1"/>
            <a:endParaRPr lang="en-GB" sz="1400" b="1" dirty="0">
              <a:cs typeface="Calibri"/>
            </a:endParaRPr>
          </a:p>
          <a:p>
            <a:pPr lvl="2"/>
            <a:endParaRPr lang="en-GB" sz="1400" dirty="0">
              <a:cs typeface="Calibri"/>
            </a:endParaRPr>
          </a:p>
          <a:p>
            <a:pPr lvl="1"/>
            <a:endParaRPr lang="en-GB" sz="1400" dirty="0">
              <a:cs typeface="Calibri"/>
            </a:endParaRPr>
          </a:p>
          <a:p>
            <a:pPr lvl="1"/>
            <a:endParaRPr lang="en-GB" sz="1600" dirty="0">
              <a:cs typeface="Calibri"/>
            </a:endParaRPr>
          </a:p>
          <a:p>
            <a:pPr lvl="1"/>
            <a:endParaRPr lang="en-GB" sz="1600" dirty="0">
              <a:cs typeface="Calibri"/>
            </a:endParaRPr>
          </a:p>
          <a:p>
            <a:pPr marL="742950" lvl="1"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231439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AA3F15-6B93-B43E-E05D-5458BA9E11F8}"/>
              </a:ext>
            </a:extLst>
          </p:cNvPr>
          <p:cNvSpPr txBox="1"/>
          <p:nvPr/>
        </p:nvSpPr>
        <p:spPr>
          <a:xfrm>
            <a:off x="2622812" y="1120891"/>
            <a:ext cx="7860704" cy="461665"/>
          </a:xfrm>
          <a:prstGeom prst="rect">
            <a:avLst/>
          </a:prstGeom>
          <a:noFill/>
        </p:spPr>
        <p:txBody>
          <a:bodyPr wrap="square" lIns="91440" tIns="45720" rIns="91440" bIns="45720" rtlCol="0" anchor="t">
            <a:spAutoFit/>
          </a:bodyPr>
          <a:lstStyle/>
          <a:p>
            <a:r>
              <a:rPr lang="en-GB" sz="2400" dirty="0"/>
              <a:t>Day 1 Deployment Scenarios – </a:t>
            </a:r>
            <a:r>
              <a:rPr lang="en-GB" sz="2400" dirty="0" err="1"/>
              <a:t>CordApp</a:t>
            </a:r>
            <a:r>
              <a:rPr lang="en-GB" sz="2400" dirty="0"/>
              <a:t> Deployment Issues</a:t>
            </a:r>
            <a:endParaRPr lang="en-GB" sz="2400" dirty="0">
              <a:cs typeface="Calibri"/>
            </a:endParaRPr>
          </a:p>
        </p:txBody>
      </p:sp>
      <p:sp>
        <p:nvSpPr>
          <p:cNvPr id="4" name="TextBox 3">
            <a:extLst>
              <a:ext uri="{FF2B5EF4-FFF2-40B4-BE49-F238E27FC236}">
                <a16:creationId xmlns:a16="http://schemas.microsoft.com/office/drawing/2014/main" id="{B4F5D32A-282F-83D3-8917-5CF360A81896}"/>
              </a:ext>
            </a:extLst>
          </p:cNvPr>
          <p:cNvSpPr txBox="1"/>
          <p:nvPr/>
        </p:nvSpPr>
        <p:spPr>
          <a:xfrm>
            <a:off x="2192421" y="1861582"/>
            <a:ext cx="7930147" cy="5386090"/>
          </a:xfrm>
          <a:prstGeom prst="rect">
            <a:avLst/>
          </a:prstGeom>
          <a:noFill/>
        </p:spPr>
        <p:txBody>
          <a:bodyPr wrap="square" lIns="91440" tIns="45720" rIns="91440" bIns="45720" rtlCol="0" anchor="t">
            <a:spAutoFit/>
          </a:bodyPr>
          <a:lstStyle/>
          <a:p>
            <a:pPr lvl="1"/>
            <a:endParaRPr lang="en-GB" sz="1400" dirty="0">
              <a:cs typeface="Calibri"/>
            </a:endParaRPr>
          </a:p>
          <a:p>
            <a:pPr lvl="1"/>
            <a:r>
              <a:rPr lang="en-GB" sz="1400" b="1" dirty="0">
                <a:cs typeface="Calibri"/>
              </a:rPr>
              <a:t>Scenario 5 – Build errors</a:t>
            </a:r>
          </a:p>
          <a:p>
            <a:pPr lvl="1"/>
            <a:endParaRPr lang="en-GB" sz="1400" b="1" dirty="0">
              <a:cs typeface="Calibri"/>
            </a:endParaRPr>
          </a:p>
          <a:p>
            <a:pPr lvl="1"/>
            <a:r>
              <a:rPr lang="en-GB" sz="1400" dirty="0">
                <a:cs typeface="Calibri"/>
              </a:rPr>
              <a:t>- Check you have C5_DEPS environment variable configured correctly.</a:t>
            </a:r>
          </a:p>
          <a:p>
            <a:pPr lvl="1"/>
            <a:endParaRPr lang="en-GB" sz="1400" b="1" dirty="0">
              <a:cs typeface="Calibri"/>
            </a:endParaRPr>
          </a:p>
          <a:p>
            <a:pPr lvl="1"/>
            <a:r>
              <a:rPr lang="en-GB" sz="1400" b="1" dirty="0">
                <a:cs typeface="Calibri"/>
              </a:rPr>
              <a:t>Scenario 6 – Connectivity Issues during App Deployment – </a:t>
            </a:r>
            <a:r>
              <a:rPr lang="en-GB" sz="1400" b="1" dirty="0" err="1">
                <a:cs typeface="Calibri"/>
              </a:rPr>
              <a:t>deployCPIs</a:t>
            </a:r>
            <a:r>
              <a:rPr lang="en-GB" sz="1400" b="1" dirty="0">
                <a:cs typeface="Calibri"/>
              </a:rPr>
              <a:t> step fails</a:t>
            </a:r>
          </a:p>
          <a:p>
            <a:pPr lvl="1"/>
            <a:endParaRPr lang="en-GB" sz="1400" b="1" dirty="0">
              <a:cs typeface="Calibri"/>
            </a:endParaRPr>
          </a:p>
          <a:p>
            <a:pPr marL="742950" lvl="1" indent="-285750">
              <a:buFontTx/>
              <a:buChar char="-"/>
            </a:pPr>
            <a:r>
              <a:rPr lang="en-GB" sz="1400" dirty="0">
                <a:cs typeface="Calibri"/>
              </a:rPr>
              <a:t>Ensure the endpoint corda-rest-worker endpoint is reachable </a:t>
            </a:r>
            <a:r>
              <a:rPr lang="en-GB" sz="1400" b="1" dirty="0">
                <a:cs typeface="Calibri"/>
                <a:hlinkClick r:id="rId2"/>
              </a:rPr>
              <a:t>https://localhost:1443/api/v1/swagger</a:t>
            </a:r>
            <a:endParaRPr lang="en-GB" sz="1400" b="1" dirty="0">
              <a:cs typeface="Calibri"/>
            </a:endParaRPr>
          </a:p>
          <a:p>
            <a:pPr marL="742950" lvl="1" indent="-285750">
              <a:buFontTx/>
              <a:buChar char="-"/>
            </a:pPr>
            <a:endParaRPr lang="en-GB" sz="1400" b="1" dirty="0">
              <a:cs typeface="Calibri"/>
            </a:endParaRPr>
          </a:p>
          <a:p>
            <a:pPr marL="742950" lvl="1" indent="-285750">
              <a:buFontTx/>
              <a:buChar char="-"/>
            </a:pPr>
            <a:r>
              <a:rPr lang="en-GB" sz="1400" dirty="0">
                <a:cs typeface="Calibri"/>
              </a:rPr>
              <a:t>Ensure correct credentials are supplied in </a:t>
            </a:r>
            <a:r>
              <a:rPr lang="en-GB" sz="1400" dirty="0" err="1">
                <a:cs typeface="Calibri"/>
              </a:rPr>
              <a:t>gradle.properties</a:t>
            </a:r>
            <a:r>
              <a:rPr lang="en-GB" sz="1400" dirty="0">
                <a:cs typeface="Calibri"/>
              </a:rPr>
              <a:t> for</a:t>
            </a:r>
          </a:p>
          <a:p>
            <a:pPr lvl="1"/>
            <a:r>
              <a:rPr lang="en-GB" sz="1400" dirty="0">
                <a:cs typeface="Calibri"/>
              </a:rPr>
              <a:t>       </a:t>
            </a:r>
            <a:r>
              <a:rPr lang="en-GB" sz="1400" dirty="0" err="1">
                <a:cs typeface="Calibri"/>
              </a:rPr>
              <a:t>cordaRpcPasswd</a:t>
            </a:r>
            <a:r>
              <a:rPr lang="en-GB" sz="1400" dirty="0">
                <a:cs typeface="Calibri"/>
              </a:rPr>
              <a:t>=</a:t>
            </a:r>
            <a:r>
              <a:rPr lang="en-GB" sz="1400" dirty="0" err="1">
                <a:cs typeface="Calibri"/>
              </a:rPr>
              <a:t>xxxxx</a:t>
            </a:r>
            <a:endParaRPr lang="en-GB" sz="1400" dirty="0">
              <a:cs typeface="Calibri"/>
            </a:endParaRPr>
          </a:p>
          <a:p>
            <a:pPr lvl="1"/>
            <a:endParaRPr lang="en-GB" sz="1400" b="1" dirty="0">
              <a:cs typeface="Calibri"/>
            </a:endParaRPr>
          </a:p>
          <a:p>
            <a:pPr lvl="1"/>
            <a:endParaRPr lang="en-GB" sz="1400" b="1" dirty="0">
              <a:cs typeface="Calibri"/>
            </a:endParaRPr>
          </a:p>
          <a:p>
            <a:pPr lvl="1"/>
            <a:endParaRPr lang="en-GB" sz="1400" b="1" dirty="0">
              <a:cs typeface="Calibri"/>
            </a:endParaRPr>
          </a:p>
          <a:p>
            <a:pPr lvl="1"/>
            <a:endParaRPr lang="en-GB" sz="1400" b="1" dirty="0">
              <a:cs typeface="Calibri"/>
            </a:endParaRPr>
          </a:p>
          <a:p>
            <a:pPr lvl="1"/>
            <a:endParaRPr lang="en-GB" sz="1400" b="1" dirty="0">
              <a:cs typeface="Calibri"/>
            </a:endParaRPr>
          </a:p>
          <a:p>
            <a:pPr lvl="1"/>
            <a:endParaRPr lang="en-GB" sz="1400" b="1" dirty="0">
              <a:cs typeface="Calibri"/>
            </a:endParaRPr>
          </a:p>
          <a:p>
            <a:pPr lvl="2"/>
            <a:endParaRPr lang="en-GB" sz="1400" dirty="0">
              <a:cs typeface="Calibri"/>
            </a:endParaRPr>
          </a:p>
          <a:p>
            <a:pPr lvl="1"/>
            <a:endParaRPr lang="en-GB" sz="1400" dirty="0">
              <a:cs typeface="Calibri"/>
            </a:endParaRPr>
          </a:p>
          <a:p>
            <a:pPr lvl="1"/>
            <a:endParaRPr lang="en-GB" sz="1600" dirty="0">
              <a:cs typeface="Calibri"/>
            </a:endParaRPr>
          </a:p>
          <a:p>
            <a:pPr lvl="1"/>
            <a:endParaRPr lang="en-GB" sz="1600" dirty="0">
              <a:cs typeface="Calibri"/>
            </a:endParaRPr>
          </a:p>
          <a:p>
            <a:pPr marL="742950" lvl="1"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2355210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822</Words>
  <Application>Microsoft Office PowerPoint</Application>
  <PresentationFormat>Widescreen</PresentationFormat>
  <Paragraphs>149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Arial,Sans-Serif</vt:lpstr>
      <vt:lpstr>Calibri</vt:lpstr>
      <vt:lpstr>Calibri Light</vt:lpstr>
      <vt:lpstr>Calibri Regular</vt:lpstr>
      <vt:lpstr>Slack-Lato</vt:lpstr>
      <vt:lpstr>Office Theme</vt:lpstr>
      <vt:lpstr>Diagnostics Workshop  Day One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Diagnostics Worskhop</dc:title>
  <dc:creator>Amos Smith</dc:creator>
  <cp:lastModifiedBy>Amos Smith</cp:lastModifiedBy>
  <cp:revision>8</cp:revision>
  <dcterms:created xsi:type="dcterms:W3CDTF">2023-03-13T17:42:41Z</dcterms:created>
  <dcterms:modified xsi:type="dcterms:W3CDTF">2023-04-17T06:29:23Z</dcterms:modified>
</cp:coreProperties>
</file>