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146847068" r:id="rId3"/>
    <p:sldId id="2146847070" r:id="rId4"/>
    <p:sldId id="2146847071" r:id="rId5"/>
    <p:sldId id="2146847072" r:id="rId6"/>
    <p:sldId id="2146847074" r:id="rId7"/>
    <p:sldId id="2146847075" r:id="rId8"/>
    <p:sldId id="2146847076" r:id="rId9"/>
    <p:sldId id="2146847077" r:id="rId10"/>
    <p:sldId id="2146847078" r:id="rId11"/>
    <p:sldId id="2146847080" r:id="rId12"/>
    <p:sldId id="2146847079" r:id="rId13"/>
    <p:sldId id="21468470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0D5D-4F5F-57C6-99E4-6A512A8B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F6BD-624E-74CE-FF79-771C4BB9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61DB-A5D8-0F78-988D-BB4900D9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FAF8-25F6-26C4-246A-3FE25AE0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A557-104C-8B2A-1B9C-5F032B85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7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8B48-8AA9-63CA-B412-2698831D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C5AA1-8A23-3A12-3F26-1CD43329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5399-AB13-0793-B4FC-8BF5A652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E26D-EAA3-8EEB-4B91-B205B2EA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A516-2203-4B31-A418-84274A94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3CEEE-F5A0-BF5E-1C2C-025F8F11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3D0AD-7501-1CC7-0276-5469AF075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BF8A-D7D0-7295-EE8D-A78EBE8F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A617-ED15-4FB4-A0B9-DB93D625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CACC-032C-642C-AEAE-47264EEE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8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42;p8">
            <a:extLst>
              <a:ext uri="{FF2B5EF4-FFF2-40B4-BE49-F238E27FC236}">
                <a16:creationId xmlns:a16="http://schemas.microsoft.com/office/drawing/2014/main" id="{72AC5C5A-6179-9642-B978-407E2989866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3656" r="19749" b="2863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Text">
            <a:extLst>
              <a:ext uri="{FF2B5EF4-FFF2-40B4-BE49-F238E27FC236}">
                <a16:creationId xmlns:a16="http://schemas.microsoft.com/office/drawing/2014/main" id="{E1EDDFBE-3BAA-A649-9449-16EB2510E04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95183" y="2119141"/>
            <a:ext cx="4802333" cy="1743075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Title slide font is Calibri Regular 30pt</a:t>
            </a:r>
            <a:endParaRPr/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A28BDDC2-2993-BC4E-ABA0-0FA04EB8D484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14234" y="4329809"/>
            <a:ext cx="4783282" cy="43911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125"/>
              </a:spcBef>
              <a:buSzTx/>
              <a:buNone/>
              <a:defRPr sz="1100" b="0" i="0" cap="all" spc="113" baseline="0">
                <a:solidFill>
                  <a:schemeClr val="accent4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Medium"/>
              </a:defRPr>
            </a:lvl1pPr>
            <a:lvl2pPr marL="0" indent="85725">
              <a:spcBef>
                <a:spcPts val="1125"/>
              </a:spcBef>
              <a:buSzTx/>
              <a:buNone/>
              <a:defRPr sz="1100" b="0" i="0" cap="all" spc="113">
                <a:solidFill>
                  <a:schemeClr val="accent4">
                    <a:lumMod val="10000"/>
                  </a:schemeClr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2pPr>
            <a:lvl3pPr marL="0" indent="171450">
              <a:spcBef>
                <a:spcPts val="1125"/>
              </a:spcBef>
              <a:buSzTx/>
              <a:buNone/>
              <a:defRPr sz="1100" b="0" i="0" cap="all" spc="113">
                <a:solidFill>
                  <a:schemeClr val="accent4">
                    <a:lumMod val="10000"/>
                  </a:schemeClr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3pPr>
            <a:lvl4pPr marL="0" indent="257175">
              <a:spcBef>
                <a:spcPts val="1125"/>
              </a:spcBef>
              <a:buSzTx/>
              <a:buNone/>
              <a:defRPr sz="1100" b="0" i="0" cap="all" spc="113">
                <a:solidFill>
                  <a:schemeClr val="accent4">
                    <a:lumMod val="10000"/>
                  </a:schemeClr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4pPr>
            <a:lvl5pPr marL="0" indent="342900">
              <a:spcBef>
                <a:spcPts val="1125"/>
              </a:spcBef>
              <a:buSzTx/>
              <a:buNone/>
              <a:defRPr sz="1100" b="0" i="0" cap="all" spc="113">
                <a:solidFill>
                  <a:schemeClr val="accent4">
                    <a:lumMod val="10000"/>
                  </a:schemeClr>
                </a:solidFill>
                <a:latin typeface="Calibri Regular" charset="0"/>
                <a:ea typeface="Calibri Regular" charset="0"/>
                <a:cs typeface="Calibri Regular" charset="0"/>
                <a:sym typeface="Poppins Medium"/>
              </a:defRPr>
            </a:lvl5pPr>
          </a:lstStyle>
          <a:p>
            <a:pPr lvl="0"/>
            <a:r>
              <a:rPr lang="en-US"/>
              <a:t>Calibri Regular 11pt – ALL CAPS FOR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2E981-F024-6D4A-97A6-9B72B28DB9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004" y="438411"/>
            <a:ext cx="1972850" cy="7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8E2D-75AE-6199-387B-C7D653E7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4AE9-042E-C2C1-A1CF-93B312969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E27A-1D15-A5B3-1122-CB2AD0E2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22E9-1D39-EDB2-A94C-B058AF3B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7808-BFA8-3835-F8E5-7B8714E9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6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01E7-2AA0-CB3C-3109-3BEEB7B8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8418-0F7B-6CA3-28BF-3DF40A7A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4E26-DBE4-3740-2639-711E1784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54E6-EC2F-D563-064F-65E7EA10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7843-DFF9-FD37-6411-E4BD0F1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9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AA36-55EF-BC8D-C355-ADEAC1D8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901-0C89-2FBB-1472-7B4917BD3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AC74C-7A48-3B0F-B874-F88F99D2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010E4-DD24-2F2C-C4C1-10A1DDD8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EAC57-F0FE-E3BC-4730-F550542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926E-EF39-0DF6-4A25-B3989EB8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8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46AC-0171-E0B6-BEBC-AC51914A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B51A-F18E-F773-70D6-B4E5636B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A7080-4324-383A-5A62-A1F8E49F4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9C1DF-4885-256B-06EC-F326A4D7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B6C8B-23CE-E234-30BE-A97A56D1F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42484-B78E-8DD2-5548-705F1D86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8E113-1CA9-7DAE-143D-C9E6E602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7D9A6-FB48-9C46-72A8-7D74CC11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2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7622-5401-2646-20FE-B770DA7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5A265-9C5F-7C1C-5230-BAE3BFD7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E0E68-3D88-AA98-3E83-4D59E991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504D3-AF25-D47D-3626-3B1EFF6C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2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60F67-750A-B51A-1B18-FE93A9E7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1924E-8A2D-BED9-74F2-77FB57C7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A5924-5667-B87A-8FBF-A1A1F75E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77C6-4667-5780-7DAD-A4532628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5E18-B11A-5D6F-2D41-C6A80AF3E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DE86-C5E4-33FD-BBB1-7842F1556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51F6-D765-1EF5-66BB-67CE6CC7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DA901-32EF-79F1-6C19-3CE0B6ED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EBA3-7B56-A2B6-82E4-D8DE3372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E4E4-AABE-535A-1FC1-B2910FB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58DCF-7B47-3532-BA90-503235968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2351F-BDB4-F7AE-1D27-E9DA22705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CE794-EDE6-0020-C0DD-E32CF4E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6A5FC-5691-7D10-20FD-B71347B8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D15B-6759-FA88-D7D1-673642AF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8EB35-BACF-123A-46F3-FC20A145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B87AB-84A4-B03B-95DC-4683253D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EB0B-E126-F5F3-B391-1C5F05B22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CBE1-B2B6-4C99-86C0-042087AB9F3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803BC-FFF6-D59D-A933-60467B6F3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46E7-BE62-A74C-6FC8-581F9D0D7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00AA-DCE8-424F-A8BF-476D407E4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1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3-cev.atlassian.net/wiki/spaces/FE/pages/4441964613/When+Corda+5+workers+fail+to+start+after+Kubernetes+Cluster+Restart" TargetMode="External"/><Relationship Id="rId2" Type="http://schemas.openxmlformats.org/officeDocument/2006/relationships/hyperlink" Target="https://r3-cev.atlassian.net/wiki/spaces/FE/pages/4440490056/Cluster+Deployment+-+Cluster+startup+failure+after+VM+reboot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1443/api/v1/swagger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3-cev.atlassian.net/wiki/spaces/FE/pages/4443996643/Diagnostics+Scenario+-+Corda+Metrics+not+showing" TargetMode="External"/><Relationship Id="rId2" Type="http://schemas.openxmlformats.org/officeDocument/2006/relationships/hyperlink" Target="https://r3-cev.atlassian.net/wiki/spaces/FE/pages/4443996605/Observability+for+easier+diagnostics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3-cev.atlassian.net/wiki/spaces/FE/pages/4443898291/Swagger+Basic+Flow+Diagnostic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osmwsmith/C5DiagWorkshop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osmwsmith/C5DiagWorkshop/blob/main/deployment/deployment_part2_corda_setup.md" TargetMode="External"/><Relationship Id="rId2" Type="http://schemas.openxmlformats.org/officeDocument/2006/relationships/hyperlink" Target="https://github.com/amosmwsmith/C5DiagWorkshop/blob/main/deployment/deployment_part1_cluster_setup.md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3-cev.atlassian.net/wiki/spaces/FE/pages/4441211088/Cluster+Deployment+-+misconfiguration+of+tags+and+credential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3-cev.atlassian.net/wiki/spaces/FE/pages/4441440288/Minikube+Resources+too+low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3-cev.atlassian.net/wiki/spaces/FE/pages/4441374723/Cluster+Deployment+-+Postgres+credentials+issue+due+to+PV+not+being+removed+by+default+on+helm+uninstal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201C-8329-1940-A12C-62CD07AE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83" y="2119141"/>
            <a:ext cx="5458017" cy="1743075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Diagnostics Workshop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34AC-4A79-1248-AE5D-149A4191F81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114234" y="4329809"/>
            <a:ext cx="4783282" cy="627202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AMOS SMITH</a:t>
            </a:r>
          </a:p>
          <a:p>
            <a:r>
              <a:rPr lang="en-US">
                <a:latin typeface="Calibri"/>
                <a:cs typeface="Calibri"/>
              </a:rPr>
              <a:t>MANOJ GUPTA</a:t>
            </a: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4411EB1B-7827-CF8F-C782-8B36E663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42" y="177869"/>
            <a:ext cx="2743200" cy="26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786070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Day 1 Deployment Scenarios – Cluster Initialisation Failure After Azure VM Restart </a:t>
            </a:r>
            <a:endParaRPr lang="en-GB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861582"/>
            <a:ext cx="7930147" cy="49552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Scenario 4 – Pods Not Initialising Diagnostic Review:</a:t>
            </a: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  <a:hlinkClick r:id="rId2"/>
              </a:rPr>
              <a:t>https://r3-cev.atlassian.net/wiki/spaces/FE/pages/4440490056/Cluster+Deployment+-+Cluster+startup+failure+after+VM+reboot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  <a:hlinkClick r:id="rId3"/>
              </a:rPr>
              <a:t>https://r3-cev.atlassian.net/wiki/spaces/FE/pages/4441964613/When+Corda+5+workers+fail+to+start+after+Kubernetes+Cluster+Restart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1439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786070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Day 1 Deployment Scenarios – </a:t>
            </a:r>
            <a:r>
              <a:rPr lang="en-GB" sz="2400" dirty="0" err="1"/>
              <a:t>CordApp</a:t>
            </a:r>
            <a:r>
              <a:rPr lang="en-GB" sz="2400" dirty="0"/>
              <a:t> Deployment Issues</a:t>
            </a:r>
            <a:endParaRPr lang="en-GB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861582"/>
            <a:ext cx="7930147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Scenario 5 – Build errors</a:t>
            </a: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dirty="0">
                <a:cs typeface="Calibri"/>
              </a:rPr>
              <a:t>- Check you have C5_DEPS environment variable configured correctly.</a:t>
            </a: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Scenario 6 – Connectivity Issues during App Deployment – </a:t>
            </a:r>
            <a:r>
              <a:rPr lang="en-GB" sz="1400" b="1" dirty="0" err="1">
                <a:cs typeface="Calibri"/>
              </a:rPr>
              <a:t>deployCPIs</a:t>
            </a:r>
            <a:r>
              <a:rPr lang="en-GB" sz="1400" b="1" dirty="0">
                <a:cs typeface="Calibri"/>
              </a:rPr>
              <a:t> step fails</a:t>
            </a:r>
          </a:p>
          <a:p>
            <a:pPr lvl="1"/>
            <a:endParaRPr lang="en-GB" sz="1400" b="1" dirty="0">
              <a:cs typeface="Calibri"/>
            </a:endParaRPr>
          </a:p>
          <a:p>
            <a:pPr marL="742950" lvl="1" indent="-285750">
              <a:buFontTx/>
              <a:buChar char="-"/>
            </a:pPr>
            <a:r>
              <a:rPr lang="en-GB" sz="1400" dirty="0">
                <a:cs typeface="Calibri"/>
              </a:rPr>
              <a:t>Ensure the endpoint corda-rest-worker endpoint is reachable </a:t>
            </a:r>
            <a:r>
              <a:rPr lang="en-GB" sz="1400" b="1" dirty="0">
                <a:cs typeface="Calibri"/>
                <a:hlinkClick r:id="rId2"/>
              </a:rPr>
              <a:t>https://localhost:1443/api/v1/swagger</a:t>
            </a:r>
            <a:endParaRPr lang="en-GB" sz="1400" b="1" dirty="0">
              <a:cs typeface="Calibri"/>
            </a:endParaRPr>
          </a:p>
          <a:p>
            <a:pPr marL="742950" lvl="1" indent="-285750">
              <a:buFontTx/>
              <a:buChar char="-"/>
            </a:pPr>
            <a:endParaRPr lang="en-GB" sz="1400" b="1" dirty="0">
              <a:cs typeface="Calibri"/>
            </a:endParaRPr>
          </a:p>
          <a:p>
            <a:pPr marL="742950" lvl="1" indent="-285750">
              <a:buFontTx/>
              <a:buChar char="-"/>
            </a:pPr>
            <a:r>
              <a:rPr lang="en-GB" sz="1400" dirty="0">
                <a:cs typeface="Calibri"/>
              </a:rPr>
              <a:t>Ensure correct credentials are supplied in </a:t>
            </a:r>
            <a:r>
              <a:rPr lang="en-GB" sz="1400" dirty="0" err="1">
                <a:cs typeface="Calibri"/>
              </a:rPr>
              <a:t>gradle.properties</a:t>
            </a:r>
            <a:r>
              <a:rPr lang="en-GB" sz="1400" dirty="0">
                <a:cs typeface="Calibri"/>
              </a:rPr>
              <a:t> for</a:t>
            </a:r>
          </a:p>
          <a:p>
            <a:pPr lvl="1"/>
            <a:r>
              <a:rPr lang="en-GB" sz="1400" dirty="0">
                <a:cs typeface="Calibri"/>
              </a:rPr>
              <a:t>       </a:t>
            </a:r>
            <a:r>
              <a:rPr lang="en-GB" sz="1400" dirty="0" err="1">
                <a:cs typeface="Calibri"/>
              </a:rPr>
              <a:t>cordaRpcPasswd</a:t>
            </a:r>
            <a:r>
              <a:rPr lang="en-GB" sz="1400" dirty="0">
                <a:cs typeface="Calibri"/>
              </a:rPr>
              <a:t>=</a:t>
            </a:r>
            <a:r>
              <a:rPr lang="en-GB" sz="1400" dirty="0" err="1">
                <a:cs typeface="Calibri"/>
              </a:rPr>
              <a:t>xxxxx</a:t>
            </a:r>
            <a:endParaRPr lang="en-GB" sz="1400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5521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786070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Day 2 Scenarios – Observability Diagnostics Setup</a:t>
            </a:r>
            <a:endParaRPr lang="en-GB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861582"/>
            <a:ext cx="7930147" cy="47397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Scenario 1 – Diagnose Issue with Dashboard Setup and Metrics Configuration:</a:t>
            </a:r>
          </a:p>
          <a:p>
            <a:pPr lvl="1"/>
            <a:endParaRPr lang="en-GB" sz="1400" b="1" dirty="0">
              <a:cs typeface="Calibri"/>
              <a:hlinkClick r:id="rId2"/>
            </a:endParaRPr>
          </a:p>
          <a:p>
            <a:pPr lvl="1"/>
            <a:r>
              <a:rPr lang="en-GB" sz="1400" b="1" dirty="0">
                <a:cs typeface="Calibri"/>
                <a:hlinkClick r:id="rId2"/>
              </a:rPr>
              <a:t>https://r3-cev.atlassian.net/wiki/spaces/FE/pages/4443996605/Observability+for+easier+diagnostics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  <a:hlinkClick r:id="rId3"/>
              </a:rPr>
              <a:t>https://r3-cev.atlassian.net/wiki/spaces/FE/pages/4443996643/Diagnostics+Scenario+-+Corda+Metrics+not+showing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3237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786070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Day 2 Scenarios – Observability Diagnostics Setup</a:t>
            </a:r>
            <a:endParaRPr lang="en-GB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861582"/>
            <a:ext cx="7930147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Scenario 2 – Flow error Diagnostics:</a:t>
            </a: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  <a:hlinkClick r:id="rId2"/>
              </a:rPr>
              <a:t>https://r3-cev.atlassian.net/wiki/spaces/FE/pages/4443898291/Swagger+Basic+Flow+Diagnostics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092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727013" y="1088806"/>
            <a:ext cx="33689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Diagnostics Workshop</a:t>
            </a:r>
            <a:endParaRPr lang="en-GB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256590" y="1947871"/>
            <a:ext cx="7930147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>
              <a:cs typeface="Calibri"/>
            </a:endParaRPr>
          </a:p>
          <a:p>
            <a:pPr lvl="1"/>
            <a:r>
              <a:rPr lang="en-GB" sz="1400" b="1">
                <a:cs typeface="Calibri"/>
              </a:rPr>
              <a:t>Day 1: </a:t>
            </a:r>
            <a:r>
              <a:rPr lang="en-US" sz="1400" b="1">
                <a:cs typeface="Calibri"/>
              </a:rPr>
              <a:t>Hands-on Deployment Workshop,</a:t>
            </a:r>
            <a:r>
              <a:rPr lang="en-GB" sz="1400" b="1">
                <a:cs typeface="Calibri"/>
              </a:rPr>
              <a:t> to diagnose &amp; fix deployment issues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cs typeface="Calibri"/>
              </a:rPr>
              <a:t>2.5 hours session, one in Morning (EMEA) and one in Afternoon (US).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cs typeface="Calibri"/>
              </a:rPr>
              <a:t>Attendees from Support / PS will be asked to pre-register for attendance.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cs typeface="Calibri"/>
              </a:rPr>
              <a:t>Deployment will be done using pre-prepared scripts interactively on </a:t>
            </a:r>
            <a:r>
              <a:rPr lang="en-US" sz="1400" err="1">
                <a:cs typeface="Calibri"/>
              </a:rPr>
              <a:t>Minikube</a:t>
            </a:r>
            <a:r>
              <a:rPr lang="en-US" sz="1400">
                <a:cs typeface="Calibri"/>
              </a:rPr>
              <a:t> K8s cluster.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cs typeface="Calibri"/>
              </a:rPr>
              <a:t>Wiki will be provided in advance with the full deployment steps.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cs typeface="Calibri"/>
              </a:rPr>
              <a:t>Assigned Support team members will participate to help diagnose / resolve issues during the session.</a:t>
            </a:r>
          </a:p>
          <a:p>
            <a:pPr lvl="1"/>
            <a:br>
              <a:rPr lang="en-GB" sz="1400">
                <a:cs typeface="Calibri"/>
              </a:rPr>
            </a:br>
            <a:r>
              <a:rPr lang="en-GB" sz="1400" b="1">
                <a:cs typeface="Calibri"/>
              </a:rPr>
              <a:t>Day 2: Review &amp; resolve </a:t>
            </a:r>
            <a:r>
              <a:rPr lang="en-US" sz="1400" b="1">
                <a:cs typeface="Calibri"/>
              </a:rPr>
              <a:t>failure scenarios using a deployed </a:t>
            </a:r>
            <a:r>
              <a:rPr lang="en-US" sz="1400" b="1" err="1">
                <a:cs typeface="Calibri"/>
              </a:rPr>
              <a:t>CorDapp</a:t>
            </a:r>
            <a:r>
              <a:rPr lang="en-US" sz="1400" b="1">
                <a:cs typeface="Calibri"/>
              </a:rPr>
              <a:t>:</a:t>
            </a:r>
            <a:endParaRPr lang="en-GB" sz="1400" b="1">
              <a:cs typeface="Calibri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cs typeface="Calibri"/>
              </a:rPr>
              <a:t>2.5 hours session, one in Morning (EMEA) and one in Afternoon (US).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cs typeface="Calibri"/>
              </a:rPr>
              <a:t>Support team will demo specific diagnostic scenarios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cs typeface="Calibri"/>
              </a:rPr>
              <a:t>Explain scenarios in context of individual components and architecture of Corda 5</a:t>
            </a:r>
            <a:endParaRPr lang="en-GB" sz="1400">
              <a:cs typeface="Calibri"/>
            </a:endParaRPr>
          </a:p>
          <a:p>
            <a:pPr lvl="1"/>
            <a:r>
              <a:rPr lang="en-GB" sz="1400">
                <a:cs typeface="Calibri"/>
              </a:rPr>
              <a:t>	- Security </a:t>
            </a:r>
          </a:p>
          <a:p>
            <a:pPr lvl="1"/>
            <a:r>
              <a:rPr lang="en-GB" sz="1400">
                <a:cs typeface="Calibri"/>
              </a:rPr>
              <a:t>	- Performance and scalability</a:t>
            </a:r>
          </a:p>
          <a:p>
            <a:pPr lvl="1"/>
            <a:r>
              <a:rPr lang="en-GB" sz="1400">
                <a:cs typeface="Calibri"/>
              </a:rPr>
              <a:t>	- Disaster Recovery / Resilience / Recoverability</a:t>
            </a:r>
          </a:p>
          <a:p>
            <a:pPr lvl="1"/>
            <a:r>
              <a:rPr lang="en-GB" sz="1400">
                <a:cs typeface="Calibri"/>
              </a:rPr>
              <a:t>	- Flow traceability</a:t>
            </a:r>
          </a:p>
          <a:p>
            <a:pPr lvl="1"/>
            <a:r>
              <a:rPr lang="en-GB" sz="1400">
                <a:cs typeface="Calibri"/>
              </a:rPr>
              <a:t>	- Tooling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>
                <a:cs typeface="Calibri"/>
              </a:rPr>
              <a:t>Compare scenarios in context of Corda 4 (architectural differences, </a:t>
            </a:r>
            <a:r>
              <a:rPr lang="en-GB" sz="1400" b="0" i="0">
                <a:solidFill>
                  <a:srgbClr val="202124"/>
                </a:solidFill>
                <a:effectLst/>
                <a:latin typeface="Google Sans"/>
              </a:rPr>
              <a:t>obsolescence</a:t>
            </a:r>
            <a:r>
              <a:rPr lang="en-US" sz="1400">
                <a:cs typeface="Calibri"/>
              </a:rPr>
              <a:t> and diagnostic approach) plus implications for stability, resilience &amp; recovery, performance.</a:t>
            </a:r>
            <a:endParaRPr lang="en-GB" sz="1400">
              <a:cs typeface="Calibri"/>
            </a:endParaRPr>
          </a:p>
          <a:p>
            <a:pPr lvl="1"/>
            <a:endParaRPr lang="en-GB" sz="1600">
              <a:cs typeface="Calibri"/>
            </a:endParaRPr>
          </a:p>
          <a:p>
            <a:pPr lvl="1"/>
            <a:endParaRPr lang="en-GB" sz="160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en-GB" sz="16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EB3E5-DE46-A5F7-6144-05A435915F40}"/>
              </a:ext>
            </a:extLst>
          </p:cNvPr>
          <p:cNvSpPr txBox="1"/>
          <p:nvPr/>
        </p:nvSpPr>
        <p:spPr>
          <a:xfrm>
            <a:off x="2727013" y="14781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Date: 	17</a:t>
            </a:r>
            <a:r>
              <a:rPr lang="en-GB" sz="1800" baseline="30000"/>
              <a:t>th</a:t>
            </a:r>
            <a:r>
              <a:rPr lang="en-GB" sz="1800"/>
              <a:t> / 18</a:t>
            </a:r>
            <a:r>
              <a:rPr lang="en-GB" sz="1800" baseline="30000"/>
              <a:t>th</a:t>
            </a:r>
            <a:r>
              <a:rPr lang="en-GB" sz="1800"/>
              <a:t> April </a:t>
            </a:r>
            <a:br>
              <a:rPr lang="en-GB" sz="1800"/>
            </a:br>
            <a:r>
              <a:rPr lang="en-GB" sz="1800"/>
              <a:t>Format: 	</a:t>
            </a:r>
            <a:r>
              <a:rPr lang="en-GB" sz="1800">
                <a:cs typeface="Calibri"/>
              </a:rPr>
              <a:t>Interactive Workshop hosted by Support team</a:t>
            </a:r>
          </a:p>
        </p:txBody>
      </p:sp>
    </p:spTree>
    <p:extLst>
      <p:ext uri="{BB962C8B-B14F-4D97-AF65-F5344CB8AC3E}">
        <p14:creationId xmlns:p14="http://schemas.microsoft.com/office/powerpoint/2010/main" val="273768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694637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Diagnostics Workshop Day 1 – Deployment diagnostics</a:t>
            </a:r>
            <a:endParaRPr lang="en-GB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412848"/>
            <a:ext cx="7930147" cy="63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Pre-requisite steps:</a:t>
            </a:r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r>
              <a:rPr lang="en-GB" sz="1400" dirty="0">
                <a:cs typeface="Calibri"/>
              </a:rPr>
              <a:t>Please download the artifacts from </a:t>
            </a:r>
            <a:r>
              <a:rPr lang="en-GB" sz="1400" dirty="0" err="1">
                <a:cs typeface="Calibri"/>
              </a:rPr>
              <a:t>github</a:t>
            </a:r>
            <a:r>
              <a:rPr lang="en-GB" sz="1400" dirty="0">
                <a:cs typeface="Calibri"/>
              </a:rPr>
              <a:t> repository below:</a:t>
            </a:r>
          </a:p>
          <a:p>
            <a:pPr lvl="1"/>
            <a:endParaRPr lang="en-GB" sz="1400" dirty="0">
              <a:cs typeface="Calibri"/>
            </a:endParaRPr>
          </a:p>
          <a:p>
            <a:pPr lvl="1"/>
            <a:r>
              <a:rPr lang="en-GB" sz="1400" dirty="0">
                <a:cs typeface="Calibri"/>
                <a:hlinkClick r:id="rId2"/>
              </a:rPr>
              <a:t>https://github.com/amosmwsmith/C5DiagWorkshop</a:t>
            </a:r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r>
              <a:rPr lang="en-GB" sz="1400" dirty="0">
                <a:cs typeface="Calibri"/>
              </a:rPr>
              <a:t>If taking part interactively you will receive your PEM key and Azure VM details for the interactive deployment.</a:t>
            </a:r>
          </a:p>
          <a:p>
            <a:pPr lvl="1"/>
            <a:endParaRPr lang="en-GB" sz="1400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What will we be covering on Day One ?</a:t>
            </a:r>
          </a:p>
          <a:p>
            <a:pPr lvl="1"/>
            <a:endParaRPr lang="en-GB" sz="1400" b="1" dirty="0">
              <a:cs typeface="Calibri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400" dirty="0">
                <a:cs typeface="Calibri"/>
              </a:rPr>
              <a:t>After Brief Introduction follow “deployment_part1_cluster_setup” document which will guide the deployment of a corda cluster initial setup using </a:t>
            </a:r>
            <a:r>
              <a:rPr lang="en-GB" sz="1400" dirty="0" err="1">
                <a:cs typeface="Calibri"/>
              </a:rPr>
              <a:t>Minikube</a:t>
            </a:r>
            <a:r>
              <a:rPr lang="en-GB" sz="1400" dirty="0">
                <a:cs typeface="Calibri"/>
              </a:rPr>
              <a:t> on Azure VM.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400" dirty="0">
                <a:cs typeface="Calibri"/>
              </a:rPr>
              <a:t>Follow “deployment_part2_corda_setup” to deploy Corda onto the </a:t>
            </a:r>
            <a:r>
              <a:rPr lang="en-GB" sz="1400" dirty="0" err="1">
                <a:cs typeface="Calibri"/>
              </a:rPr>
              <a:t>Minikube</a:t>
            </a:r>
            <a:r>
              <a:rPr lang="en-GB" sz="1400" dirty="0">
                <a:cs typeface="Calibri"/>
              </a:rPr>
              <a:t> cluster.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400" dirty="0">
                <a:cs typeface="Calibri"/>
              </a:rPr>
              <a:t>Reproduce / diagnose the following scenarios for corda deployment diagnostics: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Misconfiguration causing </a:t>
            </a:r>
            <a:r>
              <a:rPr lang="en-GB" sz="1400" dirty="0" err="1">
                <a:cs typeface="Calibri"/>
              </a:rPr>
              <a:t>ImageBackOff</a:t>
            </a:r>
            <a:r>
              <a:rPr lang="en-GB" sz="1400" dirty="0">
                <a:cs typeface="Calibri"/>
              </a:rPr>
              <a:t> (in helm chart overrides and secrets)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Insufficient resources allocated to cluster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Corda failing with error in </a:t>
            </a:r>
            <a:r>
              <a:rPr lang="en-GB" sz="1400" dirty="0" err="1">
                <a:cs typeface="Calibri"/>
              </a:rPr>
              <a:t>create_db_job</a:t>
            </a:r>
            <a:r>
              <a:rPr lang="en-GB" sz="1400" dirty="0">
                <a:cs typeface="Calibri"/>
              </a:rPr>
              <a:t> after redeployment.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Pods not Initialised after cluster restart</a:t>
            </a: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en-GB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1" y="1120891"/>
            <a:ext cx="857457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Diagnostics Workshop Day 1 – Deployment diagnostics cont’d</a:t>
            </a:r>
            <a:endParaRPr lang="en-GB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412848"/>
            <a:ext cx="7930147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marL="800100" lvl="1" indent="-342900">
              <a:spcAft>
                <a:spcPts val="1200"/>
              </a:spcAft>
              <a:buFont typeface="+mj-lt"/>
              <a:buAutoNum type="arabicPeriod" startAt="4"/>
            </a:pPr>
            <a:r>
              <a:rPr lang="en-GB" sz="1400" dirty="0">
                <a:cs typeface="Calibri"/>
              </a:rPr>
              <a:t>Follow “</a:t>
            </a:r>
            <a:r>
              <a:rPr lang="en-US" sz="1400" dirty="0">
                <a:cs typeface="Calibri"/>
              </a:rPr>
              <a:t>deployment_part3_app_deployment.md</a:t>
            </a:r>
            <a:r>
              <a:rPr lang="en-GB" sz="1400" dirty="0">
                <a:cs typeface="Calibri"/>
              </a:rPr>
              <a:t>” document which will guide you though the deployment of a </a:t>
            </a:r>
            <a:r>
              <a:rPr lang="en-GB" sz="1400" dirty="0" err="1">
                <a:cs typeface="Calibri"/>
              </a:rPr>
              <a:t>CorDapp</a:t>
            </a:r>
            <a:r>
              <a:rPr lang="en-GB" sz="1400" dirty="0">
                <a:cs typeface="Calibri"/>
              </a:rPr>
              <a:t> onto the preconfigured cluster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en-GB" sz="1400" dirty="0">
                <a:cs typeface="Calibri"/>
              </a:rPr>
              <a:t>Reproduce / diagnose the following scenarios for </a:t>
            </a:r>
            <a:r>
              <a:rPr lang="en-GB" sz="1400" dirty="0" err="1">
                <a:cs typeface="Calibri"/>
              </a:rPr>
              <a:t>CorDapp</a:t>
            </a:r>
            <a:r>
              <a:rPr lang="en-GB" sz="1400" dirty="0">
                <a:cs typeface="Calibri"/>
              </a:rPr>
              <a:t> deployment diagnostics: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Environment / Build errors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Invalid credentials for the deployment 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Connectivity Issues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>
              <a:cs typeface="Calibri"/>
            </a:endParaRPr>
          </a:p>
          <a:p>
            <a:pPr lvl="1"/>
            <a:r>
              <a:rPr lang="en-US" sz="1400" b="0" i="0" dirty="0">
                <a:solidFill>
                  <a:srgbClr val="1D1C1D"/>
                </a:solidFill>
                <a:effectLst/>
                <a:latin typeface="Slack-Lato"/>
              </a:rPr>
              <a:t>Q&amp;A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D1C1D"/>
              </a:solidFill>
              <a:latin typeface="Slack-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D1C1D"/>
                </a:solidFill>
                <a:latin typeface="Slack-Lato"/>
              </a:rPr>
              <a:t>Field questions from Participants</a:t>
            </a: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en-GB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6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786070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Diagnostics Workshop Day 2 –  Component Diagnostics</a:t>
            </a:r>
            <a:endParaRPr lang="en-GB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412848"/>
            <a:ext cx="7930147" cy="76790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Pre-requisite steps:</a:t>
            </a:r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r>
              <a:rPr lang="en-GB" sz="1400" dirty="0">
                <a:cs typeface="Calibri"/>
              </a:rPr>
              <a:t>If participating hands-on, please ensure you have deployed a working </a:t>
            </a:r>
            <a:r>
              <a:rPr lang="en-GB" sz="1400" dirty="0" err="1">
                <a:cs typeface="Calibri"/>
              </a:rPr>
              <a:t>CorDapp</a:t>
            </a:r>
            <a:r>
              <a:rPr lang="en-GB" sz="1400" dirty="0">
                <a:cs typeface="Calibri"/>
              </a:rPr>
              <a:t> based on Day One session.</a:t>
            </a:r>
          </a:p>
          <a:p>
            <a:pPr lvl="1"/>
            <a:endParaRPr lang="en-GB" sz="1400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What will we be covering on Day Two ?</a:t>
            </a:r>
          </a:p>
          <a:p>
            <a:pPr lvl="1"/>
            <a:endParaRPr lang="en-GB" sz="1400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cs typeface="Calibri"/>
              </a:rPr>
              <a:t>Observability Diagnostics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Using Swagger API for basic flow diagnostics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Run support bundle scripts to grab all logs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Configure Observability (Dashboards and K9s)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Connecting to the </a:t>
            </a:r>
            <a:r>
              <a:rPr lang="en-GB" sz="1400" dirty="0" err="1">
                <a:cs typeface="Calibri"/>
              </a:rPr>
              <a:t>postgres</a:t>
            </a:r>
            <a:r>
              <a:rPr lang="en-GB" sz="1400" dirty="0">
                <a:cs typeface="Calibri"/>
              </a:rPr>
              <a:t> database and reviewing table structure</a:t>
            </a:r>
          </a:p>
          <a:p>
            <a:pPr lvl="2"/>
            <a:endParaRPr lang="en-GB" sz="1400" b="1" dirty="0">
              <a:cs typeface="Calibri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400" dirty="0">
                <a:cs typeface="Calibri"/>
              </a:rPr>
              <a:t>Diagnose failure scenarios while running flows including: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Flow workers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DB Workers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Crypto workers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Database back end</a:t>
            </a:r>
          </a:p>
          <a:p>
            <a:pPr lvl="1"/>
            <a:endParaRPr lang="en-GB" sz="1400" b="1" dirty="0">
              <a:cs typeface="Calibri"/>
            </a:endParaRPr>
          </a:p>
          <a:p>
            <a:pPr lvl="1">
              <a:spcAft>
                <a:spcPts val="600"/>
              </a:spcAft>
            </a:pPr>
            <a:endParaRPr lang="en-GB" sz="1400" dirty="0">
              <a:cs typeface="Calibri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endParaRPr lang="en-GB" sz="1400" dirty="0">
              <a:cs typeface="Calibri"/>
            </a:endParaRP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en-GB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17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847030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Diagnostics Workshop Day 2 – Review diagnostics around failures, performance, resilience, recovery cont’d</a:t>
            </a:r>
            <a:endParaRPr lang="en-GB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412848"/>
            <a:ext cx="7930147" cy="66479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en-GB" sz="1400" dirty="0">
                <a:cs typeface="Calibri"/>
              </a:rPr>
              <a:t> Performance diagnostic scenarios </a:t>
            </a:r>
          </a:p>
          <a:p>
            <a:pPr lvl="1"/>
            <a:endParaRPr lang="en-GB" sz="1400" dirty="0"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Run multiple flows across multiple </a:t>
            </a:r>
            <a:r>
              <a:rPr lang="en-GB" sz="1400" dirty="0" err="1">
                <a:cs typeface="Calibri"/>
              </a:rPr>
              <a:t>vnodes</a:t>
            </a:r>
            <a:r>
              <a:rPr lang="en-GB" sz="1400" dirty="0">
                <a:cs typeface="Calibri"/>
              </a:rPr>
              <a:t> and explain the cluster behaviour using Dashboards.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Scale pods up and down to observe the effect on performance.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cs typeface="Calibri"/>
              </a:rPr>
              <a:t>Run a Notarised flow and check results.</a:t>
            </a:r>
          </a:p>
          <a:p>
            <a:pPr lvl="1"/>
            <a:endParaRPr lang="en-GB" sz="1400" b="1" dirty="0">
              <a:cs typeface="Calibri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GB" sz="1400" dirty="0">
                <a:cs typeface="Calibri"/>
              </a:rPr>
              <a:t>Additional diagnostic scenarios:</a:t>
            </a:r>
          </a:p>
          <a:p>
            <a:pPr algn="l"/>
            <a:endParaRPr lang="en-GB" sz="1400" dirty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D1C1D"/>
                </a:solidFill>
                <a:effectLst/>
                <a:latin typeface="Slack-Lato"/>
              </a:rPr>
              <a:t>Run flows which write data into DB using same key. DB worker might retry same data. Edge cases. What does this look like.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D1C1D"/>
              </a:solidFill>
              <a:latin typeface="Slack-Lato"/>
            </a:endParaRPr>
          </a:p>
          <a:p>
            <a:pPr lvl="1"/>
            <a:r>
              <a:rPr lang="en-US" sz="1400" b="0" i="0" dirty="0">
                <a:solidFill>
                  <a:srgbClr val="1D1C1D"/>
                </a:solidFill>
                <a:effectLst/>
                <a:latin typeface="Slack-Lato"/>
              </a:rPr>
              <a:t>Q&amp;A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D1C1D"/>
              </a:solidFill>
              <a:latin typeface="Slack-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D1C1D"/>
                </a:solidFill>
                <a:latin typeface="Slack-Lato"/>
              </a:rPr>
              <a:t>Field questions from Participants</a:t>
            </a:r>
          </a:p>
          <a:p>
            <a:pPr lvl="1"/>
            <a:endParaRPr lang="en-US" sz="1400" dirty="0">
              <a:solidFill>
                <a:srgbClr val="1D1C1D"/>
              </a:solidFill>
              <a:latin typeface="Slack-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/>
            <a:endParaRPr lang="en-US" sz="14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en-GB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29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786070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Day 1 Deployment Scenarios – Misconfiguration of Tags / Credentials</a:t>
            </a:r>
            <a:endParaRPr lang="en-GB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997048"/>
            <a:ext cx="7930147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Pre-requisite steps to perform deployment :</a:t>
            </a:r>
          </a:p>
          <a:p>
            <a:pPr lvl="1"/>
            <a:endParaRPr lang="en-GB" sz="1400" b="1" dirty="0">
              <a:cs typeface="Calibri"/>
              <a:hlinkClick r:id="rId2"/>
            </a:endParaRPr>
          </a:p>
          <a:p>
            <a:pPr lvl="1"/>
            <a:r>
              <a:rPr lang="en-GB" sz="1400" b="1" dirty="0">
                <a:cs typeface="Calibri"/>
                <a:hlinkClick r:id="rId2"/>
              </a:rPr>
              <a:t>https://github.com/amosmwsmith/C5DiagWorkshop/blob/main/deployment/deployment_part1_cluster_setup.md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  <a:hlinkClick r:id="rId3"/>
              </a:rPr>
              <a:t>https://github.com/amosmwsmith/C5DiagWorkshop/blob/main/deployment/deployment_part2_corda_setup.md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Scenario 1 – Pods Not Initialising Diagnostics :</a:t>
            </a: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  <a:hlinkClick r:id="rId4"/>
              </a:rPr>
              <a:t>https://r3-cev.atlassian.net/wiki/spaces/FE/pages/4441211088/Cluster+Deployment+-+misconfiguration+of+tags+and+credentials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0895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786070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Day 1 Deployment Scenarios – Cluster Resource Limits</a:t>
            </a:r>
            <a:endParaRPr lang="en-GB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997048"/>
            <a:ext cx="7930147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Scenario 2 – Pods Not Initialising Diagnostic Review:</a:t>
            </a: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  <a:hlinkClick r:id="rId2"/>
              </a:rPr>
              <a:t>https://r3-cev.atlassian.net/wiki/spaces/FE/pages/4441440288/Minikube+Resources+too+low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8205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3F15-6B93-B43E-E05D-5458BA9E11F8}"/>
              </a:ext>
            </a:extLst>
          </p:cNvPr>
          <p:cNvSpPr txBox="1"/>
          <p:nvPr/>
        </p:nvSpPr>
        <p:spPr>
          <a:xfrm>
            <a:off x="2622812" y="1120891"/>
            <a:ext cx="786070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Day 1 Deployment Scenarios – </a:t>
            </a:r>
            <a:r>
              <a:rPr lang="en-GB" sz="2400" dirty="0" err="1"/>
              <a:t>CreateDB</a:t>
            </a:r>
            <a:r>
              <a:rPr lang="en-GB" sz="2400" dirty="0"/>
              <a:t> Job failure after redeployment </a:t>
            </a:r>
            <a:endParaRPr lang="en-GB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5D32A-282F-83D3-8917-5CF360A81896}"/>
              </a:ext>
            </a:extLst>
          </p:cNvPr>
          <p:cNvSpPr txBox="1"/>
          <p:nvPr/>
        </p:nvSpPr>
        <p:spPr>
          <a:xfrm>
            <a:off x="2192421" y="1997048"/>
            <a:ext cx="7930147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</a:rPr>
              <a:t>Scenario 3 – </a:t>
            </a:r>
            <a:r>
              <a:rPr lang="en-GB" sz="1400" b="1" dirty="0" err="1">
                <a:cs typeface="Calibri"/>
              </a:rPr>
              <a:t>CreateDB</a:t>
            </a:r>
            <a:r>
              <a:rPr lang="en-GB" sz="1400" b="1" dirty="0">
                <a:cs typeface="Calibri"/>
              </a:rPr>
              <a:t> job failure after redeploying all components Diagnostic Review:</a:t>
            </a:r>
          </a:p>
          <a:p>
            <a:pPr lvl="1"/>
            <a:endParaRPr lang="en-GB" sz="1400" b="1" dirty="0">
              <a:cs typeface="Calibri"/>
            </a:endParaRPr>
          </a:p>
          <a:p>
            <a:pPr lvl="1"/>
            <a:r>
              <a:rPr lang="en-GB" sz="1400" b="1" dirty="0">
                <a:cs typeface="Calibri"/>
                <a:hlinkClick r:id="rId2"/>
              </a:rPr>
              <a:t>https://r3-cev.atlassian.net/wiki/spaces/FE/pages/4441374723/Cluster+Deployment+-+Postgres+credentials+issue+due+to+PV+not+being+removed+by+default+on+helm+uninstall</a:t>
            </a:r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1"/>
            <a:endParaRPr lang="en-GB" sz="1400" b="1" dirty="0">
              <a:cs typeface="Calibri"/>
            </a:endParaRPr>
          </a:p>
          <a:p>
            <a:pPr lvl="2"/>
            <a:endParaRPr lang="en-GB" sz="1400" dirty="0">
              <a:cs typeface="Calibri"/>
            </a:endParaRPr>
          </a:p>
          <a:p>
            <a:pPr lvl="1"/>
            <a:endParaRPr lang="en-GB" sz="14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lvl="1"/>
            <a:endParaRPr lang="en-GB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4653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Widescreen</PresentationFormat>
  <Paragraphs>247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Calibri Regular</vt:lpstr>
      <vt:lpstr>Google Sans</vt:lpstr>
      <vt:lpstr>Slack-Lato</vt:lpstr>
      <vt:lpstr>Wingdings</vt:lpstr>
      <vt:lpstr>Office Theme</vt:lpstr>
      <vt:lpstr>Diagnostics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Diagnostics Worskhop</dc:title>
  <dc:creator>Amos Smith</dc:creator>
  <cp:lastModifiedBy>Amos Smith</cp:lastModifiedBy>
  <cp:revision>5</cp:revision>
  <dcterms:created xsi:type="dcterms:W3CDTF">2023-03-13T17:42:41Z</dcterms:created>
  <dcterms:modified xsi:type="dcterms:W3CDTF">2023-04-16T21:00:00Z</dcterms:modified>
</cp:coreProperties>
</file>